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6" r:id="rId3"/>
    <p:sldId id="287" r:id="rId4"/>
    <p:sldId id="257" r:id="rId5"/>
    <p:sldId id="289" r:id="rId6"/>
    <p:sldId id="280" r:id="rId7"/>
    <p:sldId id="261" r:id="rId8"/>
    <p:sldId id="260" r:id="rId9"/>
    <p:sldId id="259" r:id="rId10"/>
    <p:sldId id="266" r:id="rId11"/>
    <p:sldId id="273" r:id="rId12"/>
    <p:sldId id="270" r:id="rId13"/>
    <p:sldId id="282" r:id="rId14"/>
    <p:sldId id="288" r:id="rId15"/>
    <p:sldId id="283" r:id="rId16"/>
    <p:sldId id="284" r:id="rId17"/>
    <p:sldId id="271" r:id="rId18"/>
    <p:sldId id="285" r:id="rId19"/>
    <p:sldId id="274" r:id="rId2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C21E8D4-C216-454B-8D68-AEF5FA8613E3}" type="datetimeFigureOut">
              <a:rPr lang="en-GB" smtClean="0"/>
              <a:t>22/11/2022</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2F1BF415-A8C4-44E7-89E5-0EE8568E2970}" type="slidenum">
              <a:rPr lang="en-GB" smtClean="0"/>
              <a:t>‹#›</a:t>
            </a:fld>
            <a:endParaRPr lang="en-GB"/>
          </a:p>
        </p:txBody>
      </p:sp>
    </p:spTree>
    <p:extLst>
      <p:ext uri="{BB962C8B-B14F-4D97-AF65-F5344CB8AC3E}">
        <p14:creationId xmlns:p14="http://schemas.microsoft.com/office/powerpoint/2010/main" val="149369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a:t>
            </a:fld>
            <a:endParaRPr lang="en-GB"/>
          </a:p>
        </p:txBody>
      </p:sp>
    </p:spTree>
    <p:extLst>
      <p:ext uri="{BB962C8B-B14F-4D97-AF65-F5344CB8AC3E}">
        <p14:creationId xmlns:p14="http://schemas.microsoft.com/office/powerpoint/2010/main" val="10530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11</a:t>
            </a:fld>
            <a:endParaRPr lang="en-GB"/>
          </a:p>
        </p:txBody>
      </p:sp>
    </p:spTree>
    <p:extLst>
      <p:ext uri="{BB962C8B-B14F-4D97-AF65-F5344CB8AC3E}">
        <p14:creationId xmlns:p14="http://schemas.microsoft.com/office/powerpoint/2010/main" val="365957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12</a:t>
            </a:fld>
            <a:endParaRPr lang="en-GB"/>
          </a:p>
        </p:txBody>
      </p:sp>
    </p:spTree>
    <p:extLst>
      <p:ext uri="{BB962C8B-B14F-4D97-AF65-F5344CB8AC3E}">
        <p14:creationId xmlns:p14="http://schemas.microsoft.com/office/powerpoint/2010/main" val="109647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13</a:t>
            </a:fld>
            <a:endParaRPr lang="en-GB"/>
          </a:p>
        </p:txBody>
      </p:sp>
    </p:spTree>
    <p:extLst>
      <p:ext uri="{BB962C8B-B14F-4D97-AF65-F5344CB8AC3E}">
        <p14:creationId xmlns:p14="http://schemas.microsoft.com/office/powerpoint/2010/main" val="395085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14</a:t>
            </a:fld>
            <a:endParaRPr lang="en-GB"/>
          </a:p>
        </p:txBody>
      </p:sp>
    </p:spTree>
    <p:extLst>
      <p:ext uri="{BB962C8B-B14F-4D97-AF65-F5344CB8AC3E}">
        <p14:creationId xmlns:p14="http://schemas.microsoft.com/office/powerpoint/2010/main" val="34793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15</a:t>
            </a:fld>
            <a:endParaRPr lang="en-GB"/>
          </a:p>
        </p:txBody>
      </p:sp>
    </p:spTree>
    <p:extLst>
      <p:ext uri="{BB962C8B-B14F-4D97-AF65-F5344CB8AC3E}">
        <p14:creationId xmlns:p14="http://schemas.microsoft.com/office/powerpoint/2010/main" val="236179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16</a:t>
            </a:fld>
            <a:endParaRPr lang="en-GB"/>
          </a:p>
        </p:txBody>
      </p:sp>
    </p:spTree>
    <p:extLst>
      <p:ext uri="{BB962C8B-B14F-4D97-AF65-F5344CB8AC3E}">
        <p14:creationId xmlns:p14="http://schemas.microsoft.com/office/powerpoint/2010/main" val="358970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17</a:t>
            </a:fld>
            <a:endParaRPr lang="en-GB"/>
          </a:p>
        </p:txBody>
      </p:sp>
    </p:spTree>
    <p:extLst>
      <p:ext uri="{BB962C8B-B14F-4D97-AF65-F5344CB8AC3E}">
        <p14:creationId xmlns:p14="http://schemas.microsoft.com/office/powerpoint/2010/main" val="144376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18</a:t>
            </a:fld>
            <a:endParaRPr lang="en-GB"/>
          </a:p>
        </p:txBody>
      </p:sp>
    </p:spTree>
    <p:extLst>
      <p:ext uri="{BB962C8B-B14F-4D97-AF65-F5344CB8AC3E}">
        <p14:creationId xmlns:p14="http://schemas.microsoft.com/office/powerpoint/2010/main" val="45482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19</a:t>
            </a:fld>
            <a:endParaRPr lang="en-GB"/>
          </a:p>
        </p:txBody>
      </p:sp>
    </p:spTree>
    <p:extLst>
      <p:ext uri="{BB962C8B-B14F-4D97-AF65-F5344CB8AC3E}">
        <p14:creationId xmlns:p14="http://schemas.microsoft.com/office/powerpoint/2010/main" val="148308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2</a:t>
            </a:fld>
            <a:endParaRPr lang="en-GB"/>
          </a:p>
        </p:txBody>
      </p:sp>
    </p:spTree>
    <p:extLst>
      <p:ext uri="{BB962C8B-B14F-4D97-AF65-F5344CB8AC3E}">
        <p14:creationId xmlns:p14="http://schemas.microsoft.com/office/powerpoint/2010/main" val="15203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3</a:t>
            </a:fld>
            <a:endParaRPr lang="en-GB"/>
          </a:p>
        </p:txBody>
      </p:sp>
    </p:spTree>
    <p:extLst>
      <p:ext uri="{BB962C8B-B14F-4D97-AF65-F5344CB8AC3E}">
        <p14:creationId xmlns:p14="http://schemas.microsoft.com/office/powerpoint/2010/main" val="220914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4</a:t>
            </a:fld>
            <a:endParaRPr lang="en-GB"/>
          </a:p>
        </p:txBody>
      </p:sp>
    </p:spTree>
    <p:extLst>
      <p:ext uri="{BB962C8B-B14F-4D97-AF65-F5344CB8AC3E}">
        <p14:creationId xmlns:p14="http://schemas.microsoft.com/office/powerpoint/2010/main" val="297613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6</a:t>
            </a:fld>
            <a:endParaRPr lang="en-GB"/>
          </a:p>
        </p:txBody>
      </p:sp>
    </p:spTree>
    <p:extLst>
      <p:ext uri="{BB962C8B-B14F-4D97-AF65-F5344CB8AC3E}">
        <p14:creationId xmlns:p14="http://schemas.microsoft.com/office/powerpoint/2010/main" val="17090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7</a:t>
            </a:fld>
            <a:endParaRPr lang="en-GB"/>
          </a:p>
        </p:txBody>
      </p:sp>
    </p:spTree>
    <p:extLst>
      <p:ext uri="{BB962C8B-B14F-4D97-AF65-F5344CB8AC3E}">
        <p14:creationId xmlns:p14="http://schemas.microsoft.com/office/powerpoint/2010/main" val="40943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8</a:t>
            </a:fld>
            <a:endParaRPr lang="en-GB"/>
          </a:p>
        </p:txBody>
      </p:sp>
    </p:spTree>
    <p:extLst>
      <p:ext uri="{BB962C8B-B14F-4D97-AF65-F5344CB8AC3E}">
        <p14:creationId xmlns:p14="http://schemas.microsoft.com/office/powerpoint/2010/main" val="1794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9</a:t>
            </a:fld>
            <a:endParaRPr lang="en-GB"/>
          </a:p>
        </p:txBody>
      </p:sp>
    </p:spTree>
    <p:extLst>
      <p:ext uri="{BB962C8B-B14F-4D97-AF65-F5344CB8AC3E}">
        <p14:creationId xmlns:p14="http://schemas.microsoft.com/office/powerpoint/2010/main" val="243317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BF415-A8C4-44E7-89E5-0EE8568E2970}" type="slidenum">
              <a:rPr lang="en-GB" smtClean="0"/>
              <a:t>10</a:t>
            </a:fld>
            <a:endParaRPr lang="en-GB"/>
          </a:p>
        </p:txBody>
      </p:sp>
    </p:spTree>
    <p:extLst>
      <p:ext uri="{BB962C8B-B14F-4D97-AF65-F5344CB8AC3E}">
        <p14:creationId xmlns:p14="http://schemas.microsoft.com/office/powerpoint/2010/main" val="279560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D3E3-4232-9725-5A5B-97A85B1BB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342E72-2491-3747-3635-BECC6DBE8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FAD0AC-B0C0-3422-CFF9-80C80BCE1B03}"/>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7F8E408C-2468-07A8-AF1F-2C0FFA479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8D8EFB-5E8B-EEDA-BE97-03AF3968A3B9}"/>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27568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51BF-B760-217E-8B15-B64C319EC1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5ECF90-C533-5D90-929E-8E4DF63CA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278CA6-D3C1-239F-1B0D-DF98C090D2A4}"/>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F23E47BE-F730-D228-F5DD-26192F220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30477-BA9A-4C3F-B156-01C0205AC569}"/>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321780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FF8BA9-4168-22C7-6CCA-E3933A17D7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E8627E-E74A-FCF3-2339-E4F9C3CFE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07F3A-A387-60D8-9F2B-29076BCDFE1A}"/>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F6C5AB27-252B-C15B-EDA8-68265AF3E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A84B6-0386-D604-8C8E-5475703AE986}"/>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411323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8D63-EAE4-853F-20DB-38E16B8CF6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4EE379-A721-765A-6419-B9B57F9281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21AD3-ECB7-5746-7D72-E7347A1AE80E}"/>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BA8FA568-59F4-F1DF-B18A-D96204D7A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B9D99-0453-696E-D225-8356A51CCD24}"/>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230517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EAE2-E1C9-B561-8832-30AEB5D9F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1FA9B6-155C-5583-D8C2-88F38F767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4EBD9-88A0-96E8-4BEA-64BEAE90B2D5}"/>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5921BFF6-CF71-2FDA-16F3-545D363BF5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25F529-25FF-D62F-8722-89B8CD7D3BEB}"/>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134774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885-BB27-C508-52F4-BC227CC783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22C18-608A-0DD6-1D5D-3685694BBA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1152D1-E888-CA64-62EA-2F450CCF7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FE37EF-16C2-DE88-E641-35BDFBE3495F}"/>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6" name="Footer Placeholder 5">
            <a:extLst>
              <a:ext uri="{FF2B5EF4-FFF2-40B4-BE49-F238E27FC236}">
                <a16:creationId xmlns:a16="http://schemas.microsoft.com/office/drawing/2014/main" id="{E967D064-569E-AF89-AD0C-C192509048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9C084A-6EB8-CDF2-B889-4F006B05325D}"/>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402220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BD56-2EE0-2AFA-A034-58AFAEBDE9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6B4B51-87F3-4303-C37C-BB8B4DE1D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A51AF-8366-67C8-2EA9-6DB4990AEC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86A8AD-B61F-6C86-6648-270C6482C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89D80-1029-D052-3853-ADB9CFC45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A746AD-890D-FD34-350A-D28903F6F696}"/>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8" name="Footer Placeholder 7">
            <a:extLst>
              <a:ext uri="{FF2B5EF4-FFF2-40B4-BE49-F238E27FC236}">
                <a16:creationId xmlns:a16="http://schemas.microsoft.com/office/drawing/2014/main" id="{12058269-1BA0-2272-40C1-94FC053E1E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E4261A-5006-11FE-A4D3-2D169185E712}"/>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77573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EE18-F3A8-2957-A31D-9580ABCD0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BE68BC-9DFC-8314-9A22-09B1A3A24E96}"/>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4" name="Footer Placeholder 3">
            <a:extLst>
              <a:ext uri="{FF2B5EF4-FFF2-40B4-BE49-F238E27FC236}">
                <a16:creationId xmlns:a16="http://schemas.microsoft.com/office/drawing/2014/main" id="{F12E9383-CA22-ADA5-3214-D73B3F5EE4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80AA23-5363-4121-E83D-E54A64933F7B}"/>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86799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299D3-A226-0263-70FC-B01AED5C4E77}"/>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3" name="Footer Placeholder 2">
            <a:extLst>
              <a:ext uri="{FF2B5EF4-FFF2-40B4-BE49-F238E27FC236}">
                <a16:creationId xmlns:a16="http://schemas.microsoft.com/office/drawing/2014/main" id="{5DC76A65-0A0C-5FAD-00ED-6C07530239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F68F8D-8E6B-C081-9AA9-4A37079EFC6E}"/>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298666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E1EB-1399-DB67-143C-A92992703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F0297C-5C3A-8B6D-0ED8-EC8095082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A42238-2E5E-8AC4-BD0C-75A5663E0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84386-D3A3-8929-A808-653AB2940DFB}"/>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6" name="Footer Placeholder 5">
            <a:extLst>
              <a:ext uri="{FF2B5EF4-FFF2-40B4-BE49-F238E27FC236}">
                <a16:creationId xmlns:a16="http://schemas.microsoft.com/office/drawing/2014/main" id="{B91C02FD-16A3-BF1B-A5A4-26135C924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8BC17A-2969-ACA9-0EEC-83C0B6880EA6}"/>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55060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C807-0B83-B136-3FD6-9BF1A6555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17CC25-B127-7AA9-FDB9-CA575CFEE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626FA1-4C46-C3A0-1430-EBBD4CC58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0EB70-98AB-436D-49E7-0D877E8D5034}"/>
              </a:ext>
            </a:extLst>
          </p:cNvPr>
          <p:cNvSpPr>
            <a:spLocks noGrp="1"/>
          </p:cNvSpPr>
          <p:nvPr>
            <p:ph type="dt" sz="half" idx="10"/>
          </p:nvPr>
        </p:nvSpPr>
        <p:spPr/>
        <p:txBody>
          <a:bodyPr/>
          <a:lstStyle/>
          <a:p>
            <a:fld id="{FD43B54F-3D8A-4C6E-854E-858E0CEE2415}" type="datetimeFigureOut">
              <a:rPr lang="en-GB" smtClean="0"/>
              <a:t>22/11/2022</a:t>
            </a:fld>
            <a:endParaRPr lang="en-GB"/>
          </a:p>
        </p:txBody>
      </p:sp>
      <p:sp>
        <p:nvSpPr>
          <p:cNvPr id="6" name="Footer Placeholder 5">
            <a:extLst>
              <a:ext uri="{FF2B5EF4-FFF2-40B4-BE49-F238E27FC236}">
                <a16:creationId xmlns:a16="http://schemas.microsoft.com/office/drawing/2014/main" id="{206C4365-2076-2811-B822-D634EA8D82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8AABE6-6A96-8FC1-DFE3-11008C5CDB78}"/>
              </a:ext>
            </a:extLst>
          </p:cNvPr>
          <p:cNvSpPr>
            <a:spLocks noGrp="1"/>
          </p:cNvSpPr>
          <p:nvPr>
            <p:ph type="sldNum" sz="quarter" idx="12"/>
          </p:nvPr>
        </p:nvSpPr>
        <p:spPr/>
        <p:txBody>
          <a:bodyPr/>
          <a:lstStyle/>
          <a:p>
            <a:fld id="{825C293D-D609-4AB7-807A-2950CFCC95AF}" type="slidenum">
              <a:rPr lang="en-GB" smtClean="0"/>
              <a:t>‹#›</a:t>
            </a:fld>
            <a:endParaRPr lang="en-GB"/>
          </a:p>
        </p:txBody>
      </p:sp>
    </p:spTree>
    <p:extLst>
      <p:ext uri="{BB962C8B-B14F-4D97-AF65-F5344CB8AC3E}">
        <p14:creationId xmlns:p14="http://schemas.microsoft.com/office/powerpoint/2010/main" val="301530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BF901-8142-D2A8-155F-6AE28404D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A61055-C78E-0AA5-A26D-91F31AEC5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02DE5-A12F-3D7C-7192-BB9543E66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3B54F-3D8A-4C6E-854E-858E0CEE2415}" type="datetimeFigureOut">
              <a:rPr lang="en-GB" smtClean="0"/>
              <a:t>22/11/2022</a:t>
            </a:fld>
            <a:endParaRPr lang="en-GB"/>
          </a:p>
        </p:txBody>
      </p:sp>
      <p:sp>
        <p:nvSpPr>
          <p:cNvPr id="5" name="Footer Placeholder 4">
            <a:extLst>
              <a:ext uri="{FF2B5EF4-FFF2-40B4-BE49-F238E27FC236}">
                <a16:creationId xmlns:a16="http://schemas.microsoft.com/office/drawing/2014/main" id="{69A2C5AB-AD1B-6A82-E773-C354024AA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205732-DB20-91AA-9E79-3DC3FDB45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C293D-D609-4AB7-807A-2950CFCC95AF}" type="slidenum">
              <a:rPr lang="en-GB" smtClean="0"/>
              <a:t>‹#›</a:t>
            </a:fld>
            <a:endParaRPr lang="en-GB"/>
          </a:p>
        </p:txBody>
      </p:sp>
    </p:spTree>
    <p:extLst>
      <p:ext uri="{BB962C8B-B14F-4D97-AF65-F5344CB8AC3E}">
        <p14:creationId xmlns:p14="http://schemas.microsoft.com/office/powerpoint/2010/main" val="203321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FDFA-6BFF-A751-EA69-51C8CCCDEC97}"/>
              </a:ext>
            </a:extLst>
          </p:cNvPr>
          <p:cNvSpPr>
            <a:spLocks noGrp="1"/>
          </p:cNvSpPr>
          <p:nvPr>
            <p:ph type="ctrTitle"/>
          </p:nvPr>
        </p:nvSpPr>
        <p:spPr>
          <a:xfrm>
            <a:off x="1524000" y="1122363"/>
            <a:ext cx="9144000" cy="2133599"/>
          </a:xfrm>
        </p:spPr>
        <p:txBody>
          <a:bodyPr/>
          <a:lstStyle/>
          <a:p>
            <a:r>
              <a:rPr lang="hu-HU" dirty="0" err="1"/>
              <a:t>Intermarriage</a:t>
            </a:r>
            <a:r>
              <a:rPr lang="hu-HU" dirty="0"/>
              <a:t> and </a:t>
            </a:r>
            <a:r>
              <a:rPr lang="hu-HU" dirty="0" err="1"/>
              <a:t>Ethnic</a:t>
            </a:r>
            <a:r>
              <a:rPr lang="hu-HU" dirty="0"/>
              <a:t> </a:t>
            </a:r>
            <a:r>
              <a:rPr lang="hu-HU" dirty="0" err="1"/>
              <a:t>Identity</a:t>
            </a:r>
            <a:r>
              <a:rPr lang="hu-HU" dirty="0"/>
              <a:t> </a:t>
            </a:r>
            <a:endParaRPr lang="en-GB" dirty="0"/>
          </a:p>
        </p:txBody>
      </p:sp>
      <p:sp>
        <p:nvSpPr>
          <p:cNvPr id="3" name="Subtitle 2">
            <a:extLst>
              <a:ext uri="{FF2B5EF4-FFF2-40B4-BE49-F238E27FC236}">
                <a16:creationId xmlns:a16="http://schemas.microsoft.com/office/drawing/2014/main" id="{9BA3BA17-9573-9ECB-CA54-8FDBE96EDBBC}"/>
              </a:ext>
            </a:extLst>
          </p:cNvPr>
          <p:cNvSpPr>
            <a:spLocks noGrp="1"/>
          </p:cNvSpPr>
          <p:nvPr>
            <p:ph type="subTitle" idx="1"/>
          </p:nvPr>
        </p:nvSpPr>
        <p:spPr/>
        <p:txBody>
          <a:bodyPr>
            <a:normAutofit lnSpcReduction="10000"/>
          </a:bodyPr>
          <a:lstStyle/>
          <a:p>
            <a:r>
              <a:rPr lang="hu-HU" b="1" dirty="0"/>
              <a:t>Karolina Lendák-Kabók</a:t>
            </a:r>
          </a:p>
          <a:p>
            <a:r>
              <a:rPr lang="fr-FR" dirty="0"/>
              <a:t>Marie </a:t>
            </a:r>
            <a:r>
              <a:rPr lang="fr-FR" dirty="0" err="1"/>
              <a:t>Skłodowska</a:t>
            </a:r>
            <a:r>
              <a:rPr lang="fr-FR" dirty="0"/>
              <a:t>-Curie Action: Project Launch Event</a:t>
            </a:r>
            <a:endParaRPr lang="hu-HU" dirty="0"/>
          </a:p>
          <a:p>
            <a:r>
              <a:rPr lang="hu-HU" dirty="0"/>
              <a:t>15 November, 2022 </a:t>
            </a:r>
          </a:p>
          <a:p>
            <a:r>
              <a:rPr lang="hu-HU" dirty="0"/>
              <a:t>Eötvös Loránd University, </a:t>
            </a:r>
            <a:r>
              <a:rPr lang="hu-HU" dirty="0" err="1"/>
              <a:t>Faculty</a:t>
            </a:r>
            <a:r>
              <a:rPr lang="hu-HU" dirty="0"/>
              <a:t> of </a:t>
            </a:r>
            <a:r>
              <a:rPr lang="hu-HU" dirty="0" err="1"/>
              <a:t>Social</a:t>
            </a:r>
            <a:r>
              <a:rPr lang="hu-HU" dirty="0"/>
              <a:t> </a:t>
            </a:r>
            <a:r>
              <a:rPr lang="hu-HU" dirty="0" err="1"/>
              <a:t>Sciences</a:t>
            </a:r>
            <a:endParaRPr lang="en-GB" dirty="0"/>
          </a:p>
        </p:txBody>
      </p:sp>
      <p:pic>
        <p:nvPicPr>
          <p:cNvPr id="5" name="Picture 4" descr="A picture containing text, clipart, vector graphics&#10;&#10;Description automatically generated">
            <a:extLst>
              <a:ext uri="{FF2B5EF4-FFF2-40B4-BE49-F238E27FC236}">
                <a16:creationId xmlns:a16="http://schemas.microsoft.com/office/drawing/2014/main" id="{8A6C8A12-9EED-2626-711A-00823BF39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344" y="145657"/>
            <a:ext cx="3661803" cy="1313835"/>
          </a:xfrm>
          <a:prstGeom prst="rect">
            <a:avLst/>
          </a:prstGeom>
        </p:spPr>
      </p:pic>
      <p:pic>
        <p:nvPicPr>
          <p:cNvPr id="4" name="Picture 3">
            <a:extLst>
              <a:ext uri="{FF2B5EF4-FFF2-40B4-BE49-F238E27FC236}">
                <a16:creationId xmlns:a16="http://schemas.microsoft.com/office/drawing/2014/main" id="{46AEF46F-A84F-CD41-4522-2839C1ABC303}"/>
              </a:ext>
            </a:extLst>
          </p:cNvPr>
          <p:cNvPicPr>
            <a:picLocks noChangeAspect="1"/>
          </p:cNvPicPr>
          <p:nvPr/>
        </p:nvPicPr>
        <p:blipFill>
          <a:blip r:embed="rId4"/>
          <a:stretch>
            <a:fillRect/>
          </a:stretch>
        </p:blipFill>
        <p:spPr>
          <a:xfrm>
            <a:off x="10616680" y="5603876"/>
            <a:ext cx="1108466" cy="1108466"/>
          </a:xfrm>
          <a:prstGeom prst="rect">
            <a:avLst/>
          </a:prstGeom>
        </p:spPr>
      </p:pic>
    </p:spTree>
    <p:extLst>
      <p:ext uri="{BB962C8B-B14F-4D97-AF65-F5344CB8AC3E}">
        <p14:creationId xmlns:p14="http://schemas.microsoft.com/office/powerpoint/2010/main" val="35666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398B-0C91-E6AD-7621-A81147EB4850}"/>
              </a:ext>
            </a:extLst>
          </p:cNvPr>
          <p:cNvSpPr>
            <a:spLocks noGrp="1"/>
          </p:cNvSpPr>
          <p:nvPr>
            <p:ph type="title"/>
          </p:nvPr>
        </p:nvSpPr>
        <p:spPr>
          <a:xfrm>
            <a:off x="683664" y="365125"/>
            <a:ext cx="10670136" cy="976565"/>
          </a:xfrm>
        </p:spPr>
        <p:txBody>
          <a:bodyPr>
            <a:normAutofit/>
          </a:bodyPr>
          <a:lstStyle/>
          <a:p>
            <a:r>
              <a:rPr lang="hu-HU" sz="4000" dirty="0" err="1"/>
              <a:t>Intermarriages</a:t>
            </a:r>
            <a:r>
              <a:rPr lang="hu-HU" sz="4000" dirty="0"/>
              <a:t> in </a:t>
            </a:r>
            <a:r>
              <a:rPr lang="hu-HU" sz="4000" dirty="0" err="1"/>
              <a:t>societies</a:t>
            </a:r>
            <a:endParaRPr lang="en-GB" sz="4000" dirty="0"/>
          </a:p>
        </p:txBody>
      </p:sp>
      <p:sp>
        <p:nvSpPr>
          <p:cNvPr id="3" name="Content Placeholder 2">
            <a:extLst>
              <a:ext uri="{FF2B5EF4-FFF2-40B4-BE49-F238E27FC236}">
                <a16:creationId xmlns:a16="http://schemas.microsoft.com/office/drawing/2014/main" id="{EF46E6C0-0CFC-637A-E164-1BCF3F90AEC2}"/>
              </a:ext>
            </a:extLst>
          </p:cNvPr>
          <p:cNvSpPr>
            <a:spLocks noGrp="1"/>
          </p:cNvSpPr>
          <p:nvPr>
            <p:ph idx="1"/>
          </p:nvPr>
        </p:nvSpPr>
        <p:spPr>
          <a:xfrm>
            <a:off x="683664" y="1341690"/>
            <a:ext cx="10670136" cy="4835273"/>
          </a:xfrm>
        </p:spPr>
        <p:txBody>
          <a:bodyPr>
            <a:normAutofit/>
          </a:bodyPr>
          <a:lstStyle/>
          <a:p>
            <a:r>
              <a:rPr lang="hu-HU" sz="2400" dirty="0"/>
              <a:t>S</a:t>
            </a:r>
            <a:r>
              <a:rPr lang="en-GB" sz="2400" dirty="0" err="1"/>
              <a:t>erve</a:t>
            </a:r>
            <a:r>
              <a:rPr lang="en-GB" sz="2400" dirty="0"/>
              <a:t> as an </a:t>
            </a:r>
            <a:r>
              <a:rPr lang="en-GB" sz="2400" b="1" dirty="0"/>
              <a:t>indicator of the relationship between groups </a:t>
            </a:r>
            <a:r>
              <a:rPr lang="en-GB" sz="2400" dirty="0"/>
              <a:t>and may indicate the rigidity of the boundaries between groups (</a:t>
            </a:r>
            <a:r>
              <a:rPr lang="en-GB" sz="2400" dirty="0" err="1"/>
              <a:t>Gorden</a:t>
            </a:r>
            <a:r>
              <a:rPr lang="en-GB" sz="2400" dirty="0"/>
              <a:t> 1964). </a:t>
            </a:r>
            <a:endParaRPr lang="hu-HU" sz="2400" dirty="0"/>
          </a:p>
          <a:p>
            <a:r>
              <a:rPr lang="hu-HU" sz="2400" dirty="0" err="1"/>
              <a:t>Usually</a:t>
            </a:r>
            <a:r>
              <a:rPr lang="hu-HU" sz="2400" dirty="0"/>
              <a:t> </a:t>
            </a:r>
            <a:r>
              <a:rPr lang="hu-HU" sz="2400" dirty="0" err="1"/>
              <a:t>considered</a:t>
            </a:r>
            <a:r>
              <a:rPr lang="hu-HU" sz="2400" dirty="0"/>
              <a:t> </a:t>
            </a:r>
            <a:r>
              <a:rPr lang="hu-HU" sz="2400" b="1" dirty="0" err="1"/>
              <a:t>as</a:t>
            </a:r>
            <a:r>
              <a:rPr lang="hu-HU" sz="2400" b="1" dirty="0"/>
              <a:t> a </a:t>
            </a:r>
            <a:r>
              <a:rPr lang="en-GB" sz="2400" b="1" dirty="0"/>
              <a:t>success and social acceptance</a:t>
            </a:r>
            <a:r>
              <a:rPr lang="en-GB" sz="2400" dirty="0"/>
              <a:t> of a minority group (Song 2009). </a:t>
            </a:r>
            <a:endParaRPr lang="hu-HU" sz="2400" dirty="0"/>
          </a:p>
          <a:p>
            <a:r>
              <a:rPr lang="en-GB" sz="2400" dirty="0"/>
              <a:t>A 1967 study conducted in Yugoslavia </a:t>
            </a:r>
            <a:r>
              <a:rPr lang="en-GB" sz="2400" b="1" dirty="0"/>
              <a:t>showed how respondents quickly rejected members of other ethnic groups as possible spouses </a:t>
            </a:r>
            <a:r>
              <a:rPr lang="en-GB" sz="2400" dirty="0"/>
              <a:t>(</a:t>
            </a:r>
            <a:r>
              <a:rPr lang="en-GB" sz="2400" dirty="0" err="1"/>
              <a:t>Burić</a:t>
            </a:r>
            <a:r>
              <a:rPr lang="en-GB" sz="2400" dirty="0"/>
              <a:t> 2020).</a:t>
            </a:r>
            <a:endParaRPr lang="hu-HU" sz="2400" dirty="0"/>
          </a:p>
          <a:p>
            <a:r>
              <a:rPr lang="hu-HU" sz="2400" dirty="0"/>
              <a:t>D</a:t>
            </a:r>
            <a:r>
              <a:rPr lang="en-GB" sz="2400" dirty="0" err="1"/>
              <a:t>ivorce</a:t>
            </a:r>
            <a:r>
              <a:rPr lang="en-GB" sz="2400" dirty="0"/>
              <a:t> rates higher </a:t>
            </a:r>
            <a:r>
              <a:rPr lang="hu-HU" sz="2400" dirty="0" err="1"/>
              <a:t>for</a:t>
            </a:r>
            <a:r>
              <a:rPr lang="en-GB" sz="2400" dirty="0"/>
              <a:t> mixed couples due to</a:t>
            </a:r>
            <a:r>
              <a:rPr lang="hu-HU" sz="2400" dirty="0"/>
              <a:t>:</a:t>
            </a:r>
          </a:p>
          <a:p>
            <a:pPr lvl="1"/>
            <a:r>
              <a:rPr lang="en-GB" dirty="0"/>
              <a:t>socioeconomic differences (Goldstein and </a:t>
            </a:r>
            <a:r>
              <a:rPr lang="en-GB" dirty="0" err="1"/>
              <a:t>Harknett</a:t>
            </a:r>
            <a:r>
              <a:rPr lang="en-GB" dirty="0"/>
              <a:t> 2006), </a:t>
            </a:r>
            <a:endParaRPr lang="hu-HU" dirty="0"/>
          </a:p>
          <a:p>
            <a:pPr lvl="1"/>
            <a:r>
              <a:rPr lang="en-GB" dirty="0"/>
              <a:t>cultural differences (</a:t>
            </a:r>
            <a:r>
              <a:rPr lang="en-GB" dirty="0" err="1"/>
              <a:t>Kalmijn</a:t>
            </a:r>
            <a:r>
              <a:rPr lang="en-GB" dirty="0"/>
              <a:t>, De Graaf, &amp; Janssen 2005) </a:t>
            </a:r>
            <a:endParaRPr lang="hu-HU" dirty="0"/>
          </a:p>
          <a:p>
            <a:pPr lvl="1"/>
            <a:r>
              <a:rPr lang="en-GB" dirty="0"/>
              <a:t>disagreements within the family, i.e. non-acceptance of the spouse's family (</a:t>
            </a:r>
            <a:r>
              <a:rPr lang="en-GB" dirty="0" err="1"/>
              <a:t>Milewski</a:t>
            </a:r>
            <a:r>
              <a:rPr lang="en-GB" dirty="0"/>
              <a:t> and </a:t>
            </a:r>
            <a:r>
              <a:rPr lang="en-GB" dirty="0" err="1"/>
              <a:t>Kulu</a:t>
            </a:r>
            <a:r>
              <a:rPr lang="en-GB" dirty="0"/>
              <a:t> 2014). </a:t>
            </a:r>
            <a:endParaRPr lang="hu-HU" dirty="0"/>
          </a:p>
        </p:txBody>
      </p:sp>
      <p:pic>
        <p:nvPicPr>
          <p:cNvPr id="4" name="Picture 3">
            <a:extLst>
              <a:ext uri="{FF2B5EF4-FFF2-40B4-BE49-F238E27FC236}">
                <a16:creationId xmlns:a16="http://schemas.microsoft.com/office/drawing/2014/main" id="{02CF32D0-23C5-4D79-D7BB-F100E8A425B1}"/>
              </a:ext>
            </a:extLst>
          </p:cNvPr>
          <p:cNvPicPr>
            <a:picLocks noChangeAspect="1"/>
          </p:cNvPicPr>
          <p:nvPr/>
        </p:nvPicPr>
        <p:blipFill>
          <a:blip r:embed="rId3"/>
          <a:stretch>
            <a:fillRect/>
          </a:stretch>
        </p:blipFill>
        <p:spPr>
          <a:xfrm>
            <a:off x="9349899" y="154097"/>
            <a:ext cx="2584928" cy="926672"/>
          </a:xfrm>
          <a:prstGeom prst="rect">
            <a:avLst/>
          </a:prstGeom>
        </p:spPr>
      </p:pic>
      <p:pic>
        <p:nvPicPr>
          <p:cNvPr id="5" name="Picture 4">
            <a:extLst>
              <a:ext uri="{FF2B5EF4-FFF2-40B4-BE49-F238E27FC236}">
                <a16:creationId xmlns:a16="http://schemas.microsoft.com/office/drawing/2014/main" id="{AFB80ABB-A832-B879-609C-5D2FDE587424}"/>
              </a:ext>
            </a:extLst>
          </p:cNvPr>
          <p:cNvPicPr>
            <a:picLocks noChangeAspect="1"/>
          </p:cNvPicPr>
          <p:nvPr/>
        </p:nvPicPr>
        <p:blipFill>
          <a:blip r:embed="rId4"/>
          <a:stretch>
            <a:fillRect/>
          </a:stretch>
        </p:blipFill>
        <p:spPr>
          <a:xfrm>
            <a:off x="10968793" y="5707477"/>
            <a:ext cx="1079086" cy="1079086"/>
          </a:xfrm>
          <a:prstGeom prst="rect">
            <a:avLst/>
          </a:prstGeom>
        </p:spPr>
      </p:pic>
    </p:spTree>
    <p:extLst>
      <p:ext uri="{BB962C8B-B14F-4D97-AF65-F5344CB8AC3E}">
        <p14:creationId xmlns:p14="http://schemas.microsoft.com/office/powerpoint/2010/main" val="313976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C765-C584-B559-5FF2-252B38B0459B}"/>
              </a:ext>
            </a:extLst>
          </p:cNvPr>
          <p:cNvSpPr>
            <a:spLocks noGrp="1"/>
          </p:cNvSpPr>
          <p:nvPr>
            <p:ph type="title"/>
          </p:nvPr>
        </p:nvSpPr>
        <p:spPr>
          <a:xfrm>
            <a:off x="838200" y="365126"/>
            <a:ext cx="10515600" cy="1087660"/>
          </a:xfrm>
        </p:spPr>
        <p:txBody>
          <a:bodyPr>
            <a:normAutofit/>
          </a:bodyPr>
          <a:lstStyle/>
          <a:p>
            <a:r>
              <a:rPr lang="hu-HU" sz="4000" dirty="0" err="1"/>
              <a:t>Intermarriages</a:t>
            </a:r>
            <a:r>
              <a:rPr lang="hu-HU" sz="4000" dirty="0"/>
              <a:t> in </a:t>
            </a:r>
            <a:r>
              <a:rPr lang="hu-HU" sz="4000" dirty="0" err="1"/>
              <a:t>families</a:t>
            </a:r>
            <a:endParaRPr lang="en-GB" sz="4000" dirty="0"/>
          </a:p>
        </p:txBody>
      </p:sp>
      <p:sp>
        <p:nvSpPr>
          <p:cNvPr id="3" name="Content Placeholder 2">
            <a:extLst>
              <a:ext uri="{FF2B5EF4-FFF2-40B4-BE49-F238E27FC236}">
                <a16:creationId xmlns:a16="http://schemas.microsoft.com/office/drawing/2014/main" id="{FF4C43BC-1C96-20C7-0088-E7B81EE3B5D0}"/>
              </a:ext>
            </a:extLst>
          </p:cNvPr>
          <p:cNvSpPr>
            <a:spLocks noGrp="1"/>
          </p:cNvSpPr>
          <p:nvPr>
            <p:ph idx="1"/>
          </p:nvPr>
        </p:nvSpPr>
        <p:spPr>
          <a:xfrm>
            <a:off x="838200" y="1452785"/>
            <a:ext cx="10622778" cy="5040089"/>
          </a:xfrm>
        </p:spPr>
        <p:txBody>
          <a:bodyPr>
            <a:normAutofit/>
          </a:bodyPr>
          <a:lstStyle/>
          <a:p>
            <a:r>
              <a:rPr lang="en-GB" sz="2400" dirty="0"/>
              <a:t>"Cultural badges" such as race, ethnicity, education, and occupation are highlighted by potential spouses as their qualities in marriage (</a:t>
            </a:r>
            <a:r>
              <a:rPr lang="en-GB" sz="2400" dirty="0" err="1"/>
              <a:t>Kalmijn</a:t>
            </a:r>
            <a:r>
              <a:rPr lang="en-GB" sz="2400" dirty="0"/>
              <a:t> 1998). </a:t>
            </a:r>
            <a:endParaRPr lang="hu-HU" sz="2400" dirty="0"/>
          </a:p>
          <a:p>
            <a:r>
              <a:rPr lang="en-GB" sz="2400" dirty="0"/>
              <a:t>Mixed marriages can also become a scene of conflict between spouses (Rodríguez-García, Solana-Solana and Lubbers 2016): avoid talking about political or ethnic issues, which brings them to disagree (Brubaker et al. 2018). </a:t>
            </a:r>
            <a:endParaRPr lang="hu-HU" sz="2400" dirty="0"/>
          </a:p>
          <a:p>
            <a:r>
              <a:rPr lang="hu-HU" sz="2400" dirty="0" err="1"/>
              <a:t>Acculturation</a:t>
            </a:r>
            <a:r>
              <a:rPr lang="hu-HU" sz="2400" dirty="0"/>
              <a:t> and </a:t>
            </a:r>
            <a:r>
              <a:rPr lang="hu-HU" sz="2400" dirty="0" err="1"/>
              <a:t>assimilation</a:t>
            </a:r>
            <a:r>
              <a:rPr lang="hu-HU" sz="2400" dirty="0"/>
              <a:t> of </a:t>
            </a:r>
            <a:r>
              <a:rPr lang="hu-HU" sz="2400" dirty="0" err="1"/>
              <a:t>the</a:t>
            </a:r>
            <a:r>
              <a:rPr lang="hu-HU" sz="2400" dirty="0"/>
              <a:t> </a:t>
            </a:r>
            <a:r>
              <a:rPr lang="hu-HU" sz="2400" dirty="0" err="1"/>
              <a:t>minority</a:t>
            </a:r>
            <a:r>
              <a:rPr lang="hu-HU" sz="2400" dirty="0"/>
              <a:t> </a:t>
            </a:r>
            <a:r>
              <a:rPr lang="hu-HU" sz="2400"/>
              <a:t>spouse</a:t>
            </a:r>
            <a:r>
              <a:rPr lang="hu-HU" sz="2400" dirty="0"/>
              <a:t> (</a:t>
            </a:r>
            <a:r>
              <a:rPr lang="hu-HU" sz="2400" dirty="0" err="1"/>
              <a:t>Ladancsik</a:t>
            </a:r>
            <a:r>
              <a:rPr lang="hu-HU" sz="2400" dirty="0"/>
              <a:t> 2020). </a:t>
            </a:r>
            <a:endParaRPr lang="en-GB" sz="2400" dirty="0"/>
          </a:p>
          <a:p>
            <a:r>
              <a:rPr lang="en-GB" sz="2400" dirty="0"/>
              <a:t>Questions like: </a:t>
            </a:r>
          </a:p>
          <a:p>
            <a:pPr lvl="1"/>
            <a:r>
              <a:rPr lang="en-GB" dirty="0"/>
              <a:t>choosing a name, religion and the language of the child's education. </a:t>
            </a:r>
            <a:endParaRPr lang="hu-HU" dirty="0"/>
          </a:p>
          <a:p>
            <a:pPr marL="457200" lvl="1" indent="0">
              <a:buNone/>
            </a:pPr>
            <a:endParaRPr lang="en-GB" dirty="0"/>
          </a:p>
        </p:txBody>
      </p:sp>
      <p:pic>
        <p:nvPicPr>
          <p:cNvPr id="4" name="Picture 3">
            <a:extLst>
              <a:ext uri="{FF2B5EF4-FFF2-40B4-BE49-F238E27FC236}">
                <a16:creationId xmlns:a16="http://schemas.microsoft.com/office/drawing/2014/main" id="{7E9843D1-E05A-0EA4-2EB3-FFD22CA7B7F8}"/>
              </a:ext>
            </a:extLst>
          </p:cNvPr>
          <p:cNvPicPr>
            <a:picLocks noChangeAspect="1"/>
          </p:cNvPicPr>
          <p:nvPr/>
        </p:nvPicPr>
        <p:blipFill>
          <a:blip r:embed="rId3"/>
          <a:stretch>
            <a:fillRect/>
          </a:stretch>
        </p:blipFill>
        <p:spPr>
          <a:xfrm>
            <a:off x="9519029" y="55442"/>
            <a:ext cx="2383743" cy="853514"/>
          </a:xfrm>
          <a:prstGeom prst="rect">
            <a:avLst/>
          </a:prstGeom>
        </p:spPr>
      </p:pic>
      <p:pic>
        <p:nvPicPr>
          <p:cNvPr id="5" name="Picture 4">
            <a:extLst>
              <a:ext uri="{FF2B5EF4-FFF2-40B4-BE49-F238E27FC236}">
                <a16:creationId xmlns:a16="http://schemas.microsoft.com/office/drawing/2014/main" id="{B3D2EDB2-2ED1-5CF6-7DCD-A16410A60E67}"/>
              </a:ext>
            </a:extLst>
          </p:cNvPr>
          <p:cNvPicPr>
            <a:picLocks noChangeAspect="1"/>
          </p:cNvPicPr>
          <p:nvPr/>
        </p:nvPicPr>
        <p:blipFill>
          <a:blip r:embed="rId4"/>
          <a:stretch>
            <a:fillRect/>
          </a:stretch>
        </p:blipFill>
        <p:spPr>
          <a:xfrm>
            <a:off x="10921435" y="5723472"/>
            <a:ext cx="1079086" cy="1079086"/>
          </a:xfrm>
          <a:prstGeom prst="rect">
            <a:avLst/>
          </a:prstGeom>
        </p:spPr>
      </p:pic>
      <p:pic>
        <p:nvPicPr>
          <p:cNvPr id="7" name="Picture 6" descr="A close-up of a hand holding a child's hand&#10;&#10;Description automatically generated with low confidence">
            <a:extLst>
              <a:ext uri="{FF2B5EF4-FFF2-40B4-BE49-F238E27FC236}">
                <a16:creationId xmlns:a16="http://schemas.microsoft.com/office/drawing/2014/main" id="{6D45EFFF-B33D-E9D2-108B-9F6DC2966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550" y="4787899"/>
            <a:ext cx="2686050" cy="1704975"/>
          </a:xfrm>
          <a:prstGeom prst="rect">
            <a:avLst/>
          </a:prstGeom>
        </p:spPr>
      </p:pic>
    </p:spTree>
    <p:extLst>
      <p:ext uri="{BB962C8B-B14F-4D97-AF65-F5344CB8AC3E}">
        <p14:creationId xmlns:p14="http://schemas.microsoft.com/office/powerpoint/2010/main" val="387419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F0AF-B7FC-C7D2-ABEB-154FF1BE6068}"/>
              </a:ext>
            </a:extLst>
          </p:cNvPr>
          <p:cNvSpPr>
            <a:spLocks noGrp="1"/>
          </p:cNvSpPr>
          <p:nvPr>
            <p:ph type="title"/>
          </p:nvPr>
        </p:nvSpPr>
        <p:spPr>
          <a:xfrm>
            <a:off x="692209" y="365126"/>
            <a:ext cx="10661591" cy="942382"/>
          </a:xfrm>
        </p:spPr>
        <p:txBody>
          <a:bodyPr/>
          <a:lstStyle/>
          <a:p>
            <a:r>
              <a:rPr lang="sr-Latn-RS" sz="4000" dirty="0" err="1"/>
              <a:t>Identity</a:t>
            </a:r>
            <a:r>
              <a:rPr lang="sr-Latn-RS" sz="4000" dirty="0"/>
              <a:t> </a:t>
            </a:r>
            <a:r>
              <a:rPr lang="sr-Latn-RS" sz="4000" dirty="0" err="1"/>
              <a:t>building</a:t>
            </a:r>
            <a:r>
              <a:rPr lang="sr-Latn-RS" sz="4000" dirty="0"/>
              <a:t> </a:t>
            </a:r>
            <a:r>
              <a:rPr lang="sr-Latn-RS" sz="4000" dirty="0" err="1"/>
              <a:t>patterns</a:t>
            </a:r>
            <a:r>
              <a:rPr lang="sr-Latn-RS" sz="4000" dirty="0"/>
              <a:t> </a:t>
            </a:r>
            <a:r>
              <a:rPr lang="sr-Latn-RS" sz="4000" dirty="0" err="1"/>
              <a:t>of</a:t>
            </a:r>
            <a:r>
              <a:rPr lang="sr-Latn-RS" sz="4000" dirty="0"/>
              <a:t> „</a:t>
            </a:r>
            <a:r>
              <a:rPr lang="sr-Latn-RS" sz="4000" dirty="0" err="1"/>
              <a:t>mixedness</a:t>
            </a:r>
            <a:r>
              <a:rPr lang="sr-Latn-RS" dirty="0"/>
              <a:t>“</a:t>
            </a:r>
            <a:endParaRPr lang="en-GB" dirty="0"/>
          </a:p>
        </p:txBody>
      </p:sp>
      <p:sp>
        <p:nvSpPr>
          <p:cNvPr id="3" name="Content Placeholder 2">
            <a:extLst>
              <a:ext uri="{FF2B5EF4-FFF2-40B4-BE49-F238E27FC236}">
                <a16:creationId xmlns:a16="http://schemas.microsoft.com/office/drawing/2014/main" id="{AB3657DC-DC38-9531-1B2C-F7D7B3E302DE}"/>
              </a:ext>
            </a:extLst>
          </p:cNvPr>
          <p:cNvSpPr>
            <a:spLocks noGrp="1"/>
          </p:cNvSpPr>
          <p:nvPr>
            <p:ph idx="1"/>
          </p:nvPr>
        </p:nvSpPr>
        <p:spPr>
          <a:xfrm>
            <a:off x="692209" y="1307508"/>
            <a:ext cx="5594291" cy="4869455"/>
          </a:xfrm>
        </p:spPr>
        <p:txBody>
          <a:bodyPr>
            <a:normAutofit/>
          </a:bodyPr>
          <a:lstStyle/>
          <a:p>
            <a:r>
              <a:rPr lang="en-GB" sz="2400" dirty="0"/>
              <a:t>People of mixed origin often encounter different prejudices (</a:t>
            </a:r>
            <a:r>
              <a:rPr lang="en-GB" sz="2400" dirty="0" err="1"/>
              <a:t>Törngren</a:t>
            </a:r>
            <a:r>
              <a:rPr lang="en-GB" sz="2400" dirty="0"/>
              <a:t>, </a:t>
            </a:r>
            <a:r>
              <a:rPr lang="en-GB" sz="2400" dirty="0" err="1"/>
              <a:t>Irastorza</a:t>
            </a:r>
            <a:r>
              <a:rPr lang="en-GB" sz="2400" dirty="0"/>
              <a:t> and Rodríguez-García 2019), which puts them in a disadvantageous position. </a:t>
            </a:r>
            <a:endParaRPr lang="hu-HU" sz="2400" dirty="0"/>
          </a:p>
          <a:p>
            <a:r>
              <a:rPr lang="hu-HU" sz="2400" dirty="0" err="1"/>
              <a:t>Children</a:t>
            </a:r>
            <a:r>
              <a:rPr lang="hu-HU" sz="2400" dirty="0"/>
              <a:t> </a:t>
            </a:r>
            <a:r>
              <a:rPr lang="en-GB" sz="2400" dirty="0"/>
              <a:t>born in </a:t>
            </a:r>
            <a:r>
              <a:rPr lang="hu-HU" sz="2400" dirty="0" err="1"/>
              <a:t>intermarriages</a:t>
            </a:r>
            <a:r>
              <a:rPr lang="hu-HU" sz="2400" dirty="0"/>
              <a:t> </a:t>
            </a:r>
            <a:r>
              <a:rPr lang="en-GB" sz="2400" dirty="0"/>
              <a:t>are often not identified as belonging to one ethnic group, while cultural specificity is diminished (Harris and Sim 2002)</a:t>
            </a:r>
            <a:r>
              <a:rPr lang="hu-HU" sz="2400" dirty="0"/>
              <a:t> – </a:t>
            </a:r>
            <a:r>
              <a:rPr lang="hu-HU" sz="2400" dirty="0" err="1"/>
              <a:t>they</a:t>
            </a:r>
            <a:r>
              <a:rPr lang="hu-HU" sz="2400" dirty="0"/>
              <a:t> </a:t>
            </a:r>
            <a:r>
              <a:rPr lang="hu-HU" sz="2400" dirty="0" err="1"/>
              <a:t>tend</a:t>
            </a:r>
            <a:r>
              <a:rPr lang="hu-HU" sz="2400" dirty="0"/>
              <a:t> </a:t>
            </a:r>
            <a:r>
              <a:rPr lang="hu-HU" sz="2400" dirty="0" err="1"/>
              <a:t>not</a:t>
            </a:r>
            <a:r>
              <a:rPr lang="hu-HU" sz="2400" dirty="0"/>
              <a:t> </a:t>
            </a:r>
            <a:r>
              <a:rPr lang="hu-HU" sz="2400" dirty="0" err="1"/>
              <a:t>to</a:t>
            </a:r>
            <a:r>
              <a:rPr lang="hu-HU" sz="2400" dirty="0"/>
              <a:t> be </a:t>
            </a:r>
            <a:r>
              <a:rPr lang="hu-HU" sz="2400" dirty="0" err="1"/>
              <a:t>accepted</a:t>
            </a:r>
            <a:r>
              <a:rPr lang="hu-HU" sz="2400" dirty="0"/>
              <a:t> in </a:t>
            </a:r>
            <a:r>
              <a:rPr lang="hu-HU" sz="2400" dirty="0" err="1"/>
              <a:t>the</a:t>
            </a:r>
            <a:r>
              <a:rPr lang="hu-HU" sz="2400" dirty="0"/>
              <a:t> </a:t>
            </a:r>
            <a:r>
              <a:rPr lang="hu-HU" sz="2400" dirty="0" err="1"/>
              <a:t>minority</a:t>
            </a:r>
            <a:r>
              <a:rPr lang="hu-HU" sz="2400" dirty="0"/>
              <a:t> </a:t>
            </a:r>
            <a:r>
              <a:rPr lang="hu-HU" sz="2400" dirty="0" err="1"/>
              <a:t>community</a:t>
            </a:r>
            <a:r>
              <a:rPr lang="hu-HU" sz="2400" dirty="0"/>
              <a:t> (</a:t>
            </a:r>
            <a:r>
              <a:rPr lang="hu-HU" sz="2400" dirty="0" err="1"/>
              <a:t>Öllős</a:t>
            </a:r>
            <a:r>
              <a:rPr lang="hu-HU" sz="2400" dirty="0"/>
              <a:t>, 2012)</a:t>
            </a:r>
          </a:p>
          <a:p>
            <a:r>
              <a:rPr lang="hu-HU" sz="2400" dirty="0" err="1"/>
              <a:t>Yugoslav</a:t>
            </a:r>
            <a:r>
              <a:rPr lang="hu-HU" sz="2400" dirty="0"/>
              <a:t> </a:t>
            </a:r>
            <a:r>
              <a:rPr lang="hu-HU" sz="2400" dirty="0" err="1"/>
              <a:t>supranational</a:t>
            </a:r>
            <a:r>
              <a:rPr lang="hu-HU" sz="2400" dirty="0"/>
              <a:t> </a:t>
            </a:r>
            <a:r>
              <a:rPr lang="hu-HU" sz="2400" dirty="0" err="1"/>
              <a:t>identity</a:t>
            </a:r>
            <a:r>
              <a:rPr lang="hu-HU" sz="2400" dirty="0"/>
              <a:t>: free of </a:t>
            </a:r>
            <a:r>
              <a:rPr lang="hu-HU" sz="2400" dirty="0" err="1"/>
              <a:t>ethnic</a:t>
            </a:r>
            <a:r>
              <a:rPr lang="hu-HU" sz="2400" dirty="0"/>
              <a:t> and </a:t>
            </a:r>
            <a:r>
              <a:rPr lang="hu-HU" sz="2400" dirty="0" err="1"/>
              <a:t>class</a:t>
            </a:r>
            <a:r>
              <a:rPr lang="hu-HU" sz="2400" dirty="0"/>
              <a:t> </a:t>
            </a:r>
            <a:r>
              <a:rPr lang="hu-HU" sz="2400" dirty="0" err="1"/>
              <a:t>labels</a:t>
            </a:r>
            <a:r>
              <a:rPr lang="hu-HU" sz="2400" dirty="0"/>
              <a:t> (Tóth 2019). </a:t>
            </a:r>
          </a:p>
          <a:p>
            <a:endParaRPr lang="en-GB" dirty="0"/>
          </a:p>
          <a:p>
            <a:endParaRPr lang="en-GB" dirty="0"/>
          </a:p>
        </p:txBody>
      </p:sp>
      <p:pic>
        <p:nvPicPr>
          <p:cNvPr id="4" name="Picture 3">
            <a:extLst>
              <a:ext uri="{FF2B5EF4-FFF2-40B4-BE49-F238E27FC236}">
                <a16:creationId xmlns:a16="http://schemas.microsoft.com/office/drawing/2014/main" id="{2274ADCF-CD10-8BE0-6BBB-CA625C92573C}"/>
              </a:ext>
            </a:extLst>
          </p:cNvPr>
          <p:cNvPicPr>
            <a:picLocks noChangeAspect="1"/>
          </p:cNvPicPr>
          <p:nvPr/>
        </p:nvPicPr>
        <p:blipFill>
          <a:blip r:embed="rId3"/>
          <a:stretch>
            <a:fillRect/>
          </a:stretch>
        </p:blipFill>
        <p:spPr>
          <a:xfrm>
            <a:off x="9697801" y="148207"/>
            <a:ext cx="2383743" cy="853514"/>
          </a:xfrm>
          <a:prstGeom prst="rect">
            <a:avLst/>
          </a:prstGeom>
        </p:spPr>
      </p:pic>
      <p:pic>
        <p:nvPicPr>
          <p:cNvPr id="5" name="Picture 4">
            <a:extLst>
              <a:ext uri="{FF2B5EF4-FFF2-40B4-BE49-F238E27FC236}">
                <a16:creationId xmlns:a16="http://schemas.microsoft.com/office/drawing/2014/main" id="{B00D99DE-537D-8671-8F79-F52169744099}"/>
              </a:ext>
            </a:extLst>
          </p:cNvPr>
          <p:cNvPicPr>
            <a:picLocks noChangeAspect="1"/>
          </p:cNvPicPr>
          <p:nvPr/>
        </p:nvPicPr>
        <p:blipFill>
          <a:blip r:embed="rId4"/>
          <a:stretch>
            <a:fillRect/>
          </a:stretch>
        </p:blipFill>
        <p:spPr>
          <a:xfrm>
            <a:off x="11036990" y="5676792"/>
            <a:ext cx="1044554" cy="104455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446F3C-BF46-6D6A-036B-9FF7E9DF7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31699" y="1798532"/>
            <a:ext cx="5460091" cy="4095069"/>
          </a:xfrm>
          <a:prstGeom prst="rect">
            <a:avLst/>
          </a:prstGeom>
        </p:spPr>
      </p:pic>
    </p:spTree>
    <p:extLst>
      <p:ext uri="{BB962C8B-B14F-4D97-AF65-F5344CB8AC3E}">
        <p14:creationId xmlns:p14="http://schemas.microsoft.com/office/powerpoint/2010/main" val="249601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E4D1-1568-1B84-CB94-3A8D1F2681CC}"/>
              </a:ext>
            </a:extLst>
          </p:cNvPr>
          <p:cNvSpPr>
            <a:spLocks noGrp="1"/>
          </p:cNvSpPr>
          <p:nvPr>
            <p:ph type="title"/>
          </p:nvPr>
        </p:nvSpPr>
        <p:spPr>
          <a:xfrm>
            <a:off x="589660" y="365126"/>
            <a:ext cx="10764140" cy="783218"/>
          </a:xfrm>
        </p:spPr>
        <p:txBody>
          <a:bodyPr>
            <a:normAutofit/>
          </a:bodyPr>
          <a:lstStyle/>
          <a:p>
            <a:r>
              <a:rPr lang="hu-HU" sz="4000" dirty="0" err="1"/>
              <a:t>Recent</a:t>
            </a:r>
            <a:r>
              <a:rPr lang="hu-HU" sz="4000" dirty="0"/>
              <a:t> </a:t>
            </a:r>
            <a:r>
              <a:rPr lang="hu-HU" sz="4000" dirty="0" err="1"/>
              <a:t>researches</a:t>
            </a:r>
            <a:r>
              <a:rPr lang="hu-HU" sz="4000" dirty="0"/>
              <a:t> - </a:t>
            </a:r>
            <a:r>
              <a:rPr lang="hu-HU" sz="4000" dirty="0" err="1"/>
              <a:t>selection</a:t>
            </a:r>
            <a:endParaRPr lang="en-GB" sz="4000" dirty="0"/>
          </a:p>
        </p:txBody>
      </p:sp>
      <p:sp>
        <p:nvSpPr>
          <p:cNvPr id="3" name="Content Placeholder 2">
            <a:extLst>
              <a:ext uri="{FF2B5EF4-FFF2-40B4-BE49-F238E27FC236}">
                <a16:creationId xmlns:a16="http://schemas.microsoft.com/office/drawing/2014/main" id="{41412BFE-650D-2EE0-B6EB-6E4E32D6E0B7}"/>
              </a:ext>
            </a:extLst>
          </p:cNvPr>
          <p:cNvSpPr>
            <a:spLocks noGrp="1"/>
          </p:cNvSpPr>
          <p:nvPr>
            <p:ph idx="1"/>
          </p:nvPr>
        </p:nvSpPr>
        <p:spPr>
          <a:xfrm>
            <a:off x="589660" y="1148344"/>
            <a:ext cx="10764140" cy="5344530"/>
          </a:xfrm>
        </p:spPr>
        <p:txBody>
          <a:bodyPr>
            <a:normAutofit fontScale="92500" lnSpcReduction="20000"/>
          </a:bodyPr>
          <a:lstStyle/>
          <a:p>
            <a:r>
              <a:rPr lang="sr-Latn-RS" dirty="0" err="1"/>
              <a:t>International</a:t>
            </a:r>
            <a:r>
              <a:rPr lang="sr-Latn-RS" dirty="0"/>
              <a:t>:</a:t>
            </a:r>
          </a:p>
          <a:p>
            <a:pPr lvl="1"/>
            <a:r>
              <a:rPr lang="en-GB" dirty="0"/>
              <a:t>King-</a:t>
            </a:r>
            <a:r>
              <a:rPr lang="en-GB" dirty="0" err="1"/>
              <a:t>O'Riain</a:t>
            </a:r>
            <a:r>
              <a:rPr lang="en-GB" dirty="0"/>
              <a:t>, R. C., Small, S. E., Mahtani, M. E., Song, M. E., &amp; </a:t>
            </a:r>
            <a:r>
              <a:rPr lang="en-GB" dirty="0" err="1"/>
              <a:t>Spickard</a:t>
            </a:r>
            <a:r>
              <a:rPr lang="en-GB" dirty="0"/>
              <a:t>, P. E. (2014). </a:t>
            </a:r>
            <a:r>
              <a:rPr lang="en-GB" i="1" dirty="0"/>
              <a:t>Global mixed race</a:t>
            </a:r>
            <a:r>
              <a:rPr lang="en-GB" dirty="0"/>
              <a:t>. New York University Press</a:t>
            </a:r>
            <a:r>
              <a:rPr lang="hu-HU" dirty="0"/>
              <a:t>. </a:t>
            </a:r>
          </a:p>
          <a:p>
            <a:pPr lvl="1"/>
            <a:r>
              <a:rPr lang="hu-HU" dirty="0"/>
              <a:t>Rodríguez-García, D., Miguel Solana, S. , and </a:t>
            </a:r>
            <a:r>
              <a:rPr lang="hu-HU" dirty="0" err="1"/>
              <a:t>Lubbers</a:t>
            </a:r>
            <a:r>
              <a:rPr lang="hu-HU" dirty="0"/>
              <a:t>. M. (2016). </a:t>
            </a:r>
            <a:r>
              <a:rPr lang="hu-HU" dirty="0" err="1"/>
              <a:t>Preference</a:t>
            </a:r>
            <a:r>
              <a:rPr lang="hu-HU" dirty="0"/>
              <a:t> and </a:t>
            </a:r>
            <a:r>
              <a:rPr lang="hu-HU" dirty="0" err="1"/>
              <a:t>prejudice</a:t>
            </a:r>
            <a:r>
              <a:rPr lang="hu-HU" dirty="0"/>
              <a:t>: </a:t>
            </a:r>
            <a:r>
              <a:rPr lang="hu-HU" dirty="0" err="1"/>
              <a:t>Does</a:t>
            </a:r>
            <a:r>
              <a:rPr lang="hu-HU" dirty="0"/>
              <a:t> </a:t>
            </a:r>
            <a:r>
              <a:rPr lang="hu-HU" dirty="0" err="1"/>
              <a:t>intermarriage</a:t>
            </a:r>
            <a:r>
              <a:rPr lang="hu-HU" dirty="0"/>
              <a:t> </a:t>
            </a:r>
            <a:r>
              <a:rPr lang="hu-HU" dirty="0" err="1"/>
              <a:t>erode</a:t>
            </a:r>
            <a:r>
              <a:rPr lang="hu-HU" dirty="0"/>
              <a:t> </a:t>
            </a:r>
            <a:r>
              <a:rPr lang="hu-HU" dirty="0" err="1"/>
              <a:t>negative</a:t>
            </a:r>
            <a:r>
              <a:rPr lang="hu-HU" dirty="0"/>
              <a:t> </a:t>
            </a:r>
            <a:r>
              <a:rPr lang="hu-HU" dirty="0" err="1"/>
              <a:t>ethno-racial</a:t>
            </a:r>
            <a:r>
              <a:rPr lang="hu-HU" dirty="0"/>
              <a:t> </a:t>
            </a:r>
            <a:r>
              <a:rPr lang="hu-HU" dirty="0" err="1"/>
              <a:t>attitudes</a:t>
            </a:r>
            <a:r>
              <a:rPr lang="hu-HU" dirty="0"/>
              <a:t> </a:t>
            </a:r>
            <a:r>
              <a:rPr lang="hu-HU" dirty="0" err="1"/>
              <a:t>between</a:t>
            </a:r>
            <a:r>
              <a:rPr lang="hu-HU" dirty="0"/>
              <a:t> </a:t>
            </a:r>
            <a:r>
              <a:rPr lang="hu-HU" dirty="0" err="1"/>
              <a:t>groups</a:t>
            </a:r>
            <a:r>
              <a:rPr lang="hu-HU" dirty="0"/>
              <a:t> in Spain?” </a:t>
            </a:r>
            <a:r>
              <a:rPr lang="hu-HU" i="1" dirty="0" err="1"/>
              <a:t>Ethnicities</a:t>
            </a:r>
            <a:r>
              <a:rPr lang="hu-HU" dirty="0"/>
              <a:t> 16 (4): 521-546.</a:t>
            </a:r>
          </a:p>
          <a:p>
            <a:pPr lvl="1"/>
            <a:r>
              <a:rPr lang="en-GB" dirty="0"/>
              <a:t>Song, M. (2009). Is intermarriage a good indicator of integration?. </a:t>
            </a:r>
            <a:r>
              <a:rPr lang="en-GB" i="1" dirty="0"/>
              <a:t>Journal of Ethnic and Migration Studies </a:t>
            </a:r>
            <a:r>
              <a:rPr lang="en-GB" dirty="0"/>
              <a:t>35 (2): 331-348.</a:t>
            </a:r>
            <a:endParaRPr lang="hu-HU" dirty="0"/>
          </a:p>
          <a:p>
            <a:pPr lvl="1"/>
            <a:r>
              <a:rPr lang="en-GB" dirty="0" err="1"/>
              <a:t>Törngren</a:t>
            </a:r>
            <a:r>
              <a:rPr lang="en-GB" dirty="0"/>
              <a:t>, Sayaka </a:t>
            </a:r>
            <a:r>
              <a:rPr lang="en-GB" dirty="0" err="1"/>
              <a:t>Osanami</a:t>
            </a:r>
            <a:r>
              <a:rPr lang="en-GB" dirty="0"/>
              <a:t>, </a:t>
            </a:r>
            <a:r>
              <a:rPr lang="en-GB" dirty="0" err="1"/>
              <a:t>Nahikari</a:t>
            </a:r>
            <a:r>
              <a:rPr lang="en-GB" dirty="0"/>
              <a:t> </a:t>
            </a:r>
            <a:r>
              <a:rPr lang="en-GB" dirty="0" err="1"/>
              <a:t>Irastorza</a:t>
            </a:r>
            <a:r>
              <a:rPr lang="en-GB" dirty="0"/>
              <a:t>, Miri Song. 2016. "Toward building a conceptual framework on intermarriage." </a:t>
            </a:r>
            <a:r>
              <a:rPr lang="en-GB" i="1" dirty="0"/>
              <a:t>Ethnicities </a:t>
            </a:r>
            <a:r>
              <a:rPr lang="en-GB" dirty="0"/>
              <a:t>16 (4): 497-520.</a:t>
            </a:r>
            <a:endParaRPr lang="sr-Latn-RS" dirty="0"/>
          </a:p>
          <a:p>
            <a:pPr marL="228600" lvl="1">
              <a:spcBef>
                <a:spcPts val="1000"/>
              </a:spcBef>
            </a:pPr>
            <a:r>
              <a:rPr lang="sr-Latn-RS" sz="2800" dirty="0" err="1"/>
              <a:t>Regional</a:t>
            </a:r>
            <a:r>
              <a:rPr lang="sr-Latn-RS" sz="2800" dirty="0"/>
              <a:t>:</a:t>
            </a:r>
          </a:p>
          <a:p>
            <a:pPr marL="685800" lvl="2">
              <a:spcBef>
                <a:spcPts val="1000"/>
              </a:spcBef>
            </a:pPr>
            <a:r>
              <a:rPr lang="en-GB" sz="2400" dirty="0"/>
              <a:t>Buri</a:t>
            </a:r>
            <a:r>
              <a:rPr lang="sr-Latn-RS" sz="2400" dirty="0"/>
              <a:t>ć</a:t>
            </a:r>
            <a:r>
              <a:rPr lang="en-GB" sz="2400" dirty="0"/>
              <a:t>, F. (2012). </a:t>
            </a:r>
            <a:r>
              <a:rPr lang="en-GB" sz="2400" i="1" dirty="0"/>
              <a:t>Becoming mixed: Mixed marriages of Bosnia-Herzegovina during the life and death of Yugoslavia</a:t>
            </a:r>
            <a:r>
              <a:rPr lang="en-GB" sz="2400" dirty="0"/>
              <a:t>. University of Illinois at Urbana-Champaign.</a:t>
            </a:r>
            <a:endParaRPr lang="sr-Latn-RS" sz="2400" dirty="0"/>
          </a:p>
          <a:p>
            <a:pPr marL="685800" lvl="2">
              <a:spcBef>
                <a:spcPts val="1000"/>
              </a:spcBef>
            </a:pPr>
            <a:r>
              <a:rPr lang="en-GB" sz="2400" dirty="0" err="1"/>
              <a:t>Hărăguș</a:t>
            </a:r>
            <a:r>
              <a:rPr lang="en-GB" sz="2400" dirty="0"/>
              <a:t>, Mihaela. 2017. "Formation of  Mixed Marriages." </a:t>
            </a:r>
            <a:r>
              <a:rPr lang="en-GB" sz="2400" i="1" dirty="0"/>
              <a:t>In Intermarriage in Transylvania, 1895-2010</a:t>
            </a:r>
            <a:r>
              <a:rPr lang="en-GB" sz="2400" dirty="0"/>
              <a:t>, edited by </a:t>
            </a:r>
            <a:r>
              <a:rPr lang="en-GB" sz="2400" dirty="0" err="1"/>
              <a:t>Ioan</a:t>
            </a:r>
            <a:r>
              <a:rPr lang="en-GB" sz="2400" dirty="0"/>
              <a:t> </a:t>
            </a:r>
            <a:r>
              <a:rPr lang="en-GB" sz="2400" dirty="0" err="1"/>
              <a:t>Bolovan</a:t>
            </a:r>
            <a:r>
              <a:rPr lang="en-GB" sz="2400" dirty="0"/>
              <a:t> and Luminita </a:t>
            </a:r>
            <a:r>
              <a:rPr lang="en-GB" sz="2400" dirty="0" err="1"/>
              <a:t>Dumanescu</a:t>
            </a:r>
            <a:r>
              <a:rPr lang="en-GB" sz="2400" dirty="0"/>
              <a:t>, 137-145. Frankfurt am Main: Peter Lang Edition.</a:t>
            </a:r>
            <a:endParaRPr lang="sr-Latn-RS" sz="2400" dirty="0"/>
          </a:p>
          <a:p>
            <a:pPr marL="685800" lvl="2">
              <a:spcBef>
                <a:spcPts val="1000"/>
              </a:spcBef>
            </a:pPr>
            <a:r>
              <a:rPr lang="sr-Latn-RS" sz="2400" dirty="0"/>
              <a:t>Ladancsik, T. (2020). </a:t>
            </a:r>
            <a:r>
              <a:rPr lang="sr-Latn-RS" sz="2400" i="1" dirty="0"/>
              <a:t>A </a:t>
            </a:r>
            <a:r>
              <a:rPr lang="sr-Latn-RS" sz="2400" i="1" dirty="0" err="1"/>
              <a:t>nemzeti</a:t>
            </a:r>
            <a:r>
              <a:rPr lang="sr-Latn-RS" sz="2400" i="1" dirty="0"/>
              <a:t> </a:t>
            </a:r>
            <a:r>
              <a:rPr lang="sr-Latn-RS" sz="2400" i="1" dirty="0" err="1"/>
              <a:t>identit</a:t>
            </a:r>
            <a:r>
              <a:rPr lang="hu-HU" sz="2400" i="1" dirty="0" err="1"/>
              <a:t>itás</a:t>
            </a:r>
            <a:r>
              <a:rPr lang="hu-HU" sz="2400" i="1" dirty="0"/>
              <a:t> formálódása a magyar-szerb vegyes házasságokban</a:t>
            </a:r>
            <a:r>
              <a:rPr lang="hu-HU" sz="2400" dirty="0"/>
              <a:t>. Debreceni Egyetem: Doktori értekezés. </a:t>
            </a:r>
          </a:p>
          <a:p>
            <a:pPr marL="685800" lvl="2">
              <a:spcBef>
                <a:spcPts val="1000"/>
              </a:spcBef>
            </a:pPr>
            <a:endParaRPr lang="en-GB" sz="2400" dirty="0"/>
          </a:p>
        </p:txBody>
      </p:sp>
      <p:pic>
        <p:nvPicPr>
          <p:cNvPr id="4" name="Picture 3">
            <a:extLst>
              <a:ext uri="{FF2B5EF4-FFF2-40B4-BE49-F238E27FC236}">
                <a16:creationId xmlns:a16="http://schemas.microsoft.com/office/drawing/2014/main" id="{E1050313-DEAB-FC49-EF04-343BEFB39322}"/>
              </a:ext>
            </a:extLst>
          </p:cNvPr>
          <p:cNvPicPr>
            <a:picLocks noChangeAspect="1"/>
          </p:cNvPicPr>
          <p:nvPr/>
        </p:nvPicPr>
        <p:blipFill>
          <a:blip r:embed="rId3"/>
          <a:stretch>
            <a:fillRect/>
          </a:stretch>
        </p:blipFill>
        <p:spPr>
          <a:xfrm>
            <a:off x="9552781" y="125245"/>
            <a:ext cx="2383743" cy="853514"/>
          </a:xfrm>
          <a:prstGeom prst="rect">
            <a:avLst/>
          </a:prstGeom>
        </p:spPr>
      </p:pic>
      <p:pic>
        <p:nvPicPr>
          <p:cNvPr id="5" name="Picture 4">
            <a:extLst>
              <a:ext uri="{FF2B5EF4-FFF2-40B4-BE49-F238E27FC236}">
                <a16:creationId xmlns:a16="http://schemas.microsoft.com/office/drawing/2014/main" id="{71F8702E-D1BC-2F49-15CD-C1C6A521A223}"/>
              </a:ext>
            </a:extLst>
          </p:cNvPr>
          <p:cNvPicPr>
            <a:picLocks noChangeAspect="1"/>
          </p:cNvPicPr>
          <p:nvPr/>
        </p:nvPicPr>
        <p:blipFill>
          <a:blip r:embed="rId4"/>
          <a:stretch>
            <a:fillRect/>
          </a:stretch>
        </p:blipFill>
        <p:spPr>
          <a:xfrm>
            <a:off x="10921435" y="5723472"/>
            <a:ext cx="1079086" cy="1079086"/>
          </a:xfrm>
          <a:prstGeom prst="rect">
            <a:avLst/>
          </a:prstGeom>
        </p:spPr>
      </p:pic>
    </p:spTree>
    <p:extLst>
      <p:ext uri="{BB962C8B-B14F-4D97-AF65-F5344CB8AC3E}">
        <p14:creationId xmlns:p14="http://schemas.microsoft.com/office/powerpoint/2010/main" val="57958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52F4-1808-6FF9-9C23-CC08214D8F84}"/>
              </a:ext>
            </a:extLst>
          </p:cNvPr>
          <p:cNvSpPr>
            <a:spLocks noGrp="1"/>
          </p:cNvSpPr>
          <p:nvPr>
            <p:ph type="title"/>
          </p:nvPr>
        </p:nvSpPr>
        <p:spPr/>
        <p:txBody>
          <a:bodyPr/>
          <a:lstStyle/>
          <a:p>
            <a:r>
              <a:rPr lang="hu-HU" dirty="0"/>
              <a:t>Pilot </a:t>
            </a:r>
            <a:r>
              <a:rPr lang="hu-HU" dirty="0" err="1"/>
              <a:t>study</a:t>
            </a:r>
            <a:r>
              <a:rPr lang="hu-HU" dirty="0"/>
              <a:t> </a:t>
            </a:r>
            <a:r>
              <a:rPr lang="sr-Latn-RS" dirty="0"/>
              <a:t>&amp;</a:t>
            </a:r>
            <a:r>
              <a:rPr lang="hu-HU" dirty="0"/>
              <a:t> </a:t>
            </a:r>
            <a:r>
              <a:rPr lang="hu-HU" dirty="0" err="1"/>
              <a:t>Reaching</a:t>
            </a:r>
            <a:r>
              <a:rPr lang="hu-HU" dirty="0"/>
              <a:t> out </a:t>
            </a:r>
            <a:r>
              <a:rPr lang="hu-HU" dirty="0" err="1"/>
              <a:t>to</a:t>
            </a:r>
            <a:r>
              <a:rPr lang="hu-HU" dirty="0"/>
              <a:t> </a:t>
            </a:r>
            <a:r>
              <a:rPr lang="hu-HU" dirty="0" err="1"/>
              <a:t>the</a:t>
            </a:r>
            <a:r>
              <a:rPr lang="hu-HU" dirty="0"/>
              <a:t> </a:t>
            </a:r>
            <a:r>
              <a:rPr lang="hu-HU" dirty="0" err="1"/>
              <a:t>public</a:t>
            </a:r>
            <a:endParaRPr lang="en-GB" dirty="0"/>
          </a:p>
        </p:txBody>
      </p:sp>
      <p:pic>
        <p:nvPicPr>
          <p:cNvPr id="5" name="Picture 4">
            <a:extLst>
              <a:ext uri="{FF2B5EF4-FFF2-40B4-BE49-F238E27FC236}">
                <a16:creationId xmlns:a16="http://schemas.microsoft.com/office/drawing/2014/main" id="{BF3E55D4-E899-FE7F-C507-12898D6902E9}"/>
              </a:ext>
            </a:extLst>
          </p:cNvPr>
          <p:cNvPicPr>
            <a:picLocks noChangeAspect="1"/>
          </p:cNvPicPr>
          <p:nvPr/>
        </p:nvPicPr>
        <p:blipFill>
          <a:blip r:embed="rId3"/>
          <a:stretch>
            <a:fillRect/>
          </a:stretch>
        </p:blipFill>
        <p:spPr>
          <a:xfrm>
            <a:off x="10993059" y="5444121"/>
            <a:ext cx="1079086" cy="1079086"/>
          </a:xfrm>
          <a:prstGeom prst="rect">
            <a:avLst/>
          </a:prstGeom>
        </p:spPr>
      </p:pic>
      <p:sp>
        <p:nvSpPr>
          <p:cNvPr id="3" name="Text Placeholder 2">
            <a:extLst>
              <a:ext uri="{FF2B5EF4-FFF2-40B4-BE49-F238E27FC236}">
                <a16:creationId xmlns:a16="http://schemas.microsoft.com/office/drawing/2014/main" id="{1608411F-4486-0B97-8691-8DC4220A2440}"/>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86D8A271-9B92-6F42-3D6E-EEC2BEF66A9B}"/>
              </a:ext>
            </a:extLst>
          </p:cNvPr>
          <p:cNvPicPr>
            <a:picLocks noChangeAspect="1"/>
          </p:cNvPicPr>
          <p:nvPr/>
        </p:nvPicPr>
        <p:blipFill>
          <a:blip r:embed="rId4"/>
          <a:stretch>
            <a:fillRect/>
          </a:stretch>
        </p:blipFill>
        <p:spPr>
          <a:xfrm>
            <a:off x="8948647" y="117972"/>
            <a:ext cx="3243353" cy="1164437"/>
          </a:xfrm>
          <a:prstGeom prst="rect">
            <a:avLst/>
          </a:prstGeom>
        </p:spPr>
      </p:pic>
    </p:spTree>
    <p:extLst>
      <p:ext uri="{BB962C8B-B14F-4D97-AF65-F5344CB8AC3E}">
        <p14:creationId xmlns:p14="http://schemas.microsoft.com/office/powerpoint/2010/main" val="190506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7874-F204-A067-49A2-D7139DC202F1}"/>
              </a:ext>
            </a:extLst>
          </p:cNvPr>
          <p:cNvSpPr>
            <a:spLocks noGrp="1"/>
          </p:cNvSpPr>
          <p:nvPr>
            <p:ph type="title"/>
          </p:nvPr>
        </p:nvSpPr>
        <p:spPr>
          <a:xfrm>
            <a:off x="658025" y="217343"/>
            <a:ext cx="10695774" cy="959473"/>
          </a:xfrm>
        </p:spPr>
        <p:txBody>
          <a:bodyPr>
            <a:normAutofit/>
          </a:bodyPr>
          <a:lstStyle/>
          <a:p>
            <a:r>
              <a:rPr lang="hu-HU" sz="4000" dirty="0"/>
              <a:t>APV Project</a:t>
            </a:r>
            <a:endParaRPr lang="en-GB" sz="4000" dirty="0"/>
          </a:p>
        </p:txBody>
      </p:sp>
      <p:sp>
        <p:nvSpPr>
          <p:cNvPr id="3" name="Content Placeholder 2">
            <a:extLst>
              <a:ext uri="{FF2B5EF4-FFF2-40B4-BE49-F238E27FC236}">
                <a16:creationId xmlns:a16="http://schemas.microsoft.com/office/drawing/2014/main" id="{C0FBDD9C-5A12-7E00-398E-A925C12C45C9}"/>
              </a:ext>
            </a:extLst>
          </p:cNvPr>
          <p:cNvSpPr>
            <a:spLocks noGrp="1"/>
          </p:cNvSpPr>
          <p:nvPr>
            <p:ph idx="1"/>
          </p:nvPr>
        </p:nvSpPr>
        <p:spPr>
          <a:xfrm>
            <a:off x="658025" y="995882"/>
            <a:ext cx="10695775" cy="5293824"/>
          </a:xfrm>
        </p:spPr>
        <p:txBody>
          <a:bodyPr>
            <a:normAutofit/>
          </a:bodyPr>
          <a:lstStyle/>
          <a:p>
            <a:r>
              <a:rPr lang="hu-HU" sz="2400" dirty="0"/>
              <a:t>I </a:t>
            </a:r>
            <a:r>
              <a:rPr lang="hu-HU" sz="2400" dirty="0" err="1"/>
              <a:t>coordinated</a:t>
            </a:r>
            <a:r>
              <a:rPr lang="hu-HU" sz="2400" dirty="0"/>
              <a:t> a </a:t>
            </a:r>
            <a:r>
              <a:rPr lang="hu-HU" sz="2400" dirty="0" err="1"/>
              <a:t>one-year</a:t>
            </a:r>
            <a:r>
              <a:rPr lang="hu-HU" sz="2400" dirty="0"/>
              <a:t> project </a:t>
            </a:r>
            <a:r>
              <a:rPr lang="hu-HU" sz="2400" dirty="0" err="1"/>
              <a:t>on</a:t>
            </a:r>
            <a:r>
              <a:rPr lang="hu-HU" sz="2400" dirty="0"/>
              <a:t> </a:t>
            </a:r>
            <a:r>
              <a:rPr lang="hu-HU" sz="2400" dirty="0" err="1"/>
              <a:t>intermarriages</a:t>
            </a:r>
            <a:r>
              <a:rPr lang="hu-HU" sz="2400" dirty="0"/>
              <a:t> in </a:t>
            </a:r>
            <a:r>
              <a:rPr lang="hu-HU" sz="2400" dirty="0" err="1"/>
              <a:t>Vojvodina</a:t>
            </a:r>
            <a:r>
              <a:rPr lang="hu-HU" sz="2400" dirty="0"/>
              <a:t> </a:t>
            </a:r>
            <a:r>
              <a:rPr lang="hu-HU" sz="2400" dirty="0" err="1"/>
              <a:t>between</a:t>
            </a:r>
            <a:r>
              <a:rPr lang="hu-HU" sz="2400" dirty="0"/>
              <a:t> 2021-2022:</a:t>
            </a:r>
          </a:p>
          <a:p>
            <a:pPr lvl="1"/>
            <a:r>
              <a:rPr lang="hu-HU" dirty="0" err="1"/>
              <a:t>Supported</a:t>
            </a:r>
            <a:r>
              <a:rPr lang="hu-HU" dirty="0"/>
              <a:t> </a:t>
            </a:r>
            <a:r>
              <a:rPr lang="hu-HU" dirty="0" err="1"/>
              <a:t>by</a:t>
            </a:r>
            <a:r>
              <a:rPr lang="hu-HU" dirty="0"/>
              <a:t> </a:t>
            </a:r>
            <a:r>
              <a:rPr lang="hu-HU" dirty="0" err="1"/>
              <a:t>the</a:t>
            </a:r>
            <a:r>
              <a:rPr lang="hu-HU" dirty="0"/>
              <a:t> </a:t>
            </a:r>
            <a:r>
              <a:rPr lang="en-GB" dirty="0"/>
              <a:t>Provincial Secretariat for Higher Education and Scientific Research</a:t>
            </a:r>
            <a:endParaRPr lang="hu-HU" dirty="0"/>
          </a:p>
          <a:p>
            <a:pPr lvl="1"/>
            <a:r>
              <a:rPr lang="hu-HU" dirty="0"/>
              <a:t>Team of 4 </a:t>
            </a:r>
            <a:r>
              <a:rPr lang="hu-HU" dirty="0" err="1"/>
              <a:t>reserachers</a:t>
            </a:r>
            <a:r>
              <a:rPr lang="hu-HU" dirty="0"/>
              <a:t> (2 </a:t>
            </a:r>
            <a:r>
              <a:rPr lang="hu-HU" dirty="0" err="1"/>
              <a:t>Hungarians</a:t>
            </a:r>
            <a:r>
              <a:rPr lang="hu-HU" dirty="0"/>
              <a:t>, 1 </a:t>
            </a:r>
            <a:r>
              <a:rPr lang="hu-HU" dirty="0" err="1"/>
              <a:t>Slovak</a:t>
            </a:r>
            <a:r>
              <a:rPr lang="hu-HU" dirty="0"/>
              <a:t>, 1 </a:t>
            </a:r>
            <a:r>
              <a:rPr lang="hu-HU" dirty="0" err="1"/>
              <a:t>Romaninan</a:t>
            </a:r>
            <a:r>
              <a:rPr lang="hu-HU" dirty="0"/>
              <a:t>)  – University of </a:t>
            </a:r>
            <a:r>
              <a:rPr lang="hu-HU" dirty="0" err="1"/>
              <a:t>Novi</a:t>
            </a:r>
            <a:r>
              <a:rPr lang="hu-HU" dirty="0"/>
              <a:t> </a:t>
            </a:r>
            <a:r>
              <a:rPr lang="hu-HU" dirty="0" err="1"/>
              <a:t>Sad</a:t>
            </a:r>
            <a:endParaRPr lang="hu-HU" dirty="0"/>
          </a:p>
          <a:p>
            <a:pPr lvl="1"/>
            <a:r>
              <a:rPr lang="hu-HU" dirty="0"/>
              <a:t>Qualitative </a:t>
            </a:r>
            <a:r>
              <a:rPr lang="hu-HU" dirty="0" err="1"/>
              <a:t>research</a:t>
            </a:r>
            <a:r>
              <a:rPr lang="hu-HU" dirty="0"/>
              <a:t> – </a:t>
            </a:r>
            <a:r>
              <a:rPr lang="hu-HU" dirty="0" err="1"/>
              <a:t>interviews</a:t>
            </a:r>
            <a:r>
              <a:rPr lang="hu-HU" dirty="0"/>
              <a:t> in </a:t>
            </a:r>
            <a:r>
              <a:rPr lang="hu-HU" dirty="0" err="1"/>
              <a:t>mother</a:t>
            </a:r>
            <a:r>
              <a:rPr lang="hu-HU" dirty="0"/>
              <a:t> </a:t>
            </a:r>
            <a:r>
              <a:rPr lang="hu-HU" dirty="0" err="1"/>
              <a:t>tongues</a:t>
            </a:r>
            <a:r>
              <a:rPr lang="hu-HU" dirty="0"/>
              <a:t> – </a:t>
            </a:r>
            <a:r>
              <a:rPr lang="hu-HU" dirty="0" err="1"/>
              <a:t>with</a:t>
            </a:r>
            <a:r>
              <a:rPr lang="hu-HU" dirty="0"/>
              <a:t> </a:t>
            </a:r>
            <a:r>
              <a:rPr lang="hu-HU" dirty="0" err="1"/>
              <a:t>ethnic</a:t>
            </a:r>
            <a:r>
              <a:rPr lang="hu-HU" dirty="0"/>
              <a:t> </a:t>
            </a:r>
            <a:r>
              <a:rPr lang="hu-HU" dirty="0" err="1"/>
              <a:t>minority</a:t>
            </a:r>
            <a:r>
              <a:rPr lang="hu-HU" dirty="0"/>
              <a:t> </a:t>
            </a:r>
            <a:r>
              <a:rPr lang="hu-HU" dirty="0" err="1"/>
              <a:t>spouses</a:t>
            </a:r>
            <a:r>
              <a:rPr lang="hu-HU" dirty="0"/>
              <a:t> </a:t>
            </a:r>
            <a:r>
              <a:rPr lang="hu-HU" dirty="0" err="1"/>
              <a:t>from</a:t>
            </a:r>
            <a:r>
              <a:rPr lang="hu-HU" dirty="0"/>
              <a:t> </a:t>
            </a:r>
            <a:r>
              <a:rPr lang="hu-HU" dirty="0" err="1"/>
              <a:t>three</a:t>
            </a:r>
            <a:r>
              <a:rPr lang="hu-HU" dirty="0"/>
              <a:t> </a:t>
            </a:r>
            <a:r>
              <a:rPr lang="hu-HU" dirty="0" err="1"/>
              <a:t>ethnic</a:t>
            </a:r>
            <a:r>
              <a:rPr lang="hu-HU" dirty="0"/>
              <a:t> </a:t>
            </a:r>
            <a:r>
              <a:rPr lang="hu-HU" dirty="0" err="1"/>
              <a:t>minority</a:t>
            </a:r>
            <a:r>
              <a:rPr lang="hu-HU" dirty="0"/>
              <a:t> </a:t>
            </a:r>
            <a:r>
              <a:rPr lang="hu-HU" dirty="0" err="1"/>
              <a:t>groups</a:t>
            </a:r>
            <a:r>
              <a:rPr lang="hu-HU" dirty="0"/>
              <a:t> – </a:t>
            </a:r>
            <a:r>
              <a:rPr lang="hu-HU" dirty="0" err="1"/>
              <a:t>Hungarian</a:t>
            </a:r>
            <a:r>
              <a:rPr lang="hu-HU" dirty="0"/>
              <a:t>, </a:t>
            </a:r>
            <a:r>
              <a:rPr lang="hu-HU" dirty="0" err="1"/>
              <a:t>Slovak</a:t>
            </a:r>
            <a:r>
              <a:rPr lang="hu-HU" dirty="0"/>
              <a:t>, </a:t>
            </a:r>
            <a:r>
              <a:rPr lang="hu-HU" dirty="0" err="1"/>
              <a:t>Romanian</a:t>
            </a:r>
            <a:endParaRPr lang="hu-HU" dirty="0"/>
          </a:p>
          <a:p>
            <a:pPr lvl="1"/>
            <a:r>
              <a:rPr lang="hu-HU" dirty="0"/>
              <a:t>35 </a:t>
            </a:r>
            <a:r>
              <a:rPr lang="hu-HU" dirty="0" err="1"/>
              <a:t>interviews</a:t>
            </a:r>
            <a:r>
              <a:rPr lang="hu-HU" dirty="0"/>
              <a:t> in </a:t>
            </a:r>
            <a:r>
              <a:rPr lang="hu-HU" dirty="0" err="1"/>
              <a:t>total</a:t>
            </a:r>
            <a:r>
              <a:rPr lang="hu-HU" dirty="0"/>
              <a:t> – </a:t>
            </a:r>
            <a:r>
              <a:rPr lang="hu-HU" dirty="0" err="1"/>
              <a:t>with</a:t>
            </a:r>
            <a:r>
              <a:rPr lang="hu-HU" dirty="0"/>
              <a:t> </a:t>
            </a:r>
            <a:r>
              <a:rPr lang="hu-HU" dirty="0" err="1"/>
              <a:t>respondents</a:t>
            </a:r>
            <a:r>
              <a:rPr lang="hu-HU" dirty="0"/>
              <a:t> </a:t>
            </a:r>
            <a:r>
              <a:rPr lang="hu-HU" dirty="0" err="1"/>
              <a:t>living</a:t>
            </a:r>
            <a:r>
              <a:rPr lang="hu-HU" dirty="0"/>
              <a:t> in </a:t>
            </a:r>
            <a:r>
              <a:rPr lang="hu-HU" dirty="0" err="1"/>
              <a:t>different</a:t>
            </a:r>
            <a:r>
              <a:rPr lang="hu-HU" dirty="0"/>
              <a:t> </a:t>
            </a:r>
            <a:r>
              <a:rPr lang="hu-HU" dirty="0" err="1"/>
              <a:t>parts</a:t>
            </a:r>
            <a:r>
              <a:rPr lang="hu-HU" dirty="0"/>
              <a:t> of </a:t>
            </a:r>
            <a:r>
              <a:rPr lang="hu-HU" dirty="0" err="1"/>
              <a:t>Vojvodina</a:t>
            </a:r>
            <a:endParaRPr lang="hu-HU" dirty="0"/>
          </a:p>
          <a:p>
            <a:pPr lvl="1"/>
            <a:r>
              <a:rPr lang="hu-HU" dirty="0" err="1"/>
              <a:t>Presented</a:t>
            </a:r>
            <a:r>
              <a:rPr lang="hu-HU" dirty="0"/>
              <a:t> in </a:t>
            </a:r>
            <a:r>
              <a:rPr lang="hu-HU" dirty="0" err="1"/>
              <a:t>two</a:t>
            </a:r>
            <a:r>
              <a:rPr lang="hu-HU" dirty="0"/>
              <a:t> conferences  - </a:t>
            </a:r>
            <a:r>
              <a:rPr lang="hu-HU" dirty="0" err="1"/>
              <a:t>one</a:t>
            </a:r>
            <a:r>
              <a:rPr lang="hu-HU" dirty="0"/>
              <a:t> </a:t>
            </a:r>
            <a:r>
              <a:rPr lang="hu-HU" dirty="0" err="1"/>
              <a:t>international</a:t>
            </a:r>
            <a:r>
              <a:rPr lang="hu-HU" dirty="0"/>
              <a:t>, </a:t>
            </a:r>
            <a:r>
              <a:rPr lang="hu-HU" dirty="0" err="1"/>
              <a:t>one</a:t>
            </a:r>
            <a:r>
              <a:rPr lang="hu-HU" dirty="0"/>
              <a:t> </a:t>
            </a:r>
            <a:r>
              <a:rPr lang="hu-HU" dirty="0" err="1"/>
              <a:t>national</a:t>
            </a:r>
            <a:r>
              <a:rPr lang="hu-HU" dirty="0"/>
              <a:t> </a:t>
            </a:r>
          </a:p>
          <a:p>
            <a:pPr lvl="1"/>
            <a:r>
              <a:rPr lang="hu-HU" dirty="0" err="1"/>
              <a:t>Wrote</a:t>
            </a:r>
            <a:r>
              <a:rPr lang="hu-HU" dirty="0"/>
              <a:t> a </a:t>
            </a:r>
            <a:r>
              <a:rPr lang="hu-HU" dirty="0" err="1"/>
              <a:t>book</a:t>
            </a:r>
            <a:r>
              <a:rPr lang="hu-HU" dirty="0"/>
              <a:t> </a:t>
            </a:r>
            <a:r>
              <a:rPr lang="hu-HU" dirty="0" err="1"/>
              <a:t>chapter</a:t>
            </a:r>
            <a:r>
              <a:rPr lang="hu-HU" dirty="0"/>
              <a:t> in </a:t>
            </a:r>
            <a:r>
              <a:rPr lang="hu-HU" dirty="0" err="1"/>
              <a:t>Serbian</a:t>
            </a:r>
            <a:r>
              <a:rPr lang="hu-HU" dirty="0"/>
              <a:t>  - </a:t>
            </a:r>
            <a:r>
              <a:rPr lang="hu-HU" dirty="0" err="1"/>
              <a:t>conference</a:t>
            </a:r>
            <a:r>
              <a:rPr lang="hu-HU" dirty="0"/>
              <a:t> </a:t>
            </a:r>
            <a:r>
              <a:rPr lang="hu-HU" dirty="0" err="1"/>
              <a:t>paper</a:t>
            </a:r>
            <a:r>
              <a:rPr lang="hu-HU" dirty="0"/>
              <a:t> in English</a:t>
            </a:r>
          </a:p>
          <a:p>
            <a:r>
              <a:rPr lang="en-GB" sz="2600" dirty="0"/>
              <a:t>Helped „scanning the terrain” before the start of the MSCA project</a:t>
            </a:r>
            <a:endParaRPr lang="hu-HU" sz="2600" dirty="0"/>
          </a:p>
          <a:p>
            <a:r>
              <a:rPr lang="hu-HU" sz="2600" dirty="0"/>
              <a:t>MSCA </a:t>
            </a:r>
            <a:r>
              <a:rPr lang="hu-HU" sz="2600" dirty="0" err="1"/>
              <a:t>research</a:t>
            </a:r>
            <a:r>
              <a:rPr lang="hu-HU" sz="2600" dirty="0"/>
              <a:t> </a:t>
            </a:r>
            <a:r>
              <a:rPr lang="hu-HU" sz="2600" dirty="0" err="1"/>
              <a:t>will</a:t>
            </a:r>
            <a:r>
              <a:rPr lang="hu-HU" sz="2600" dirty="0"/>
              <a:t> be more </a:t>
            </a:r>
            <a:r>
              <a:rPr lang="hu-HU" sz="2600" dirty="0" err="1"/>
              <a:t>comprahensive</a:t>
            </a:r>
            <a:r>
              <a:rPr lang="hu-HU" sz="2600" dirty="0"/>
              <a:t> and </a:t>
            </a:r>
            <a:endParaRPr lang="en-GB" sz="2600" dirty="0"/>
          </a:p>
          <a:p>
            <a:endParaRPr lang="hu-HU" sz="2600" dirty="0"/>
          </a:p>
          <a:p>
            <a:endParaRPr lang="hu-HU" dirty="0"/>
          </a:p>
          <a:p>
            <a:endParaRPr lang="hu-HU" dirty="0"/>
          </a:p>
        </p:txBody>
      </p:sp>
      <p:pic>
        <p:nvPicPr>
          <p:cNvPr id="4" name="Picture 3">
            <a:extLst>
              <a:ext uri="{FF2B5EF4-FFF2-40B4-BE49-F238E27FC236}">
                <a16:creationId xmlns:a16="http://schemas.microsoft.com/office/drawing/2014/main" id="{0761052B-269A-3605-ED36-0235274E547E}"/>
              </a:ext>
            </a:extLst>
          </p:cNvPr>
          <p:cNvPicPr>
            <a:picLocks noChangeAspect="1"/>
          </p:cNvPicPr>
          <p:nvPr/>
        </p:nvPicPr>
        <p:blipFill>
          <a:blip r:embed="rId3"/>
          <a:stretch>
            <a:fillRect/>
          </a:stretch>
        </p:blipFill>
        <p:spPr>
          <a:xfrm>
            <a:off x="9808257" y="76883"/>
            <a:ext cx="2383743" cy="853514"/>
          </a:xfrm>
          <a:prstGeom prst="rect">
            <a:avLst/>
          </a:prstGeom>
        </p:spPr>
      </p:pic>
      <p:pic>
        <p:nvPicPr>
          <p:cNvPr id="5" name="Picture 4">
            <a:extLst>
              <a:ext uri="{FF2B5EF4-FFF2-40B4-BE49-F238E27FC236}">
                <a16:creationId xmlns:a16="http://schemas.microsoft.com/office/drawing/2014/main" id="{59A0CA66-DA84-4AFA-F9DF-774878DFDA48}"/>
              </a:ext>
            </a:extLst>
          </p:cNvPr>
          <p:cNvPicPr>
            <a:picLocks noChangeAspect="1"/>
          </p:cNvPicPr>
          <p:nvPr/>
        </p:nvPicPr>
        <p:blipFill>
          <a:blip r:embed="rId4"/>
          <a:stretch>
            <a:fillRect/>
          </a:stretch>
        </p:blipFill>
        <p:spPr>
          <a:xfrm>
            <a:off x="10921435" y="5723472"/>
            <a:ext cx="1079086" cy="1079086"/>
          </a:xfrm>
          <a:prstGeom prst="rect">
            <a:avLst/>
          </a:prstGeom>
        </p:spPr>
      </p:pic>
    </p:spTree>
    <p:extLst>
      <p:ext uri="{BB962C8B-B14F-4D97-AF65-F5344CB8AC3E}">
        <p14:creationId xmlns:p14="http://schemas.microsoft.com/office/powerpoint/2010/main" val="297052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CC46-F78F-F497-A61E-191DE16DCA7C}"/>
              </a:ext>
            </a:extLst>
          </p:cNvPr>
          <p:cNvSpPr>
            <a:spLocks noGrp="1"/>
          </p:cNvSpPr>
          <p:nvPr>
            <p:ph type="title"/>
          </p:nvPr>
        </p:nvSpPr>
        <p:spPr>
          <a:xfrm>
            <a:off x="803564" y="365125"/>
            <a:ext cx="10550236" cy="1153327"/>
          </a:xfrm>
        </p:spPr>
        <p:txBody>
          <a:bodyPr>
            <a:normAutofit/>
          </a:bodyPr>
          <a:lstStyle/>
          <a:p>
            <a:r>
              <a:rPr lang="hu-HU" sz="4000" dirty="0" err="1"/>
              <a:t>Dissemination</a:t>
            </a:r>
            <a:r>
              <a:rPr lang="hu-HU" sz="4000" dirty="0"/>
              <a:t> in local </a:t>
            </a:r>
            <a:r>
              <a:rPr lang="hu-HU" sz="4000" dirty="0" err="1"/>
              <a:t>media</a:t>
            </a:r>
            <a:endParaRPr lang="en-GB" sz="4000" dirty="0"/>
          </a:p>
        </p:txBody>
      </p:sp>
      <p:graphicFrame>
        <p:nvGraphicFramePr>
          <p:cNvPr id="4" name="Content Placeholder 3">
            <a:extLst>
              <a:ext uri="{FF2B5EF4-FFF2-40B4-BE49-F238E27FC236}">
                <a16:creationId xmlns:a16="http://schemas.microsoft.com/office/drawing/2014/main" id="{1F8E0F1A-70C9-8AA1-631D-1AE656EFDDA3}"/>
              </a:ext>
            </a:extLst>
          </p:cNvPr>
          <p:cNvGraphicFramePr>
            <a:graphicFrameLocks noGrp="1" noChangeAspect="1"/>
          </p:cNvGraphicFramePr>
          <p:nvPr>
            <p:ph idx="1"/>
            <p:extLst>
              <p:ext uri="{D42A27DB-BD31-4B8C-83A1-F6EECF244321}">
                <p14:modId xmlns:p14="http://schemas.microsoft.com/office/powerpoint/2010/main" val="2214679453"/>
              </p:ext>
            </p:extLst>
          </p:nvPr>
        </p:nvGraphicFramePr>
        <p:xfrm>
          <a:off x="2867098" y="1518452"/>
          <a:ext cx="3696072" cy="5221481"/>
        </p:xfrm>
        <a:graphic>
          <a:graphicData uri="http://schemas.openxmlformats.org/presentationml/2006/ole">
            <mc:AlternateContent xmlns:mc="http://schemas.openxmlformats.org/markup-compatibility/2006">
              <mc:Choice xmlns:v="urn:schemas-microsoft-com:vml" Requires="v">
                <p:oleObj name="Acrobat Document" r:id="rId3" imgW="6229264" imgH="8581862" progId="Acrobat.Document.DC">
                  <p:embed/>
                </p:oleObj>
              </mc:Choice>
              <mc:Fallback>
                <p:oleObj name="Acrobat Document" r:id="rId3" imgW="6229264" imgH="8581862" progId="Acrobat.Document.DC">
                  <p:embed/>
                  <p:pic>
                    <p:nvPicPr>
                      <p:cNvPr id="0" name=""/>
                      <p:cNvPicPr/>
                      <p:nvPr/>
                    </p:nvPicPr>
                    <p:blipFill>
                      <a:blip r:embed="rId4"/>
                      <a:stretch>
                        <a:fillRect/>
                      </a:stretch>
                    </p:blipFill>
                    <p:spPr>
                      <a:xfrm>
                        <a:off x="2867098" y="1518452"/>
                        <a:ext cx="3696072" cy="522148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C7BC845-7631-DC62-1358-4C2E19E2B770}"/>
              </a:ext>
            </a:extLst>
          </p:cNvPr>
          <p:cNvGraphicFramePr>
            <a:graphicFrameLocks noChangeAspect="1"/>
          </p:cNvGraphicFramePr>
          <p:nvPr>
            <p:extLst>
              <p:ext uri="{D42A27DB-BD31-4B8C-83A1-F6EECF244321}">
                <p14:modId xmlns:p14="http://schemas.microsoft.com/office/powerpoint/2010/main" val="2600030883"/>
              </p:ext>
            </p:extLst>
          </p:nvPr>
        </p:nvGraphicFramePr>
        <p:xfrm>
          <a:off x="6999006" y="1690688"/>
          <a:ext cx="3696072" cy="4877008"/>
        </p:xfrm>
        <a:graphic>
          <a:graphicData uri="http://schemas.openxmlformats.org/presentationml/2006/ole">
            <mc:AlternateContent xmlns:mc="http://schemas.openxmlformats.org/markup-compatibility/2006">
              <mc:Choice xmlns:v="urn:schemas-microsoft-com:vml" Requires="v">
                <p:oleObj name="Acrobat Document" r:id="rId5" imgW="6229264" imgH="8581862" progId="Acrobat.Document.DC">
                  <p:embed/>
                </p:oleObj>
              </mc:Choice>
              <mc:Fallback>
                <p:oleObj name="Acrobat Document" r:id="rId5" imgW="6229264" imgH="8581862" progId="Acrobat.Document.DC">
                  <p:embed/>
                  <p:pic>
                    <p:nvPicPr>
                      <p:cNvPr id="0" name=""/>
                      <p:cNvPicPr/>
                      <p:nvPr/>
                    </p:nvPicPr>
                    <p:blipFill>
                      <a:blip r:embed="rId6"/>
                      <a:stretch>
                        <a:fillRect/>
                      </a:stretch>
                    </p:blipFill>
                    <p:spPr>
                      <a:xfrm>
                        <a:off x="6999006" y="1690688"/>
                        <a:ext cx="3696072" cy="487700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53DE785-D6B0-E1E0-9601-F8F669349B47}"/>
              </a:ext>
            </a:extLst>
          </p:cNvPr>
          <p:cNvPicPr>
            <a:picLocks noChangeAspect="1"/>
          </p:cNvPicPr>
          <p:nvPr/>
        </p:nvPicPr>
        <p:blipFill>
          <a:blip r:embed="rId7"/>
          <a:stretch>
            <a:fillRect/>
          </a:stretch>
        </p:blipFill>
        <p:spPr>
          <a:xfrm>
            <a:off x="9552781" y="125245"/>
            <a:ext cx="2383743" cy="853514"/>
          </a:xfrm>
          <a:prstGeom prst="rect">
            <a:avLst/>
          </a:prstGeom>
        </p:spPr>
      </p:pic>
      <p:pic>
        <p:nvPicPr>
          <p:cNvPr id="6" name="Picture 5">
            <a:extLst>
              <a:ext uri="{FF2B5EF4-FFF2-40B4-BE49-F238E27FC236}">
                <a16:creationId xmlns:a16="http://schemas.microsoft.com/office/drawing/2014/main" id="{8D5D2E18-BD6D-C34C-4CD8-F7F6C51E5387}"/>
              </a:ext>
            </a:extLst>
          </p:cNvPr>
          <p:cNvPicPr>
            <a:picLocks noChangeAspect="1"/>
          </p:cNvPicPr>
          <p:nvPr/>
        </p:nvPicPr>
        <p:blipFill>
          <a:blip r:embed="rId8"/>
          <a:stretch>
            <a:fillRect/>
          </a:stretch>
        </p:blipFill>
        <p:spPr>
          <a:xfrm>
            <a:off x="10921435" y="5723472"/>
            <a:ext cx="1079086" cy="1079086"/>
          </a:xfrm>
          <a:prstGeom prst="rect">
            <a:avLst/>
          </a:prstGeom>
        </p:spPr>
      </p:pic>
    </p:spTree>
    <p:extLst>
      <p:ext uri="{BB962C8B-B14F-4D97-AF65-F5344CB8AC3E}">
        <p14:creationId xmlns:p14="http://schemas.microsoft.com/office/powerpoint/2010/main" val="137011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5FD-39E8-F1FB-5B2E-7C3CF27F0936}"/>
              </a:ext>
            </a:extLst>
          </p:cNvPr>
          <p:cNvSpPr>
            <a:spLocks noGrp="1"/>
          </p:cNvSpPr>
          <p:nvPr>
            <p:ph type="title"/>
          </p:nvPr>
        </p:nvSpPr>
        <p:spPr>
          <a:xfrm>
            <a:off x="452582" y="365126"/>
            <a:ext cx="10901218" cy="925290"/>
          </a:xfrm>
        </p:spPr>
        <p:txBody>
          <a:bodyPr>
            <a:normAutofit/>
          </a:bodyPr>
          <a:lstStyle/>
          <a:p>
            <a:r>
              <a:rPr lang="sr-Latn-RS" sz="4000" dirty="0" err="1"/>
              <a:t>Concluding</a:t>
            </a:r>
            <a:r>
              <a:rPr lang="sr-Latn-RS" sz="4000" dirty="0"/>
              <a:t> </a:t>
            </a:r>
            <a:r>
              <a:rPr lang="sr-Latn-RS" sz="4000" dirty="0" err="1"/>
              <a:t>remarks</a:t>
            </a:r>
            <a:r>
              <a:rPr lang="sr-Latn-RS" sz="4000" dirty="0"/>
              <a:t> – What is </a:t>
            </a:r>
            <a:r>
              <a:rPr lang="sr-Latn-RS" sz="4000" dirty="0" err="1"/>
              <a:t>missing</a:t>
            </a:r>
            <a:r>
              <a:rPr lang="sr-Latn-RS" sz="4000" dirty="0"/>
              <a:t>?</a:t>
            </a:r>
            <a:endParaRPr lang="en-GB" sz="4000" dirty="0"/>
          </a:p>
        </p:txBody>
      </p:sp>
      <p:sp>
        <p:nvSpPr>
          <p:cNvPr id="3" name="Content Placeholder 2">
            <a:extLst>
              <a:ext uri="{FF2B5EF4-FFF2-40B4-BE49-F238E27FC236}">
                <a16:creationId xmlns:a16="http://schemas.microsoft.com/office/drawing/2014/main" id="{82BECA2B-9304-718A-2609-6AEE19635312}"/>
              </a:ext>
            </a:extLst>
          </p:cNvPr>
          <p:cNvSpPr>
            <a:spLocks noGrp="1"/>
          </p:cNvSpPr>
          <p:nvPr>
            <p:ph idx="1"/>
          </p:nvPr>
        </p:nvSpPr>
        <p:spPr>
          <a:xfrm>
            <a:off x="387927" y="1290416"/>
            <a:ext cx="10965873" cy="4886547"/>
          </a:xfrm>
        </p:spPr>
        <p:txBody>
          <a:bodyPr>
            <a:normAutofit fontScale="92500" lnSpcReduction="10000"/>
          </a:bodyPr>
          <a:lstStyle/>
          <a:p>
            <a:r>
              <a:rPr lang="en-GB" dirty="0"/>
              <a:t>The literature</a:t>
            </a:r>
            <a:r>
              <a:rPr lang="sr-Latn-RS" dirty="0"/>
              <a:t> </a:t>
            </a:r>
            <a:r>
              <a:rPr lang="sr-Latn-RS" dirty="0" err="1"/>
              <a:t>addresses</a:t>
            </a:r>
            <a:r>
              <a:rPr lang="sr-Latn-RS" dirty="0"/>
              <a:t>:</a:t>
            </a:r>
          </a:p>
          <a:p>
            <a:pPr lvl="1"/>
            <a:r>
              <a:rPr lang="en-GB" dirty="0"/>
              <a:t>interracial marriages or marriages between immigrants and natives </a:t>
            </a:r>
            <a:endParaRPr lang="sr-Latn-RS" dirty="0"/>
          </a:p>
          <a:p>
            <a:pPr lvl="1"/>
            <a:r>
              <a:rPr lang="en-GB" dirty="0"/>
              <a:t>the United States or Western European countries. </a:t>
            </a:r>
            <a:endParaRPr lang="sr-Latn-RS" dirty="0"/>
          </a:p>
          <a:p>
            <a:pPr lvl="1"/>
            <a:r>
              <a:rPr lang="en-GB" dirty="0"/>
              <a:t>groups with low socioeconomic status</a:t>
            </a:r>
            <a:r>
              <a:rPr lang="sr-Latn-RS" dirty="0"/>
              <a:t> – </a:t>
            </a:r>
            <a:r>
              <a:rPr lang="sr-Latn-RS" dirty="0" err="1"/>
              <a:t>changes</a:t>
            </a:r>
            <a:r>
              <a:rPr lang="sr-Latn-RS" dirty="0"/>
              <a:t> in </a:t>
            </a:r>
            <a:r>
              <a:rPr lang="sr-Latn-RS" dirty="0" err="1"/>
              <a:t>social</a:t>
            </a:r>
            <a:r>
              <a:rPr lang="sr-Latn-RS" dirty="0"/>
              <a:t> status – </a:t>
            </a:r>
            <a:r>
              <a:rPr lang="sr-Latn-RS" dirty="0" err="1"/>
              <a:t>cultural</a:t>
            </a:r>
            <a:r>
              <a:rPr lang="sr-Latn-RS" dirty="0"/>
              <a:t> </a:t>
            </a:r>
            <a:r>
              <a:rPr lang="sr-Latn-RS" dirty="0" err="1"/>
              <a:t>adaptability</a:t>
            </a:r>
            <a:endParaRPr lang="hu-HU" dirty="0"/>
          </a:p>
          <a:p>
            <a:r>
              <a:rPr lang="hu-HU" dirty="0"/>
              <a:t>I</a:t>
            </a:r>
            <a:r>
              <a:rPr lang="en-GB" dirty="0" err="1"/>
              <a:t>ntermarriages</a:t>
            </a:r>
            <a:r>
              <a:rPr lang="en-GB" dirty="0"/>
              <a:t> </a:t>
            </a:r>
            <a:r>
              <a:rPr lang="hu-HU" dirty="0" err="1"/>
              <a:t>between</a:t>
            </a:r>
            <a:r>
              <a:rPr lang="hu-HU" dirty="0"/>
              <a:t> </a:t>
            </a:r>
            <a:r>
              <a:rPr lang="en-GB" dirty="0"/>
              <a:t>majority and autochthonous minority populations</a:t>
            </a:r>
            <a:r>
              <a:rPr lang="sr-Latn-RS" dirty="0"/>
              <a:t> are </a:t>
            </a:r>
            <a:r>
              <a:rPr lang="sr-Latn-RS" dirty="0" err="1"/>
              <a:t>prominent</a:t>
            </a:r>
            <a:r>
              <a:rPr lang="sr-Latn-RS" dirty="0"/>
              <a:t>, but </a:t>
            </a:r>
            <a:r>
              <a:rPr lang="sr-Latn-RS" dirty="0" err="1"/>
              <a:t>less</a:t>
            </a:r>
            <a:r>
              <a:rPr lang="sr-Latn-RS" dirty="0"/>
              <a:t> </a:t>
            </a:r>
            <a:r>
              <a:rPr lang="sr-Latn-RS" dirty="0" err="1"/>
              <a:t>reserached</a:t>
            </a:r>
            <a:r>
              <a:rPr lang="sr-Latn-RS" dirty="0"/>
              <a:t>. </a:t>
            </a:r>
            <a:r>
              <a:rPr lang="en-GB" dirty="0"/>
              <a:t> </a:t>
            </a:r>
            <a:endParaRPr lang="hu-HU" dirty="0"/>
          </a:p>
          <a:p>
            <a:r>
              <a:rPr lang="sr-Latn-RS" dirty="0" err="1"/>
              <a:t>There</a:t>
            </a:r>
            <a:r>
              <a:rPr lang="sr-Latn-RS" dirty="0"/>
              <a:t> is a </a:t>
            </a:r>
            <a:r>
              <a:rPr lang="sr-Latn-RS" dirty="0" err="1"/>
              <a:t>need</a:t>
            </a:r>
            <a:r>
              <a:rPr lang="sr-Latn-RS" dirty="0"/>
              <a:t>: </a:t>
            </a:r>
          </a:p>
          <a:p>
            <a:pPr lvl="1"/>
            <a:r>
              <a:rPr lang="sr-Latn-RS" dirty="0" err="1"/>
              <a:t>Depicting</a:t>
            </a:r>
            <a:r>
              <a:rPr lang="sr-Latn-RS" dirty="0"/>
              <a:t> </a:t>
            </a:r>
            <a:r>
              <a:rPr lang="sr-Latn-RS" dirty="0" err="1"/>
              <a:t>the</a:t>
            </a:r>
            <a:r>
              <a:rPr lang="sr-Latn-RS" dirty="0"/>
              <a:t> </a:t>
            </a:r>
            <a:r>
              <a:rPr lang="sr-Latn-RS" dirty="0" err="1"/>
              <a:t>conflicts</a:t>
            </a:r>
            <a:r>
              <a:rPr lang="sr-Latn-RS" dirty="0"/>
              <a:t> </a:t>
            </a:r>
            <a:r>
              <a:rPr lang="sr-Latn-RS" dirty="0" err="1"/>
              <a:t>within</a:t>
            </a:r>
            <a:r>
              <a:rPr lang="sr-Latn-RS" dirty="0"/>
              <a:t> </a:t>
            </a:r>
            <a:r>
              <a:rPr lang="sr-Latn-RS" dirty="0" err="1"/>
              <a:t>intermarriages</a:t>
            </a:r>
            <a:r>
              <a:rPr lang="en-US" dirty="0"/>
              <a:t>;</a:t>
            </a:r>
            <a:endParaRPr lang="sr-Latn-RS" dirty="0"/>
          </a:p>
          <a:p>
            <a:pPr lvl="1"/>
            <a:r>
              <a:rPr lang="sr-Latn-RS" dirty="0" err="1"/>
              <a:t>Explaining</a:t>
            </a:r>
            <a:r>
              <a:rPr lang="sr-Latn-RS" dirty="0"/>
              <a:t> </a:t>
            </a:r>
            <a:r>
              <a:rPr lang="en-GB" dirty="0"/>
              <a:t>acculturation or even assimilation </a:t>
            </a:r>
            <a:r>
              <a:rPr lang="sr-Latn-RS" dirty="0" err="1"/>
              <a:t>patterns</a:t>
            </a:r>
            <a:r>
              <a:rPr lang="sr-Latn-RS" dirty="0"/>
              <a:t> from a </a:t>
            </a:r>
            <a:r>
              <a:rPr lang="sr-Latn-RS" dirty="0" err="1"/>
              <a:t>gender</a:t>
            </a:r>
            <a:r>
              <a:rPr lang="sr-Latn-RS" dirty="0"/>
              <a:t> </a:t>
            </a:r>
            <a:r>
              <a:rPr lang="sr-Latn-RS" dirty="0" err="1"/>
              <a:t>perspective</a:t>
            </a:r>
            <a:r>
              <a:rPr lang="en-US" dirty="0"/>
              <a:t>;</a:t>
            </a:r>
            <a:endParaRPr lang="sr-Latn-RS" dirty="0"/>
          </a:p>
          <a:p>
            <a:pPr lvl="1"/>
            <a:r>
              <a:rPr lang="sr-Latn-RS" dirty="0" err="1"/>
              <a:t>Mothers</a:t>
            </a:r>
            <a:r>
              <a:rPr lang="hu-HU" dirty="0"/>
              <a:t>’ </a:t>
            </a:r>
            <a:r>
              <a:rPr lang="hu-HU" dirty="0" err="1"/>
              <a:t>role</a:t>
            </a:r>
            <a:r>
              <a:rPr lang="hu-HU" dirty="0"/>
              <a:t> in </a:t>
            </a:r>
            <a:r>
              <a:rPr lang="hu-HU" dirty="0" err="1"/>
              <a:t>intermarriages</a:t>
            </a:r>
            <a:r>
              <a:rPr lang="hu-HU" dirty="0"/>
              <a:t> – </a:t>
            </a:r>
            <a:r>
              <a:rPr lang="hu-HU" dirty="0" err="1"/>
              <a:t>cultural</a:t>
            </a:r>
            <a:r>
              <a:rPr lang="hu-HU" dirty="0"/>
              <a:t> </a:t>
            </a:r>
            <a:r>
              <a:rPr lang="hu-HU" dirty="0" err="1"/>
              <a:t>transmission</a:t>
            </a:r>
            <a:r>
              <a:rPr lang="en-US" dirty="0"/>
              <a:t>;</a:t>
            </a:r>
            <a:endParaRPr lang="sr-Latn-RS" dirty="0"/>
          </a:p>
          <a:p>
            <a:pPr lvl="1"/>
            <a:r>
              <a:rPr lang="sr-Latn-RS" dirty="0" err="1"/>
              <a:t>Presenting</a:t>
            </a:r>
            <a:r>
              <a:rPr lang="sr-Latn-RS" dirty="0"/>
              <a:t> </a:t>
            </a:r>
            <a:r>
              <a:rPr lang="sr-Latn-RS" dirty="0" err="1"/>
              <a:t>the</a:t>
            </a:r>
            <a:r>
              <a:rPr lang="en-GB" dirty="0"/>
              <a:t> identity patterns of generations from mixed marriages;</a:t>
            </a:r>
            <a:endParaRPr lang="sr-Latn-RS" dirty="0"/>
          </a:p>
          <a:p>
            <a:pPr lvl="1"/>
            <a:r>
              <a:rPr lang="hu-HU" dirty="0"/>
              <a:t>Policy </a:t>
            </a:r>
            <a:r>
              <a:rPr lang="hu-HU" dirty="0" err="1"/>
              <a:t>recommendations</a:t>
            </a:r>
            <a:r>
              <a:rPr lang="hu-HU" dirty="0"/>
              <a:t> – </a:t>
            </a:r>
            <a:r>
              <a:rPr lang="hu-HU" dirty="0" err="1"/>
              <a:t>how</a:t>
            </a:r>
            <a:r>
              <a:rPr lang="hu-HU" dirty="0"/>
              <a:t> </a:t>
            </a:r>
            <a:r>
              <a:rPr lang="hu-HU" dirty="0" err="1"/>
              <a:t>to</a:t>
            </a:r>
            <a:r>
              <a:rPr lang="hu-HU" dirty="0"/>
              <a:t> </a:t>
            </a:r>
            <a:r>
              <a:rPr lang="hu-HU" dirty="0" err="1"/>
              <a:t>approach</a:t>
            </a:r>
            <a:r>
              <a:rPr lang="hu-HU" dirty="0"/>
              <a:t> </a:t>
            </a:r>
            <a:r>
              <a:rPr lang="hu-HU" dirty="0" err="1"/>
              <a:t>the</a:t>
            </a:r>
            <a:r>
              <a:rPr lang="hu-HU" dirty="0"/>
              <a:t> </a:t>
            </a:r>
            <a:r>
              <a:rPr lang="hu-HU" dirty="0" err="1"/>
              <a:t>question</a:t>
            </a:r>
            <a:r>
              <a:rPr lang="hu-HU" dirty="0"/>
              <a:t> of </a:t>
            </a:r>
            <a:r>
              <a:rPr lang="hu-HU" dirty="0" err="1"/>
              <a:t>education</a:t>
            </a:r>
            <a:r>
              <a:rPr lang="hu-HU" dirty="0"/>
              <a:t> in </a:t>
            </a:r>
            <a:r>
              <a:rPr lang="hu-HU" dirty="0" err="1"/>
              <a:t>intermarried</a:t>
            </a:r>
            <a:r>
              <a:rPr lang="hu-HU" dirty="0"/>
              <a:t> </a:t>
            </a:r>
            <a:r>
              <a:rPr lang="hu-HU" dirty="0" err="1"/>
              <a:t>families</a:t>
            </a:r>
            <a:r>
              <a:rPr lang="en-US" dirty="0"/>
              <a:t>.</a:t>
            </a:r>
            <a:endParaRPr lang="en-GB" dirty="0"/>
          </a:p>
        </p:txBody>
      </p:sp>
      <p:pic>
        <p:nvPicPr>
          <p:cNvPr id="4" name="Picture 3">
            <a:extLst>
              <a:ext uri="{FF2B5EF4-FFF2-40B4-BE49-F238E27FC236}">
                <a16:creationId xmlns:a16="http://schemas.microsoft.com/office/drawing/2014/main" id="{1A9195F6-CE4B-95A0-2FAC-EF0D75E47FFE}"/>
              </a:ext>
            </a:extLst>
          </p:cNvPr>
          <p:cNvPicPr>
            <a:picLocks noChangeAspect="1"/>
          </p:cNvPicPr>
          <p:nvPr/>
        </p:nvPicPr>
        <p:blipFill>
          <a:blip r:embed="rId3"/>
          <a:stretch>
            <a:fillRect/>
          </a:stretch>
        </p:blipFill>
        <p:spPr>
          <a:xfrm>
            <a:off x="9552781" y="125245"/>
            <a:ext cx="2383743" cy="853514"/>
          </a:xfrm>
          <a:prstGeom prst="rect">
            <a:avLst/>
          </a:prstGeom>
        </p:spPr>
      </p:pic>
      <p:pic>
        <p:nvPicPr>
          <p:cNvPr id="5" name="Picture 4">
            <a:extLst>
              <a:ext uri="{FF2B5EF4-FFF2-40B4-BE49-F238E27FC236}">
                <a16:creationId xmlns:a16="http://schemas.microsoft.com/office/drawing/2014/main" id="{F603F275-6CDB-4779-7D46-38300FD02875}"/>
              </a:ext>
            </a:extLst>
          </p:cNvPr>
          <p:cNvPicPr>
            <a:picLocks noChangeAspect="1"/>
          </p:cNvPicPr>
          <p:nvPr/>
        </p:nvPicPr>
        <p:blipFill>
          <a:blip r:embed="rId4"/>
          <a:stretch>
            <a:fillRect/>
          </a:stretch>
        </p:blipFill>
        <p:spPr>
          <a:xfrm>
            <a:off x="10921435" y="5723472"/>
            <a:ext cx="1079086" cy="1079086"/>
          </a:xfrm>
          <a:prstGeom prst="rect">
            <a:avLst/>
          </a:prstGeom>
        </p:spPr>
      </p:pic>
    </p:spTree>
    <p:extLst>
      <p:ext uri="{BB962C8B-B14F-4D97-AF65-F5344CB8AC3E}">
        <p14:creationId xmlns:p14="http://schemas.microsoft.com/office/powerpoint/2010/main" val="178871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3F19-9368-26C3-3F4D-29893C134DB8}"/>
              </a:ext>
            </a:extLst>
          </p:cNvPr>
          <p:cNvSpPr>
            <a:spLocks noGrp="1"/>
          </p:cNvSpPr>
          <p:nvPr>
            <p:ph type="title"/>
          </p:nvPr>
        </p:nvSpPr>
        <p:spPr>
          <a:xfrm>
            <a:off x="589659" y="179463"/>
            <a:ext cx="10764141" cy="666572"/>
          </a:xfrm>
        </p:spPr>
        <p:txBody>
          <a:bodyPr>
            <a:normAutofit fontScale="90000"/>
          </a:bodyPr>
          <a:lstStyle/>
          <a:p>
            <a:r>
              <a:rPr lang="hu-HU" dirty="0"/>
              <a:t>R</a:t>
            </a:r>
            <a:r>
              <a:rPr lang="en-US" dirty="0" err="1"/>
              <a:t>eferences</a:t>
            </a:r>
            <a:r>
              <a:rPr lang="en-US" dirty="0"/>
              <a:t>…</a:t>
            </a:r>
            <a:endParaRPr lang="en-GB" dirty="0"/>
          </a:p>
        </p:txBody>
      </p:sp>
      <p:sp>
        <p:nvSpPr>
          <p:cNvPr id="3" name="Content Placeholder 2">
            <a:extLst>
              <a:ext uri="{FF2B5EF4-FFF2-40B4-BE49-F238E27FC236}">
                <a16:creationId xmlns:a16="http://schemas.microsoft.com/office/drawing/2014/main" id="{484EF57F-665A-7752-30ED-28E1E3592434}"/>
              </a:ext>
            </a:extLst>
          </p:cNvPr>
          <p:cNvSpPr>
            <a:spLocks noGrp="1"/>
          </p:cNvSpPr>
          <p:nvPr>
            <p:ph idx="1"/>
          </p:nvPr>
        </p:nvSpPr>
        <p:spPr>
          <a:xfrm>
            <a:off x="478564" y="846035"/>
            <a:ext cx="10198672" cy="5351565"/>
          </a:xfrm>
        </p:spPr>
        <p:txBody>
          <a:bodyPr>
            <a:normAutofit lnSpcReduction="10000"/>
          </a:bodyPr>
          <a:lstStyle/>
          <a:p>
            <a:r>
              <a:rPr lang="en-GB" sz="1400" dirty="0"/>
              <a:t>Brubaker, Rogers, Margit </a:t>
            </a:r>
            <a:r>
              <a:rPr lang="en-GB" sz="1400" dirty="0" err="1"/>
              <a:t>Feischmidt</a:t>
            </a:r>
            <a:r>
              <a:rPr lang="en-GB" sz="1400" dirty="0"/>
              <a:t>, Jon Fox, and Liana </a:t>
            </a:r>
            <a:r>
              <a:rPr lang="en-GB" sz="1400" dirty="0" err="1"/>
              <a:t>Grancea</a:t>
            </a:r>
            <a:r>
              <a:rPr lang="en-GB" sz="1400" dirty="0"/>
              <a:t>. 2018. </a:t>
            </a:r>
            <a:r>
              <a:rPr lang="en-GB" sz="1400" i="1" dirty="0"/>
              <a:t>Nationalist politics and everyday ethnicity in a Transylvanian town</a:t>
            </a:r>
            <a:r>
              <a:rPr lang="en-GB" sz="1400" dirty="0"/>
              <a:t>. Princeton University Press.</a:t>
            </a:r>
          </a:p>
          <a:p>
            <a:r>
              <a:rPr lang="en-GB" sz="1400" dirty="0" err="1"/>
              <a:t>Burić</a:t>
            </a:r>
            <a:r>
              <a:rPr lang="en-GB" sz="1400" dirty="0"/>
              <a:t>, </a:t>
            </a:r>
            <a:r>
              <a:rPr lang="en-GB" sz="1400" dirty="0" err="1"/>
              <a:t>Feđa</a:t>
            </a:r>
            <a:r>
              <a:rPr lang="en-GB" sz="1400" dirty="0"/>
              <a:t>. 2020. "Sporadically Mixed: Lowering Socialist Expectations and Politicizing Mixed Marriage in 1960s Yugoslavia." </a:t>
            </a:r>
            <a:r>
              <a:rPr lang="en-GB" sz="1400" i="1" dirty="0"/>
              <a:t>In Intermarriage from Central Europe to Central Asia: Mixed Families in the Age of Extremes</a:t>
            </a:r>
            <a:r>
              <a:rPr lang="en-GB" sz="1400" dirty="0"/>
              <a:t>, edited by Adrienne Edgar and Benjamin </a:t>
            </a:r>
            <a:r>
              <a:rPr lang="en-GB" sz="1400" dirty="0" err="1"/>
              <a:t>Frommer</a:t>
            </a:r>
            <a:r>
              <a:rPr lang="en-GB" sz="1400" dirty="0"/>
              <a:t>, 83-109. Lincoln: University of Nebraska Press.</a:t>
            </a:r>
            <a:endParaRPr lang="hu-HU" sz="1400" dirty="0"/>
          </a:p>
          <a:p>
            <a:r>
              <a:rPr lang="en-GB" sz="1400" dirty="0"/>
              <a:t>Goldstein, Joshua R., and Kristen </a:t>
            </a:r>
            <a:r>
              <a:rPr lang="en-GB" sz="1400" dirty="0" err="1"/>
              <a:t>Harknett</a:t>
            </a:r>
            <a:r>
              <a:rPr lang="en-GB" sz="1400" dirty="0"/>
              <a:t>. 2006. "Parenting across racial and class lines: Assortative mating patterns of new parents who are married, cohabiting, dating or no longer romantically involved." </a:t>
            </a:r>
            <a:r>
              <a:rPr lang="en-GB" sz="1400" i="1" dirty="0"/>
              <a:t>Social Forces </a:t>
            </a:r>
            <a:r>
              <a:rPr lang="en-GB" sz="1400" dirty="0"/>
              <a:t>85 (1): 121-143.</a:t>
            </a:r>
          </a:p>
          <a:p>
            <a:r>
              <a:rPr lang="en-GB" sz="1400" dirty="0" err="1"/>
              <a:t>Gorden</a:t>
            </a:r>
            <a:r>
              <a:rPr lang="en-GB" sz="1400" dirty="0"/>
              <a:t>, Milton M. 1964. </a:t>
            </a:r>
            <a:r>
              <a:rPr lang="en-GB" sz="1400" i="1" dirty="0"/>
              <a:t>Assimilation in American life</a:t>
            </a:r>
            <a:r>
              <a:rPr lang="en-GB" sz="1400" dirty="0"/>
              <a:t>. New York: Oxford University Press.</a:t>
            </a:r>
          </a:p>
          <a:p>
            <a:r>
              <a:rPr lang="en-GB" sz="1400" dirty="0"/>
              <a:t>Harris, David. R., and Jeremiah Joseph Sim. 2002. "Who is multiracial? Assessing the complexity of lived race." </a:t>
            </a:r>
            <a:r>
              <a:rPr lang="en-GB" sz="1400" i="1" dirty="0"/>
              <a:t>American </a:t>
            </a:r>
            <a:r>
              <a:rPr lang="hu-HU" sz="1400" i="1" dirty="0"/>
              <a:t>S</a:t>
            </a:r>
            <a:r>
              <a:rPr lang="en-GB" sz="1400" i="1" dirty="0" err="1"/>
              <a:t>ociological</a:t>
            </a:r>
            <a:r>
              <a:rPr lang="en-GB" sz="1400" i="1" dirty="0"/>
              <a:t> </a:t>
            </a:r>
            <a:r>
              <a:rPr lang="hu-HU" sz="1400" i="1" dirty="0"/>
              <a:t>R</a:t>
            </a:r>
            <a:r>
              <a:rPr lang="en-GB" sz="1400" i="1" dirty="0" err="1"/>
              <a:t>eview</a:t>
            </a:r>
            <a:r>
              <a:rPr lang="en-GB" sz="1400" i="1" dirty="0"/>
              <a:t> </a:t>
            </a:r>
            <a:r>
              <a:rPr lang="en-GB" sz="1400" dirty="0"/>
              <a:t>67 (4): 614-627.</a:t>
            </a:r>
            <a:endParaRPr lang="hu-HU" sz="1400" dirty="0"/>
          </a:p>
          <a:p>
            <a:r>
              <a:rPr lang="en-GB" sz="1400" dirty="0" err="1"/>
              <a:t>Kalmijn</a:t>
            </a:r>
            <a:r>
              <a:rPr lang="en-GB" sz="1400" dirty="0"/>
              <a:t>, Matthijs. 1998. "Intermarriage and homogamy: causes, patterns, trends." </a:t>
            </a:r>
            <a:r>
              <a:rPr lang="en-GB" sz="1400" i="1" dirty="0"/>
              <a:t>Annual Review of Sociology </a:t>
            </a:r>
            <a:r>
              <a:rPr lang="en-GB" sz="1400" dirty="0"/>
              <a:t>24: 395-421.</a:t>
            </a:r>
          </a:p>
          <a:p>
            <a:r>
              <a:rPr lang="en-GB" sz="1400" dirty="0" err="1"/>
              <a:t>Kalmijn</a:t>
            </a:r>
            <a:r>
              <a:rPr lang="en-GB" sz="1400" dirty="0"/>
              <a:t>, Matthijs, Paul M. De Graaf, and </a:t>
            </a:r>
            <a:r>
              <a:rPr lang="en-GB" sz="1400" dirty="0" err="1"/>
              <a:t>Jaques</a:t>
            </a:r>
            <a:r>
              <a:rPr lang="en-GB" sz="1400" dirty="0"/>
              <a:t> P. Janssen. 2005. "Intermarriage and the risk of divorce in the Netherlands: The effects of differences in religion and in nationality, 1974–94." </a:t>
            </a:r>
            <a:r>
              <a:rPr lang="en-GB" sz="1400" i="1" dirty="0"/>
              <a:t>Population studies </a:t>
            </a:r>
            <a:r>
              <a:rPr lang="en-GB" sz="1400" dirty="0"/>
              <a:t>59 (1): 71-85.</a:t>
            </a:r>
            <a:endParaRPr lang="hu-HU" sz="1400" dirty="0"/>
          </a:p>
          <a:p>
            <a:r>
              <a:rPr lang="en-GB" sz="1400" dirty="0" err="1"/>
              <a:t>Ladancsik</a:t>
            </a:r>
            <a:r>
              <a:rPr lang="en-GB" sz="1400" dirty="0"/>
              <a:t>, T. (2020). </a:t>
            </a:r>
            <a:r>
              <a:rPr lang="en-GB" sz="1400" i="1" dirty="0"/>
              <a:t>A </a:t>
            </a:r>
            <a:r>
              <a:rPr lang="en-GB" sz="1400" i="1" dirty="0" err="1"/>
              <a:t>nemzeti</a:t>
            </a:r>
            <a:r>
              <a:rPr lang="en-GB" sz="1400" i="1" dirty="0"/>
              <a:t> </a:t>
            </a:r>
            <a:r>
              <a:rPr lang="en-GB" sz="1400" i="1" dirty="0" err="1"/>
              <a:t>identititás</a:t>
            </a:r>
            <a:r>
              <a:rPr lang="en-GB" sz="1400" i="1" dirty="0"/>
              <a:t> </a:t>
            </a:r>
            <a:r>
              <a:rPr lang="en-GB" sz="1400" i="1" dirty="0" err="1"/>
              <a:t>formálódása</a:t>
            </a:r>
            <a:r>
              <a:rPr lang="en-GB" sz="1400" i="1" dirty="0"/>
              <a:t> a </a:t>
            </a:r>
            <a:r>
              <a:rPr lang="en-GB" sz="1400" i="1" dirty="0" err="1"/>
              <a:t>magyar-szerb</a:t>
            </a:r>
            <a:r>
              <a:rPr lang="en-GB" sz="1400" i="1" dirty="0"/>
              <a:t> </a:t>
            </a:r>
            <a:r>
              <a:rPr lang="en-GB" sz="1400" i="1" dirty="0" err="1"/>
              <a:t>vegyes</a:t>
            </a:r>
            <a:r>
              <a:rPr lang="en-GB" sz="1400" i="1" dirty="0"/>
              <a:t> </a:t>
            </a:r>
            <a:r>
              <a:rPr lang="en-GB" sz="1400" i="1" dirty="0" err="1"/>
              <a:t>házasságokban</a:t>
            </a:r>
            <a:r>
              <a:rPr lang="en-GB" sz="1400" dirty="0"/>
              <a:t>. </a:t>
            </a:r>
            <a:r>
              <a:rPr lang="en-GB" sz="1400" dirty="0" err="1"/>
              <a:t>Debreceni</a:t>
            </a:r>
            <a:r>
              <a:rPr lang="en-GB" sz="1400" dirty="0"/>
              <a:t> </a:t>
            </a:r>
            <a:r>
              <a:rPr lang="en-GB" sz="1400" dirty="0" err="1"/>
              <a:t>Egyetem</a:t>
            </a:r>
            <a:r>
              <a:rPr lang="en-GB" sz="1400" dirty="0"/>
              <a:t>: </a:t>
            </a:r>
            <a:r>
              <a:rPr lang="en-GB" sz="1400" dirty="0" err="1"/>
              <a:t>Doktori</a:t>
            </a:r>
            <a:r>
              <a:rPr lang="en-GB" sz="1400" dirty="0"/>
              <a:t> </a:t>
            </a:r>
            <a:r>
              <a:rPr lang="en-GB" sz="1400" dirty="0" err="1"/>
              <a:t>értekezés</a:t>
            </a:r>
            <a:r>
              <a:rPr lang="en-GB" sz="1400" dirty="0"/>
              <a:t>. </a:t>
            </a:r>
          </a:p>
          <a:p>
            <a:r>
              <a:rPr lang="en-GB" sz="1400" dirty="0" err="1"/>
              <a:t>Milewski</a:t>
            </a:r>
            <a:r>
              <a:rPr lang="en-GB" sz="1400" dirty="0"/>
              <a:t>, Nadja, and Hill </a:t>
            </a:r>
            <a:r>
              <a:rPr lang="en-GB" sz="1400" dirty="0" err="1"/>
              <a:t>Kulu</a:t>
            </a:r>
            <a:r>
              <a:rPr lang="en-GB" sz="1400" dirty="0"/>
              <a:t>. 2014. "Mixed marriages in Germany: A high risk of divorce for immigrant-native couples." </a:t>
            </a:r>
            <a:r>
              <a:rPr lang="en-GB" sz="1400" i="1" dirty="0"/>
              <a:t>European Journal of Population </a:t>
            </a:r>
            <a:r>
              <a:rPr lang="en-GB" sz="1400" dirty="0"/>
              <a:t>30 (1): 89-113.</a:t>
            </a:r>
            <a:endParaRPr lang="hu-HU" sz="1400" dirty="0"/>
          </a:p>
          <a:p>
            <a:r>
              <a:rPr lang="hu-HU" sz="1400" dirty="0" err="1"/>
              <a:t>Petrović</a:t>
            </a:r>
            <a:r>
              <a:rPr lang="hu-HU" sz="1400" dirty="0"/>
              <a:t>, </a:t>
            </a:r>
            <a:r>
              <a:rPr lang="hu-HU" sz="1400" dirty="0" err="1"/>
              <a:t>Ruža</a:t>
            </a:r>
            <a:r>
              <a:rPr lang="hu-HU" sz="1400" dirty="0"/>
              <a:t>. 1985. </a:t>
            </a:r>
            <a:r>
              <a:rPr lang="hu-HU" sz="1400" i="1" dirty="0" err="1"/>
              <a:t>Etnički</a:t>
            </a:r>
            <a:r>
              <a:rPr lang="hu-HU" sz="1400" i="1" dirty="0"/>
              <a:t> </a:t>
            </a:r>
            <a:r>
              <a:rPr lang="hu-HU" sz="1400" i="1" dirty="0" err="1"/>
              <a:t>mešoviti</a:t>
            </a:r>
            <a:r>
              <a:rPr lang="hu-HU" sz="1400" i="1" dirty="0"/>
              <a:t> </a:t>
            </a:r>
            <a:r>
              <a:rPr lang="hu-HU" sz="1400" i="1" dirty="0" err="1"/>
              <a:t>brakovi</a:t>
            </a:r>
            <a:r>
              <a:rPr lang="hu-HU" sz="1400" i="1" dirty="0"/>
              <a:t> u </a:t>
            </a:r>
            <a:r>
              <a:rPr lang="hu-HU" sz="1400" i="1" dirty="0" err="1"/>
              <a:t>Jugoslaviji</a:t>
            </a:r>
            <a:r>
              <a:rPr lang="hu-HU" sz="1400" i="1" dirty="0"/>
              <a:t>.</a:t>
            </a:r>
            <a:r>
              <a:rPr lang="hu-HU" sz="1400" dirty="0"/>
              <a:t> </a:t>
            </a:r>
            <a:r>
              <a:rPr lang="hu-HU" sz="1400" dirty="0" err="1"/>
              <a:t>Beograd</a:t>
            </a:r>
            <a:r>
              <a:rPr lang="hu-HU" sz="1400" dirty="0"/>
              <a:t>: </a:t>
            </a:r>
            <a:r>
              <a:rPr lang="hu-HU" sz="1400" dirty="0" err="1"/>
              <a:t>Institut</a:t>
            </a:r>
            <a:r>
              <a:rPr lang="hu-HU" sz="1400" dirty="0"/>
              <a:t> </a:t>
            </a:r>
            <a:r>
              <a:rPr lang="hu-HU" sz="1400" dirty="0" err="1"/>
              <a:t>za</a:t>
            </a:r>
            <a:r>
              <a:rPr lang="hu-HU" sz="1400" dirty="0"/>
              <a:t> </a:t>
            </a:r>
            <a:r>
              <a:rPr lang="hu-HU" sz="1400" dirty="0" err="1"/>
              <a:t>sociološka</a:t>
            </a:r>
            <a:r>
              <a:rPr lang="hu-HU" sz="1400" dirty="0"/>
              <a:t> </a:t>
            </a:r>
            <a:r>
              <a:rPr lang="hu-HU" sz="1400" dirty="0" err="1"/>
              <a:t>istraživanja</a:t>
            </a:r>
            <a:r>
              <a:rPr lang="hu-HU" sz="1400" dirty="0"/>
              <a:t> </a:t>
            </a:r>
            <a:r>
              <a:rPr lang="hu-HU" sz="1400" dirty="0" err="1"/>
              <a:t>Filozofskog</a:t>
            </a:r>
            <a:r>
              <a:rPr lang="hu-HU" sz="1400" dirty="0"/>
              <a:t> </a:t>
            </a:r>
            <a:r>
              <a:rPr lang="hu-HU" sz="1400" dirty="0" err="1"/>
              <a:t>fakulteta</a:t>
            </a:r>
            <a:r>
              <a:rPr lang="hu-HU" sz="1400" dirty="0"/>
              <a:t> u </a:t>
            </a:r>
            <a:r>
              <a:rPr lang="hu-HU" sz="1400" dirty="0" err="1"/>
              <a:t>Beogradu</a:t>
            </a:r>
            <a:r>
              <a:rPr lang="hu-HU" sz="1400" dirty="0"/>
              <a:t>.</a:t>
            </a:r>
          </a:p>
          <a:p>
            <a:r>
              <a:rPr lang="hu-HU" sz="1400" dirty="0"/>
              <a:t>Tóth, Szilárd János. 2019. "Önigazgatás és föderalizmus: </a:t>
            </a:r>
            <a:r>
              <a:rPr lang="hu-HU" sz="1400" dirty="0" err="1"/>
              <a:t>Rehák</a:t>
            </a:r>
            <a:r>
              <a:rPr lang="hu-HU" sz="1400" dirty="0"/>
              <a:t> László és a jugoszláviai nemzetiségi kérdés." </a:t>
            </a:r>
            <a:r>
              <a:rPr lang="hu-HU" sz="1400" i="1" dirty="0"/>
              <a:t>In A vajdasági magyarok eszme – és politikatörténete 1945-1989</a:t>
            </a:r>
            <a:r>
              <a:rPr lang="hu-HU" sz="1400" dirty="0"/>
              <a:t>, </a:t>
            </a:r>
            <a:r>
              <a:rPr lang="hu-HU" sz="1400" dirty="0" err="1"/>
              <a:t>edited</a:t>
            </a:r>
            <a:r>
              <a:rPr lang="hu-HU" sz="1400" dirty="0"/>
              <a:t> </a:t>
            </a:r>
            <a:r>
              <a:rPr lang="hu-HU" sz="1400" dirty="0" err="1"/>
              <a:t>by</a:t>
            </a:r>
            <a:r>
              <a:rPr lang="hu-HU" sz="1400" dirty="0"/>
              <a:t> Márk </a:t>
            </a:r>
            <a:r>
              <a:rPr lang="hu-HU" sz="1400" dirty="0" err="1"/>
              <a:t>Losoncz</a:t>
            </a:r>
            <a:r>
              <a:rPr lang="hu-HU" sz="1400" dirty="0"/>
              <a:t> and Krisztina Rácz, 165-180. </a:t>
            </a:r>
            <a:r>
              <a:rPr lang="hu-HU" sz="1400" dirty="0" err="1"/>
              <a:t>L'Harmattan</a:t>
            </a:r>
            <a:r>
              <a:rPr lang="hu-HU" sz="1400" dirty="0"/>
              <a:t>, Budapest.</a:t>
            </a:r>
          </a:p>
          <a:p>
            <a:r>
              <a:rPr lang="hu-HU" sz="1400" dirty="0" err="1"/>
              <a:t>Törngren</a:t>
            </a:r>
            <a:r>
              <a:rPr lang="hu-HU" sz="1400" dirty="0"/>
              <a:t>, </a:t>
            </a:r>
            <a:r>
              <a:rPr lang="hu-HU" sz="1400" dirty="0" err="1"/>
              <a:t>Sayaka</a:t>
            </a:r>
            <a:r>
              <a:rPr lang="hu-HU" sz="1400" dirty="0"/>
              <a:t> </a:t>
            </a:r>
            <a:r>
              <a:rPr lang="hu-HU" sz="1400" dirty="0" err="1"/>
              <a:t>Osanami</a:t>
            </a:r>
            <a:r>
              <a:rPr lang="hu-HU" sz="1400" dirty="0"/>
              <a:t>, </a:t>
            </a:r>
            <a:r>
              <a:rPr lang="hu-HU" sz="1400" dirty="0" err="1"/>
              <a:t>Nahikari</a:t>
            </a:r>
            <a:r>
              <a:rPr lang="hu-HU" sz="1400" dirty="0"/>
              <a:t> </a:t>
            </a:r>
            <a:r>
              <a:rPr lang="hu-HU" sz="1400" dirty="0" err="1"/>
              <a:t>Irastorza</a:t>
            </a:r>
            <a:r>
              <a:rPr lang="hu-HU" sz="1400" dirty="0"/>
              <a:t>, and Dan Rodríguez-García. 2019. "</a:t>
            </a:r>
            <a:r>
              <a:rPr lang="hu-HU" sz="1400" dirty="0" err="1"/>
              <a:t>Understanding</a:t>
            </a:r>
            <a:r>
              <a:rPr lang="hu-HU" sz="1400" dirty="0"/>
              <a:t> </a:t>
            </a:r>
            <a:r>
              <a:rPr lang="hu-HU" sz="1400" dirty="0" err="1"/>
              <a:t>multiethnic</a:t>
            </a:r>
            <a:r>
              <a:rPr lang="hu-HU" sz="1400" dirty="0"/>
              <a:t> and </a:t>
            </a:r>
            <a:r>
              <a:rPr lang="hu-HU" sz="1400" dirty="0" err="1"/>
              <a:t>multiracial</a:t>
            </a:r>
            <a:r>
              <a:rPr lang="hu-HU" sz="1400" dirty="0"/>
              <a:t> </a:t>
            </a:r>
            <a:r>
              <a:rPr lang="hu-HU" sz="1400" dirty="0" err="1"/>
              <a:t>experiences</a:t>
            </a:r>
            <a:r>
              <a:rPr lang="hu-HU" sz="1400" dirty="0"/>
              <a:t> </a:t>
            </a:r>
            <a:r>
              <a:rPr lang="hu-HU" sz="1400" dirty="0" err="1"/>
              <a:t>globally</a:t>
            </a:r>
            <a:r>
              <a:rPr lang="hu-HU" sz="1400" dirty="0"/>
              <a:t>: </a:t>
            </a:r>
            <a:r>
              <a:rPr lang="hu-HU" sz="1400" dirty="0" err="1"/>
              <a:t>towards</a:t>
            </a:r>
            <a:r>
              <a:rPr lang="hu-HU" sz="1400" dirty="0"/>
              <a:t> a </a:t>
            </a:r>
            <a:r>
              <a:rPr lang="hu-HU" sz="1400" dirty="0" err="1"/>
              <a:t>conceptual</a:t>
            </a:r>
            <a:r>
              <a:rPr lang="hu-HU" sz="1400" dirty="0"/>
              <a:t> </a:t>
            </a:r>
            <a:r>
              <a:rPr lang="hu-HU" sz="1400" dirty="0" err="1"/>
              <a:t>framework</a:t>
            </a:r>
            <a:r>
              <a:rPr lang="hu-HU" sz="1400" dirty="0"/>
              <a:t> of </a:t>
            </a:r>
            <a:r>
              <a:rPr lang="hu-HU" sz="1400" dirty="0" err="1"/>
              <a:t>mixedness</a:t>
            </a:r>
            <a:r>
              <a:rPr lang="hu-HU" sz="1400" dirty="0"/>
              <a:t>." </a:t>
            </a:r>
            <a:r>
              <a:rPr lang="hu-HU" sz="1400" i="1" dirty="0"/>
              <a:t>Journal Of </a:t>
            </a:r>
            <a:r>
              <a:rPr lang="hu-HU" sz="1400" i="1" dirty="0" err="1"/>
              <a:t>Ethnic</a:t>
            </a:r>
            <a:r>
              <a:rPr lang="hu-HU" sz="1400" i="1" dirty="0"/>
              <a:t> And </a:t>
            </a:r>
            <a:r>
              <a:rPr lang="hu-HU" sz="1400" i="1" dirty="0" err="1"/>
              <a:t>Migration</a:t>
            </a:r>
            <a:r>
              <a:rPr lang="hu-HU" sz="1400" i="1" dirty="0"/>
              <a:t> </a:t>
            </a:r>
            <a:r>
              <a:rPr lang="hu-HU" sz="1400" i="1" dirty="0" err="1"/>
              <a:t>Studies</a:t>
            </a:r>
            <a:r>
              <a:rPr lang="hu-HU" sz="1400" i="1" dirty="0"/>
              <a:t> </a:t>
            </a:r>
            <a:r>
              <a:rPr lang="hu-HU" sz="1400" dirty="0"/>
              <a:t>47 (4): 763-781. </a:t>
            </a:r>
            <a:r>
              <a:rPr lang="hu-HU" sz="1400" dirty="0" err="1"/>
              <a:t>doi</a:t>
            </a:r>
            <a:r>
              <a:rPr lang="hu-HU" sz="1400" dirty="0"/>
              <a:t>: 10.1080/1369183x.2019.1654150</a:t>
            </a:r>
          </a:p>
          <a:p>
            <a:endParaRPr lang="hu-HU" sz="1300" dirty="0"/>
          </a:p>
          <a:p>
            <a:endParaRPr lang="hu-HU" sz="1800" dirty="0"/>
          </a:p>
          <a:p>
            <a:endParaRPr lang="hu-HU" sz="1800" dirty="0"/>
          </a:p>
          <a:p>
            <a:endParaRPr lang="en-GB" sz="1800" dirty="0"/>
          </a:p>
        </p:txBody>
      </p:sp>
      <p:pic>
        <p:nvPicPr>
          <p:cNvPr id="4" name="Picture 3">
            <a:extLst>
              <a:ext uri="{FF2B5EF4-FFF2-40B4-BE49-F238E27FC236}">
                <a16:creationId xmlns:a16="http://schemas.microsoft.com/office/drawing/2014/main" id="{5D542E48-A341-EE07-1BCC-1B55FB447BE5}"/>
              </a:ext>
            </a:extLst>
          </p:cNvPr>
          <p:cNvPicPr>
            <a:picLocks noChangeAspect="1"/>
          </p:cNvPicPr>
          <p:nvPr/>
        </p:nvPicPr>
        <p:blipFill>
          <a:blip r:embed="rId3"/>
          <a:stretch>
            <a:fillRect/>
          </a:stretch>
        </p:blipFill>
        <p:spPr>
          <a:xfrm>
            <a:off x="9719036" y="85992"/>
            <a:ext cx="2383743" cy="853514"/>
          </a:xfrm>
          <a:prstGeom prst="rect">
            <a:avLst/>
          </a:prstGeom>
        </p:spPr>
      </p:pic>
      <p:pic>
        <p:nvPicPr>
          <p:cNvPr id="5" name="Picture 4">
            <a:extLst>
              <a:ext uri="{FF2B5EF4-FFF2-40B4-BE49-F238E27FC236}">
                <a16:creationId xmlns:a16="http://schemas.microsoft.com/office/drawing/2014/main" id="{9A248085-C438-3595-19FA-D46B69FE8907}"/>
              </a:ext>
            </a:extLst>
          </p:cNvPr>
          <p:cNvPicPr>
            <a:picLocks noChangeAspect="1"/>
          </p:cNvPicPr>
          <p:nvPr/>
        </p:nvPicPr>
        <p:blipFill>
          <a:blip r:embed="rId4"/>
          <a:stretch>
            <a:fillRect/>
          </a:stretch>
        </p:blipFill>
        <p:spPr>
          <a:xfrm>
            <a:off x="10924508" y="5726545"/>
            <a:ext cx="1076013" cy="1076013"/>
          </a:xfrm>
          <a:prstGeom prst="rect">
            <a:avLst/>
          </a:prstGeom>
        </p:spPr>
      </p:pic>
    </p:spTree>
    <p:extLst>
      <p:ext uri="{BB962C8B-B14F-4D97-AF65-F5344CB8AC3E}">
        <p14:creationId xmlns:p14="http://schemas.microsoft.com/office/powerpoint/2010/main" val="84955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AEE8-E776-9B00-6A6F-1596949F5085}"/>
              </a:ext>
            </a:extLst>
          </p:cNvPr>
          <p:cNvSpPr>
            <a:spLocks noGrp="1"/>
          </p:cNvSpPr>
          <p:nvPr>
            <p:ph type="title"/>
          </p:nvPr>
        </p:nvSpPr>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your</a:t>
            </a:r>
            <a:r>
              <a:rPr lang="hu-HU" dirty="0"/>
              <a:t> </a:t>
            </a:r>
            <a:r>
              <a:rPr lang="hu-HU" dirty="0" err="1"/>
              <a:t>kind</a:t>
            </a:r>
            <a:r>
              <a:rPr lang="hu-HU" dirty="0"/>
              <a:t> </a:t>
            </a:r>
            <a:r>
              <a:rPr lang="hu-HU" dirty="0" err="1"/>
              <a:t>attention</a:t>
            </a:r>
            <a:r>
              <a:rPr lang="hu-HU" dirty="0"/>
              <a:t>! </a:t>
            </a:r>
            <a:r>
              <a:rPr lang="hu-HU" dirty="0" err="1"/>
              <a:t>Questions</a:t>
            </a:r>
            <a:r>
              <a:rPr lang="hu-HU" dirty="0"/>
              <a:t>? </a:t>
            </a:r>
            <a:r>
              <a:rPr lang="hu-HU" dirty="0">
                <a:sym typeface="Wingdings" panose="05000000000000000000" pitchFamily="2" charset="2"/>
              </a:rPr>
              <a:t></a:t>
            </a:r>
            <a:endParaRPr lang="en-GB" dirty="0"/>
          </a:p>
        </p:txBody>
      </p:sp>
      <p:sp>
        <p:nvSpPr>
          <p:cNvPr id="3" name="Text Placeholder 2">
            <a:extLst>
              <a:ext uri="{FF2B5EF4-FFF2-40B4-BE49-F238E27FC236}">
                <a16:creationId xmlns:a16="http://schemas.microsoft.com/office/drawing/2014/main" id="{2288A7CB-A631-8375-B161-ADDEB41B5C92}"/>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90E807CD-CDB4-746D-3199-AC7F24D86C28}"/>
              </a:ext>
            </a:extLst>
          </p:cNvPr>
          <p:cNvPicPr>
            <a:picLocks noChangeAspect="1"/>
          </p:cNvPicPr>
          <p:nvPr/>
        </p:nvPicPr>
        <p:blipFill>
          <a:blip r:embed="rId3"/>
          <a:stretch>
            <a:fillRect/>
          </a:stretch>
        </p:blipFill>
        <p:spPr>
          <a:xfrm>
            <a:off x="9688564" y="120498"/>
            <a:ext cx="2383743" cy="853514"/>
          </a:xfrm>
          <a:prstGeom prst="rect">
            <a:avLst/>
          </a:prstGeom>
        </p:spPr>
      </p:pic>
      <p:pic>
        <p:nvPicPr>
          <p:cNvPr id="5" name="Picture 4">
            <a:extLst>
              <a:ext uri="{FF2B5EF4-FFF2-40B4-BE49-F238E27FC236}">
                <a16:creationId xmlns:a16="http://schemas.microsoft.com/office/drawing/2014/main" id="{F1050DDF-DC8B-A305-1E89-E3EA92137A1B}"/>
              </a:ext>
            </a:extLst>
          </p:cNvPr>
          <p:cNvPicPr>
            <a:picLocks noChangeAspect="1"/>
          </p:cNvPicPr>
          <p:nvPr/>
        </p:nvPicPr>
        <p:blipFill>
          <a:blip r:embed="rId4"/>
          <a:stretch>
            <a:fillRect/>
          </a:stretch>
        </p:blipFill>
        <p:spPr>
          <a:xfrm>
            <a:off x="10807907" y="5577095"/>
            <a:ext cx="1079086" cy="1079086"/>
          </a:xfrm>
          <a:prstGeom prst="rect">
            <a:avLst/>
          </a:prstGeom>
        </p:spPr>
      </p:pic>
    </p:spTree>
    <p:extLst>
      <p:ext uri="{BB962C8B-B14F-4D97-AF65-F5344CB8AC3E}">
        <p14:creationId xmlns:p14="http://schemas.microsoft.com/office/powerpoint/2010/main" val="38575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DC0B-27F5-DE0F-F08B-26EAAE80BB42}"/>
              </a:ext>
            </a:extLst>
          </p:cNvPr>
          <p:cNvSpPr>
            <a:spLocks noGrp="1"/>
          </p:cNvSpPr>
          <p:nvPr>
            <p:ph type="title"/>
          </p:nvPr>
        </p:nvSpPr>
        <p:spPr>
          <a:xfrm>
            <a:off x="417817" y="365126"/>
            <a:ext cx="10935983" cy="592004"/>
          </a:xfrm>
        </p:spPr>
        <p:txBody>
          <a:bodyPr>
            <a:normAutofit fontScale="90000"/>
          </a:bodyPr>
          <a:lstStyle/>
          <a:p>
            <a:r>
              <a:rPr lang="hu-HU" dirty="0"/>
              <a:t>Marie </a:t>
            </a:r>
            <a:r>
              <a:rPr lang="hu-HU" dirty="0" err="1"/>
              <a:t>Skłodowska</a:t>
            </a:r>
            <a:r>
              <a:rPr lang="hu-HU" dirty="0"/>
              <a:t>-Curie Action (1)</a:t>
            </a:r>
            <a:endParaRPr lang="en-GB" dirty="0"/>
          </a:p>
        </p:txBody>
      </p:sp>
      <p:pic>
        <p:nvPicPr>
          <p:cNvPr id="5" name="Content Placeholder 4" descr="Graphical user interface&#10;&#10;Description automatically generated">
            <a:extLst>
              <a:ext uri="{FF2B5EF4-FFF2-40B4-BE49-F238E27FC236}">
                <a16:creationId xmlns:a16="http://schemas.microsoft.com/office/drawing/2014/main" id="{23E8670B-A943-1C5D-08B9-A3D7091F08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3276" y="1269765"/>
            <a:ext cx="6056288" cy="3038020"/>
          </a:xfrm>
        </p:spPr>
      </p:pic>
      <p:sp>
        <p:nvSpPr>
          <p:cNvPr id="3" name="TextBox 2">
            <a:extLst>
              <a:ext uri="{FF2B5EF4-FFF2-40B4-BE49-F238E27FC236}">
                <a16:creationId xmlns:a16="http://schemas.microsoft.com/office/drawing/2014/main" id="{BD67D6CE-B8AF-5BC9-EDCD-6F8A05E0C65C}"/>
              </a:ext>
            </a:extLst>
          </p:cNvPr>
          <p:cNvSpPr txBox="1"/>
          <p:nvPr/>
        </p:nvSpPr>
        <p:spPr>
          <a:xfrm>
            <a:off x="766618" y="1644073"/>
            <a:ext cx="5006109" cy="1477328"/>
          </a:xfrm>
          <a:prstGeom prst="rect">
            <a:avLst/>
          </a:prstGeom>
          <a:noFill/>
        </p:spPr>
        <p:txBody>
          <a:bodyPr wrap="square" rtlCol="0">
            <a:spAutoFit/>
          </a:bodyPr>
          <a:lstStyle/>
          <a:p>
            <a:pPr marL="285750" indent="-285750">
              <a:buFont typeface="Arial" panose="020B0604020202020204" pitchFamily="34" charset="0"/>
              <a:buChar char="•"/>
            </a:pPr>
            <a:r>
              <a:rPr lang="sr-Latn-RS" dirty="0" err="1"/>
              <a:t>European</a:t>
            </a:r>
            <a:r>
              <a:rPr lang="sr-Latn-RS" dirty="0"/>
              <a:t> </a:t>
            </a:r>
            <a:r>
              <a:rPr lang="sr-Latn-RS" dirty="0" err="1"/>
              <a:t>Commission</a:t>
            </a:r>
            <a:r>
              <a:rPr lang="hu-HU" dirty="0"/>
              <a:t>’s </a:t>
            </a:r>
            <a:r>
              <a:rPr lang="hu-HU" dirty="0" err="1"/>
              <a:t>Flagship</a:t>
            </a:r>
            <a:r>
              <a:rPr lang="hu-HU" dirty="0"/>
              <a:t> Program: Marie </a:t>
            </a:r>
            <a:r>
              <a:rPr lang="hu-HU" dirty="0" err="1"/>
              <a:t>Skłodowska</a:t>
            </a:r>
            <a:r>
              <a:rPr lang="hu-HU" dirty="0"/>
              <a:t>-Curie Action </a:t>
            </a:r>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err="1"/>
              <a:t>It</a:t>
            </a:r>
            <a:r>
              <a:rPr lang="hu-HU" dirty="0"/>
              <a:t> </a:t>
            </a:r>
            <a:r>
              <a:rPr lang="hu-HU" dirty="0" err="1"/>
              <a:t>supports</a:t>
            </a:r>
            <a:r>
              <a:rPr lang="hu-HU" dirty="0"/>
              <a:t> excellence in </a:t>
            </a:r>
            <a:r>
              <a:rPr lang="hu-HU" dirty="0" err="1"/>
              <a:t>reserach</a:t>
            </a:r>
            <a:r>
              <a:rPr lang="hu-HU" dirty="0"/>
              <a:t> and </a:t>
            </a:r>
            <a:r>
              <a:rPr lang="hu-HU" dirty="0" err="1"/>
              <a:t>innovation</a:t>
            </a:r>
            <a:endParaRPr lang="en-GB" dirty="0"/>
          </a:p>
        </p:txBody>
      </p:sp>
    </p:spTree>
    <p:extLst>
      <p:ext uri="{BB962C8B-B14F-4D97-AF65-F5344CB8AC3E}">
        <p14:creationId xmlns:p14="http://schemas.microsoft.com/office/powerpoint/2010/main" val="395954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F501-EFD0-A529-F47E-7A4C31FF538E}"/>
              </a:ext>
            </a:extLst>
          </p:cNvPr>
          <p:cNvSpPr>
            <a:spLocks noGrp="1"/>
          </p:cNvSpPr>
          <p:nvPr>
            <p:ph type="title"/>
          </p:nvPr>
        </p:nvSpPr>
        <p:spPr>
          <a:xfrm>
            <a:off x="451427" y="300471"/>
            <a:ext cx="11289145" cy="955762"/>
          </a:xfrm>
        </p:spPr>
        <p:txBody>
          <a:bodyPr>
            <a:normAutofit/>
          </a:bodyPr>
          <a:lstStyle/>
          <a:p>
            <a:r>
              <a:rPr lang="en-GB" sz="4000" dirty="0"/>
              <a:t>Marie </a:t>
            </a:r>
            <a:r>
              <a:rPr lang="en-GB" sz="4000" dirty="0" err="1"/>
              <a:t>Skłodowska</a:t>
            </a:r>
            <a:r>
              <a:rPr lang="en-GB" sz="4000" dirty="0"/>
              <a:t>-Curie Action (</a:t>
            </a:r>
            <a:r>
              <a:rPr lang="hu-HU" sz="4000" dirty="0"/>
              <a:t>2</a:t>
            </a:r>
            <a:r>
              <a:rPr lang="en-GB" sz="4000" dirty="0"/>
              <a:t>)</a:t>
            </a:r>
          </a:p>
        </p:txBody>
      </p:sp>
      <p:sp>
        <p:nvSpPr>
          <p:cNvPr id="3" name="TextBox 2">
            <a:extLst>
              <a:ext uri="{FF2B5EF4-FFF2-40B4-BE49-F238E27FC236}">
                <a16:creationId xmlns:a16="http://schemas.microsoft.com/office/drawing/2014/main" id="{5DC7B2EF-4754-0149-0AC5-10DF2DFC953E}"/>
              </a:ext>
            </a:extLst>
          </p:cNvPr>
          <p:cNvSpPr txBox="1"/>
          <p:nvPr/>
        </p:nvSpPr>
        <p:spPr>
          <a:xfrm>
            <a:off x="700755" y="1726250"/>
            <a:ext cx="3691783" cy="3970318"/>
          </a:xfrm>
          <a:prstGeom prst="rect">
            <a:avLst/>
          </a:prstGeom>
          <a:noFill/>
        </p:spPr>
        <p:txBody>
          <a:bodyPr wrap="square" rtlCol="0">
            <a:spAutoFit/>
          </a:bodyPr>
          <a:lstStyle/>
          <a:p>
            <a:r>
              <a:rPr lang="en-US" dirty="0"/>
              <a:t>European Postdoctoral Fellowship </a:t>
            </a:r>
          </a:p>
          <a:p>
            <a:pPr marL="285750" indent="-285750">
              <a:buFontTx/>
              <a:buChar char="-"/>
            </a:pPr>
            <a:r>
              <a:rPr lang="hu-HU" dirty="0"/>
              <a:t>Duration: </a:t>
            </a:r>
            <a:r>
              <a:rPr lang="en-US" dirty="0"/>
              <a:t>24 months</a:t>
            </a:r>
          </a:p>
          <a:p>
            <a:pPr marL="285750" indent="-285750">
              <a:buFontTx/>
              <a:buChar char="-"/>
            </a:pPr>
            <a:r>
              <a:rPr lang="en-US" dirty="0"/>
              <a:t>It is for researchers moving </a:t>
            </a:r>
            <a:r>
              <a:rPr lang="hu-HU" dirty="0" err="1"/>
              <a:t>within</a:t>
            </a:r>
            <a:r>
              <a:rPr lang="hu-HU" dirty="0"/>
              <a:t> </a:t>
            </a:r>
            <a:r>
              <a:rPr lang="en-US" dirty="0"/>
              <a:t>Europe or coming to Europe from another part of the world to pursue a research career</a:t>
            </a:r>
          </a:p>
          <a:p>
            <a:pPr marL="285750" indent="-285750">
              <a:buFontTx/>
              <a:buChar char="-"/>
            </a:pPr>
            <a:r>
              <a:rPr lang="en-US" dirty="0"/>
              <a:t>It’s highly competitive – </a:t>
            </a:r>
            <a:r>
              <a:rPr lang="en-US" b="1" dirty="0"/>
              <a:t>acceptance rate </a:t>
            </a:r>
            <a:r>
              <a:rPr lang="hu-HU" b="1" dirty="0" err="1"/>
              <a:t>between</a:t>
            </a:r>
            <a:r>
              <a:rPr lang="en-US" b="1" dirty="0"/>
              <a:t> 8-10%</a:t>
            </a:r>
          </a:p>
          <a:p>
            <a:pPr marL="285750" indent="-285750">
              <a:buFontTx/>
              <a:buChar char="-"/>
            </a:pPr>
            <a:r>
              <a:rPr lang="hu-HU" dirty="0" err="1"/>
              <a:t>It</a:t>
            </a:r>
            <a:r>
              <a:rPr lang="hu-HU" dirty="0"/>
              <a:t> </a:t>
            </a:r>
            <a:r>
              <a:rPr lang="hu-HU" dirty="0" err="1"/>
              <a:t>was</a:t>
            </a:r>
            <a:r>
              <a:rPr lang="hu-HU" dirty="0"/>
              <a:t> </a:t>
            </a:r>
            <a:r>
              <a:rPr lang="hu-HU" dirty="0" err="1"/>
              <a:t>my</a:t>
            </a:r>
            <a:r>
              <a:rPr lang="hu-HU" dirty="0"/>
              <a:t> </a:t>
            </a:r>
            <a:r>
              <a:rPr lang="hu-HU" dirty="0" err="1"/>
              <a:t>second</a:t>
            </a:r>
            <a:r>
              <a:rPr lang="hu-HU" dirty="0"/>
              <a:t> </a:t>
            </a:r>
            <a:r>
              <a:rPr lang="hu-HU" dirty="0" err="1"/>
              <a:t>try</a:t>
            </a:r>
            <a:r>
              <a:rPr lang="hu-HU" dirty="0"/>
              <a:t> </a:t>
            </a:r>
            <a:r>
              <a:rPr lang="hu-HU" dirty="0" err="1"/>
              <a:t>with</a:t>
            </a:r>
            <a:r>
              <a:rPr lang="hu-HU" dirty="0"/>
              <a:t> </a:t>
            </a:r>
            <a:r>
              <a:rPr lang="hu-HU" dirty="0" err="1"/>
              <a:t>the</a:t>
            </a:r>
            <a:r>
              <a:rPr lang="hu-HU" dirty="0"/>
              <a:t> European </a:t>
            </a:r>
            <a:r>
              <a:rPr lang="hu-HU" dirty="0" err="1"/>
              <a:t>Postdoctoral</a:t>
            </a:r>
            <a:r>
              <a:rPr lang="hu-HU" dirty="0"/>
              <a:t> </a:t>
            </a:r>
            <a:r>
              <a:rPr lang="hu-HU" dirty="0" err="1"/>
              <a:t>Fellowship</a:t>
            </a:r>
            <a:r>
              <a:rPr lang="hu-HU" dirty="0"/>
              <a:t> – </a:t>
            </a:r>
            <a:r>
              <a:rPr lang="hu-HU" dirty="0" err="1"/>
              <a:t>first</a:t>
            </a:r>
            <a:r>
              <a:rPr lang="hu-HU" dirty="0"/>
              <a:t> in 2019 – </a:t>
            </a:r>
            <a:r>
              <a:rPr lang="hu-HU" dirty="0" err="1"/>
              <a:t>the</a:t>
            </a:r>
            <a:r>
              <a:rPr lang="hu-HU" dirty="0"/>
              <a:t> project </a:t>
            </a:r>
            <a:r>
              <a:rPr lang="hu-HU" dirty="0" err="1"/>
              <a:t>was</a:t>
            </a:r>
            <a:r>
              <a:rPr lang="hu-HU" dirty="0"/>
              <a:t> </a:t>
            </a:r>
            <a:r>
              <a:rPr lang="hu-HU" dirty="0" err="1"/>
              <a:t>put</a:t>
            </a:r>
            <a:r>
              <a:rPr lang="hu-HU" dirty="0"/>
              <a:t> </a:t>
            </a:r>
            <a:r>
              <a:rPr lang="hu-HU" dirty="0" err="1"/>
              <a:t>on</a:t>
            </a:r>
            <a:r>
              <a:rPr lang="hu-HU" dirty="0"/>
              <a:t> a </a:t>
            </a:r>
            <a:r>
              <a:rPr lang="hu-HU" dirty="0" err="1"/>
              <a:t>waiting</a:t>
            </a:r>
            <a:r>
              <a:rPr lang="hu-HU" dirty="0"/>
              <a:t> </a:t>
            </a:r>
            <a:r>
              <a:rPr lang="hu-HU" dirty="0" err="1"/>
              <a:t>list</a:t>
            </a:r>
            <a:r>
              <a:rPr lang="hu-HU" dirty="0"/>
              <a:t> – </a:t>
            </a:r>
            <a:r>
              <a:rPr lang="hu-HU" b="1" dirty="0" err="1"/>
              <a:t>which</a:t>
            </a:r>
            <a:r>
              <a:rPr lang="hu-HU" b="1" dirty="0"/>
              <a:t> </a:t>
            </a:r>
            <a:r>
              <a:rPr lang="hu-HU" b="1" dirty="0" err="1"/>
              <a:t>means</a:t>
            </a:r>
            <a:r>
              <a:rPr lang="hu-HU" b="1" dirty="0"/>
              <a:t> </a:t>
            </a:r>
            <a:r>
              <a:rPr lang="hu-HU" b="1" dirty="0" err="1"/>
              <a:t>getting</a:t>
            </a:r>
            <a:r>
              <a:rPr lang="hu-HU" b="1" dirty="0"/>
              <a:t> </a:t>
            </a:r>
            <a:r>
              <a:rPr lang="hu-HU" b="1" dirty="0" err="1"/>
              <a:t>the</a:t>
            </a:r>
            <a:r>
              <a:rPr lang="hu-HU" b="1" dirty="0"/>
              <a:t> </a:t>
            </a:r>
            <a:r>
              <a:rPr lang="hu-HU" b="1" dirty="0" err="1"/>
              <a:t>Seal</a:t>
            </a:r>
            <a:r>
              <a:rPr lang="hu-HU" b="1" dirty="0"/>
              <a:t> of Excellence </a:t>
            </a:r>
            <a:endParaRPr lang="en-GB" b="1" dirty="0"/>
          </a:p>
        </p:txBody>
      </p:sp>
      <p:pic>
        <p:nvPicPr>
          <p:cNvPr id="8" name="Content Placeholder 7" descr="Logo&#10;&#10;Description automatically generated">
            <a:extLst>
              <a:ext uri="{FF2B5EF4-FFF2-40B4-BE49-F238E27FC236}">
                <a16:creationId xmlns:a16="http://schemas.microsoft.com/office/drawing/2014/main" id="{2BF61282-9E2B-E9A8-1966-1128A935DA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8534" y="2095500"/>
            <a:ext cx="2855691" cy="2770071"/>
          </a:xfrm>
        </p:spPr>
      </p:pic>
      <p:pic>
        <p:nvPicPr>
          <p:cNvPr id="9" name="Picture 8">
            <a:extLst>
              <a:ext uri="{FF2B5EF4-FFF2-40B4-BE49-F238E27FC236}">
                <a16:creationId xmlns:a16="http://schemas.microsoft.com/office/drawing/2014/main" id="{DFF93D3C-8EF4-367B-F314-2A3875ECAD5B}"/>
              </a:ext>
            </a:extLst>
          </p:cNvPr>
          <p:cNvPicPr>
            <a:picLocks noChangeAspect="1"/>
          </p:cNvPicPr>
          <p:nvPr/>
        </p:nvPicPr>
        <p:blipFill>
          <a:blip r:embed="rId4"/>
          <a:stretch>
            <a:fillRect/>
          </a:stretch>
        </p:blipFill>
        <p:spPr>
          <a:xfrm>
            <a:off x="10616680" y="5603876"/>
            <a:ext cx="1108466" cy="1108466"/>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854F7C6B-2B8F-07DE-098A-536BBFB0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9466" y="2095499"/>
            <a:ext cx="2770071" cy="2770071"/>
          </a:xfrm>
          <a:prstGeom prst="rect">
            <a:avLst/>
          </a:prstGeom>
        </p:spPr>
      </p:pic>
    </p:spTree>
    <p:extLst>
      <p:ext uri="{BB962C8B-B14F-4D97-AF65-F5344CB8AC3E}">
        <p14:creationId xmlns:p14="http://schemas.microsoft.com/office/powerpoint/2010/main" val="27661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1C81-CCB2-5F88-DF08-3E9D6FB5048E}"/>
              </a:ext>
            </a:extLst>
          </p:cNvPr>
          <p:cNvSpPr>
            <a:spLocks noGrp="1"/>
          </p:cNvSpPr>
          <p:nvPr>
            <p:ph type="title"/>
          </p:nvPr>
        </p:nvSpPr>
        <p:spPr>
          <a:xfrm>
            <a:off x="615297" y="365126"/>
            <a:ext cx="10738503" cy="797391"/>
          </a:xfrm>
        </p:spPr>
        <p:txBody>
          <a:bodyPr>
            <a:normAutofit/>
          </a:bodyPr>
          <a:lstStyle/>
          <a:p>
            <a:r>
              <a:rPr lang="hu-HU" sz="4000" dirty="0"/>
              <a:t>Context and MSCA project</a:t>
            </a:r>
            <a:endParaRPr lang="en-GB" sz="4000" dirty="0"/>
          </a:p>
        </p:txBody>
      </p:sp>
      <p:sp>
        <p:nvSpPr>
          <p:cNvPr id="3" name="Content Placeholder 2">
            <a:extLst>
              <a:ext uri="{FF2B5EF4-FFF2-40B4-BE49-F238E27FC236}">
                <a16:creationId xmlns:a16="http://schemas.microsoft.com/office/drawing/2014/main" id="{B7586B45-92C7-9EA7-9705-9A0C269D6946}"/>
              </a:ext>
            </a:extLst>
          </p:cNvPr>
          <p:cNvSpPr>
            <a:spLocks noGrp="1"/>
          </p:cNvSpPr>
          <p:nvPr>
            <p:ph idx="1"/>
          </p:nvPr>
        </p:nvSpPr>
        <p:spPr>
          <a:xfrm>
            <a:off x="717847" y="1375873"/>
            <a:ext cx="10635953" cy="4801090"/>
          </a:xfrm>
        </p:spPr>
        <p:txBody>
          <a:bodyPr>
            <a:normAutofit/>
          </a:bodyPr>
          <a:lstStyle/>
          <a:p>
            <a:r>
              <a:rPr lang="hu-HU" sz="2400" dirty="0" err="1"/>
              <a:t>Intermarriages</a:t>
            </a:r>
            <a:r>
              <a:rPr lang="hu-HU" sz="2400" dirty="0"/>
              <a:t> in </a:t>
            </a:r>
            <a:r>
              <a:rPr lang="hu-HU" sz="2400" dirty="0" err="1"/>
              <a:t>Vojvodina</a:t>
            </a:r>
            <a:r>
              <a:rPr lang="hu-HU" sz="2400" dirty="0"/>
              <a:t> (</a:t>
            </a:r>
            <a:r>
              <a:rPr lang="hu-HU" sz="2400" dirty="0" err="1"/>
              <a:t>northern</a:t>
            </a:r>
            <a:r>
              <a:rPr lang="hu-HU" sz="2400" dirty="0"/>
              <a:t> multi-</a:t>
            </a:r>
            <a:r>
              <a:rPr lang="hu-HU" sz="2400" dirty="0" err="1"/>
              <a:t>ethnic</a:t>
            </a:r>
            <a:r>
              <a:rPr lang="hu-HU" sz="2400" dirty="0"/>
              <a:t> </a:t>
            </a:r>
            <a:r>
              <a:rPr lang="hu-HU" sz="2400" dirty="0" err="1"/>
              <a:t>province</a:t>
            </a:r>
            <a:r>
              <a:rPr lang="hu-HU" sz="2400" dirty="0"/>
              <a:t> in </a:t>
            </a:r>
            <a:r>
              <a:rPr lang="hu-HU" sz="2400" dirty="0" err="1"/>
              <a:t>Serbia</a:t>
            </a:r>
            <a:r>
              <a:rPr lang="hu-HU" sz="2400" dirty="0"/>
              <a:t>)</a:t>
            </a:r>
          </a:p>
          <a:p>
            <a:r>
              <a:rPr lang="hu-HU" sz="2400" b="1" dirty="0" err="1"/>
              <a:t>Intermarriage</a:t>
            </a:r>
            <a:r>
              <a:rPr lang="hu-HU" sz="2400" b="1" dirty="0"/>
              <a:t> and </a:t>
            </a:r>
            <a:r>
              <a:rPr lang="hu-HU" sz="2400" b="1" dirty="0" err="1"/>
              <a:t>Ethnic</a:t>
            </a:r>
            <a:r>
              <a:rPr lang="hu-HU" sz="2400" b="1" dirty="0"/>
              <a:t> </a:t>
            </a:r>
            <a:r>
              <a:rPr lang="hu-HU" sz="2400" b="1" dirty="0" err="1"/>
              <a:t>Identity</a:t>
            </a:r>
            <a:r>
              <a:rPr lang="hu-HU" sz="2400" b="1" dirty="0"/>
              <a:t> (IMEI)</a:t>
            </a:r>
            <a:r>
              <a:rPr lang="en-GB" sz="2400" b="1" dirty="0"/>
              <a:t> </a:t>
            </a:r>
            <a:r>
              <a:rPr lang="en-GB" sz="2400" dirty="0"/>
              <a:t>project will contribute to the state-of-the-art by analysing the social impacts of intermarriages on three levels:</a:t>
            </a:r>
            <a:endParaRPr lang="hu-HU" sz="2400" dirty="0"/>
          </a:p>
          <a:p>
            <a:pPr lvl="1"/>
            <a:r>
              <a:rPr lang="hu-HU" dirty="0"/>
              <a:t>(1)</a:t>
            </a:r>
            <a:r>
              <a:rPr lang="en-GB" dirty="0"/>
              <a:t>macro (the social aspects of mixed marriages)</a:t>
            </a:r>
            <a:endParaRPr lang="hu-HU" dirty="0"/>
          </a:p>
          <a:p>
            <a:pPr lvl="1"/>
            <a:r>
              <a:rPr lang="en-GB" dirty="0"/>
              <a:t>(2) mezzo (the family dynamics and tensions of couples in mixed marriages)</a:t>
            </a:r>
            <a:endParaRPr lang="hu-HU" dirty="0"/>
          </a:p>
          <a:p>
            <a:pPr lvl="1"/>
            <a:r>
              <a:rPr lang="en-GB" dirty="0"/>
              <a:t>(3)micro (the identity construction of persons born out of mixed marriages)</a:t>
            </a:r>
            <a:endParaRPr lang="hu-HU" dirty="0"/>
          </a:p>
          <a:p>
            <a:pPr marL="457200" lvl="1" indent="0">
              <a:buNone/>
            </a:pPr>
            <a:endParaRPr lang="hu-HU" dirty="0"/>
          </a:p>
          <a:p>
            <a:pPr marL="228600" lvl="1">
              <a:spcBef>
                <a:spcPts val="1000"/>
              </a:spcBef>
            </a:pPr>
            <a:r>
              <a:rPr lang="en-GB" dirty="0"/>
              <a:t>It will specifically target the Hungarian, Slovak and Romanian ethnic minorities living in Vojvodina</a:t>
            </a:r>
            <a:endParaRPr lang="hu-HU" dirty="0"/>
          </a:p>
          <a:p>
            <a:pPr marL="228600" lvl="1">
              <a:spcBef>
                <a:spcPts val="1000"/>
              </a:spcBef>
            </a:pPr>
            <a:r>
              <a:rPr lang="hu-HU" dirty="0" err="1"/>
              <a:t>Why</a:t>
            </a:r>
            <a:r>
              <a:rPr lang="hu-HU" dirty="0"/>
              <a:t> </a:t>
            </a:r>
            <a:r>
              <a:rPr lang="hu-HU" dirty="0" err="1"/>
              <a:t>these</a:t>
            </a:r>
            <a:r>
              <a:rPr lang="hu-HU" dirty="0"/>
              <a:t> </a:t>
            </a:r>
            <a:r>
              <a:rPr lang="hu-HU" dirty="0" err="1"/>
              <a:t>three</a:t>
            </a:r>
            <a:r>
              <a:rPr lang="hu-HU" dirty="0"/>
              <a:t> </a:t>
            </a:r>
            <a:r>
              <a:rPr lang="hu-HU" dirty="0" err="1"/>
              <a:t>ethnic</a:t>
            </a:r>
            <a:r>
              <a:rPr lang="hu-HU" dirty="0"/>
              <a:t> </a:t>
            </a:r>
            <a:r>
              <a:rPr lang="hu-HU" dirty="0" err="1"/>
              <a:t>minorities</a:t>
            </a:r>
            <a:r>
              <a:rPr lang="hu-HU" dirty="0"/>
              <a:t>?</a:t>
            </a:r>
            <a:endParaRPr lang="en-US" dirty="0"/>
          </a:p>
          <a:p>
            <a:pPr marL="685800" lvl="2">
              <a:spcBef>
                <a:spcPts val="1000"/>
              </a:spcBef>
            </a:pPr>
            <a:r>
              <a:rPr lang="hu-HU" dirty="0" err="1"/>
              <a:t>Size</a:t>
            </a:r>
            <a:r>
              <a:rPr lang="hu-HU" dirty="0"/>
              <a:t> and </a:t>
            </a:r>
            <a:r>
              <a:rPr lang="hu-HU" dirty="0" err="1"/>
              <a:t>mother</a:t>
            </a:r>
            <a:r>
              <a:rPr lang="hu-HU" dirty="0"/>
              <a:t> </a:t>
            </a:r>
            <a:r>
              <a:rPr lang="hu-HU" dirty="0" err="1"/>
              <a:t>tongue</a:t>
            </a:r>
            <a:r>
              <a:rPr lang="hu-HU" dirty="0"/>
              <a:t> </a:t>
            </a:r>
            <a:r>
              <a:rPr lang="hu-HU" dirty="0" err="1"/>
              <a:t>education</a:t>
            </a:r>
            <a:r>
              <a:rPr lang="hu-HU" dirty="0"/>
              <a:t> </a:t>
            </a:r>
            <a:endParaRPr lang="en-GB" dirty="0"/>
          </a:p>
        </p:txBody>
      </p:sp>
      <p:pic>
        <p:nvPicPr>
          <p:cNvPr id="4" name="Picture 3">
            <a:extLst>
              <a:ext uri="{FF2B5EF4-FFF2-40B4-BE49-F238E27FC236}">
                <a16:creationId xmlns:a16="http://schemas.microsoft.com/office/drawing/2014/main" id="{F1398AF3-38BA-E9C7-A839-AB80DA6ABF29}"/>
              </a:ext>
            </a:extLst>
          </p:cNvPr>
          <p:cNvPicPr>
            <a:picLocks noChangeAspect="1"/>
          </p:cNvPicPr>
          <p:nvPr/>
        </p:nvPicPr>
        <p:blipFill>
          <a:blip r:embed="rId3"/>
          <a:stretch>
            <a:fillRect/>
          </a:stretch>
        </p:blipFill>
        <p:spPr>
          <a:xfrm>
            <a:off x="9413849" y="151770"/>
            <a:ext cx="2586182" cy="926716"/>
          </a:xfrm>
          <a:prstGeom prst="rect">
            <a:avLst/>
          </a:prstGeom>
        </p:spPr>
      </p:pic>
      <p:pic>
        <p:nvPicPr>
          <p:cNvPr id="5" name="Picture 4">
            <a:extLst>
              <a:ext uri="{FF2B5EF4-FFF2-40B4-BE49-F238E27FC236}">
                <a16:creationId xmlns:a16="http://schemas.microsoft.com/office/drawing/2014/main" id="{204E6A9D-0E75-166F-48D2-51482D761AC2}"/>
              </a:ext>
            </a:extLst>
          </p:cNvPr>
          <p:cNvPicPr>
            <a:picLocks noChangeAspect="1"/>
          </p:cNvPicPr>
          <p:nvPr/>
        </p:nvPicPr>
        <p:blipFill>
          <a:blip r:embed="rId4"/>
          <a:stretch>
            <a:fillRect/>
          </a:stretch>
        </p:blipFill>
        <p:spPr>
          <a:xfrm>
            <a:off x="10882756" y="5486399"/>
            <a:ext cx="1117275" cy="1117275"/>
          </a:xfrm>
          <a:prstGeom prst="rect">
            <a:avLst/>
          </a:prstGeom>
        </p:spPr>
      </p:pic>
      <p:pic>
        <p:nvPicPr>
          <p:cNvPr id="6" name="Picture 5">
            <a:extLst>
              <a:ext uri="{FF2B5EF4-FFF2-40B4-BE49-F238E27FC236}">
                <a16:creationId xmlns:a16="http://schemas.microsoft.com/office/drawing/2014/main" id="{4350CDF8-835C-6B6B-707D-F1FC0DDDE6A9}"/>
              </a:ext>
            </a:extLst>
          </p:cNvPr>
          <p:cNvPicPr>
            <a:picLocks noChangeAspect="1"/>
          </p:cNvPicPr>
          <p:nvPr/>
        </p:nvPicPr>
        <p:blipFill>
          <a:blip r:embed="rId5"/>
          <a:stretch>
            <a:fillRect/>
          </a:stretch>
        </p:blipFill>
        <p:spPr>
          <a:xfrm>
            <a:off x="4154011" y="4814503"/>
            <a:ext cx="6464808" cy="1575816"/>
          </a:xfrm>
          <a:prstGeom prst="rect">
            <a:avLst/>
          </a:prstGeom>
        </p:spPr>
      </p:pic>
    </p:spTree>
    <p:extLst>
      <p:ext uri="{BB962C8B-B14F-4D97-AF65-F5344CB8AC3E}">
        <p14:creationId xmlns:p14="http://schemas.microsoft.com/office/powerpoint/2010/main" val="419777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Map&#10;&#10;Description automatically generated">
            <a:extLst>
              <a:ext uri="{FF2B5EF4-FFF2-40B4-BE49-F238E27FC236}">
                <a16:creationId xmlns:a16="http://schemas.microsoft.com/office/drawing/2014/main" id="{DFD241B1-C83C-774A-9451-90D905AE2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56" y="288131"/>
            <a:ext cx="9534524" cy="6281738"/>
          </a:xfrm>
        </p:spPr>
      </p:pic>
      <p:pic>
        <p:nvPicPr>
          <p:cNvPr id="2" name="Picture 1">
            <a:extLst>
              <a:ext uri="{FF2B5EF4-FFF2-40B4-BE49-F238E27FC236}">
                <a16:creationId xmlns:a16="http://schemas.microsoft.com/office/drawing/2014/main" id="{A4BFB56C-2DDB-94AF-5081-69EC119811E5}"/>
              </a:ext>
            </a:extLst>
          </p:cNvPr>
          <p:cNvPicPr>
            <a:picLocks noChangeAspect="1"/>
          </p:cNvPicPr>
          <p:nvPr/>
        </p:nvPicPr>
        <p:blipFill>
          <a:blip r:embed="rId3"/>
          <a:stretch>
            <a:fillRect/>
          </a:stretch>
        </p:blipFill>
        <p:spPr>
          <a:xfrm>
            <a:off x="9861810" y="121778"/>
            <a:ext cx="2330190" cy="835351"/>
          </a:xfrm>
          <a:prstGeom prst="rect">
            <a:avLst/>
          </a:prstGeom>
        </p:spPr>
      </p:pic>
      <p:pic>
        <p:nvPicPr>
          <p:cNvPr id="3" name="Picture 2">
            <a:extLst>
              <a:ext uri="{FF2B5EF4-FFF2-40B4-BE49-F238E27FC236}">
                <a16:creationId xmlns:a16="http://schemas.microsoft.com/office/drawing/2014/main" id="{CC62778C-0545-6EB1-B741-F22DC28C739A}"/>
              </a:ext>
            </a:extLst>
          </p:cNvPr>
          <p:cNvPicPr>
            <a:picLocks noChangeAspect="1"/>
          </p:cNvPicPr>
          <p:nvPr/>
        </p:nvPicPr>
        <p:blipFill>
          <a:blip r:embed="rId4"/>
          <a:stretch>
            <a:fillRect/>
          </a:stretch>
        </p:blipFill>
        <p:spPr>
          <a:xfrm>
            <a:off x="10670537" y="5454204"/>
            <a:ext cx="1121761" cy="1115665"/>
          </a:xfrm>
          <a:prstGeom prst="rect">
            <a:avLst/>
          </a:prstGeom>
        </p:spPr>
      </p:pic>
    </p:spTree>
    <p:extLst>
      <p:ext uri="{BB962C8B-B14F-4D97-AF65-F5344CB8AC3E}">
        <p14:creationId xmlns:p14="http://schemas.microsoft.com/office/powerpoint/2010/main" val="20949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1C81-CCB2-5F88-DF08-3E9D6FB5048E}"/>
              </a:ext>
            </a:extLst>
          </p:cNvPr>
          <p:cNvSpPr>
            <a:spLocks noGrp="1"/>
          </p:cNvSpPr>
          <p:nvPr>
            <p:ph type="title"/>
          </p:nvPr>
        </p:nvSpPr>
        <p:spPr>
          <a:xfrm>
            <a:off x="640935" y="365126"/>
            <a:ext cx="10712865" cy="754373"/>
          </a:xfrm>
        </p:spPr>
        <p:txBody>
          <a:bodyPr>
            <a:normAutofit/>
          </a:bodyPr>
          <a:lstStyle/>
          <a:p>
            <a:r>
              <a:rPr lang="hu-HU" sz="4000" dirty="0" err="1"/>
              <a:t>Reserach</a:t>
            </a:r>
            <a:r>
              <a:rPr lang="hu-HU" sz="4000" dirty="0"/>
              <a:t> </a:t>
            </a:r>
            <a:r>
              <a:rPr lang="hu-HU" sz="4000" dirty="0" err="1"/>
              <a:t>Questions</a:t>
            </a:r>
            <a:r>
              <a:rPr lang="hu-HU" sz="4000" dirty="0"/>
              <a:t>?</a:t>
            </a:r>
            <a:endParaRPr lang="en-GB" sz="4000" dirty="0"/>
          </a:p>
        </p:txBody>
      </p:sp>
      <p:sp>
        <p:nvSpPr>
          <p:cNvPr id="3" name="Content Placeholder 2">
            <a:extLst>
              <a:ext uri="{FF2B5EF4-FFF2-40B4-BE49-F238E27FC236}">
                <a16:creationId xmlns:a16="http://schemas.microsoft.com/office/drawing/2014/main" id="{B7586B45-92C7-9EA7-9705-9A0C269D6946}"/>
              </a:ext>
            </a:extLst>
          </p:cNvPr>
          <p:cNvSpPr>
            <a:spLocks noGrp="1"/>
          </p:cNvSpPr>
          <p:nvPr>
            <p:ph idx="1"/>
          </p:nvPr>
        </p:nvSpPr>
        <p:spPr>
          <a:xfrm>
            <a:off x="640935" y="1119499"/>
            <a:ext cx="10712865" cy="5057464"/>
          </a:xfrm>
        </p:spPr>
        <p:txBody>
          <a:bodyPr>
            <a:normAutofit/>
          </a:bodyPr>
          <a:lstStyle/>
          <a:p>
            <a:r>
              <a:rPr lang="hu-HU" dirty="0"/>
              <a:t>Most </a:t>
            </a:r>
            <a:r>
              <a:rPr lang="hu-HU" dirty="0" err="1"/>
              <a:t>relevant</a:t>
            </a:r>
            <a:r>
              <a:rPr lang="hu-HU" dirty="0"/>
              <a:t> </a:t>
            </a:r>
            <a:r>
              <a:rPr lang="hu-HU" dirty="0" err="1"/>
              <a:t>research</a:t>
            </a:r>
            <a:r>
              <a:rPr lang="hu-HU" dirty="0"/>
              <a:t> </a:t>
            </a:r>
            <a:r>
              <a:rPr lang="hu-HU" dirty="0" err="1"/>
              <a:t>questions</a:t>
            </a:r>
            <a:r>
              <a:rPr lang="hu-HU" dirty="0"/>
              <a:t>:</a:t>
            </a:r>
          </a:p>
          <a:p>
            <a:pPr lvl="1"/>
            <a:r>
              <a:rPr lang="en-GB" dirty="0"/>
              <a:t>Are intermarriages bridges between social groups or ‘destroyers’ of sub-state minority communities in Vojvodina via acting as tools in assimilation? </a:t>
            </a:r>
            <a:endParaRPr lang="hu-HU" dirty="0"/>
          </a:p>
          <a:p>
            <a:pPr lvl="1"/>
            <a:r>
              <a:rPr lang="en-GB" dirty="0"/>
              <a:t>Is the nationalizing state benefiting from intermarriages? </a:t>
            </a:r>
            <a:endParaRPr lang="hu-HU" dirty="0"/>
          </a:p>
          <a:p>
            <a:pPr lvl="1"/>
            <a:r>
              <a:rPr lang="en-GB" dirty="0"/>
              <a:t>How and to what extent do the religion, culture, class, settlement type (rural vs urban) and education level of family members and friends affect the likelihood of success and longevity of intermarriages? </a:t>
            </a:r>
            <a:endParaRPr lang="hu-HU" dirty="0"/>
          </a:p>
          <a:p>
            <a:pPr lvl="1"/>
            <a:r>
              <a:rPr lang="en-GB" dirty="0"/>
              <a:t>Which are the guiding principles for intermarried couples when making important family-level decisions about their children e.g., naming, religion, spoken language and choice of tuition language? </a:t>
            </a:r>
          </a:p>
          <a:p>
            <a:pPr lvl="1"/>
            <a:r>
              <a:rPr lang="en-GB" dirty="0"/>
              <a:t>What are the identity patterns of children born into intermarriages?</a:t>
            </a:r>
          </a:p>
          <a:p>
            <a:pPr marL="457200" lvl="1" indent="0">
              <a:buNone/>
            </a:pPr>
            <a:endParaRPr lang="hu-HU" dirty="0"/>
          </a:p>
          <a:p>
            <a:pPr lvl="1"/>
            <a:endParaRPr lang="hu-HU" dirty="0"/>
          </a:p>
          <a:p>
            <a:pPr lvl="1"/>
            <a:endParaRPr lang="hu-HU" dirty="0"/>
          </a:p>
          <a:p>
            <a:pPr lvl="1"/>
            <a:endParaRPr lang="hu-HU" dirty="0"/>
          </a:p>
          <a:p>
            <a:endParaRPr lang="en-GB" dirty="0"/>
          </a:p>
        </p:txBody>
      </p:sp>
      <p:pic>
        <p:nvPicPr>
          <p:cNvPr id="4" name="Picture 3">
            <a:extLst>
              <a:ext uri="{FF2B5EF4-FFF2-40B4-BE49-F238E27FC236}">
                <a16:creationId xmlns:a16="http://schemas.microsoft.com/office/drawing/2014/main" id="{F1398AF3-38BA-E9C7-A839-AB80DA6ABF29}"/>
              </a:ext>
            </a:extLst>
          </p:cNvPr>
          <p:cNvPicPr>
            <a:picLocks noChangeAspect="1"/>
          </p:cNvPicPr>
          <p:nvPr/>
        </p:nvPicPr>
        <p:blipFill>
          <a:blip r:embed="rId3"/>
          <a:stretch>
            <a:fillRect/>
          </a:stretch>
        </p:blipFill>
        <p:spPr>
          <a:xfrm>
            <a:off x="9503268" y="192783"/>
            <a:ext cx="2586182" cy="926716"/>
          </a:xfrm>
          <a:prstGeom prst="rect">
            <a:avLst/>
          </a:prstGeom>
        </p:spPr>
      </p:pic>
      <p:pic>
        <p:nvPicPr>
          <p:cNvPr id="5" name="Picture 4">
            <a:extLst>
              <a:ext uri="{FF2B5EF4-FFF2-40B4-BE49-F238E27FC236}">
                <a16:creationId xmlns:a16="http://schemas.microsoft.com/office/drawing/2014/main" id="{204E6A9D-0E75-166F-48D2-51482D761AC2}"/>
              </a:ext>
            </a:extLst>
          </p:cNvPr>
          <p:cNvPicPr>
            <a:picLocks noChangeAspect="1"/>
          </p:cNvPicPr>
          <p:nvPr/>
        </p:nvPicPr>
        <p:blipFill>
          <a:blip r:embed="rId4"/>
          <a:stretch>
            <a:fillRect/>
          </a:stretch>
        </p:blipFill>
        <p:spPr>
          <a:xfrm>
            <a:off x="10882756" y="5486399"/>
            <a:ext cx="1117275" cy="1117275"/>
          </a:xfrm>
          <a:prstGeom prst="rect">
            <a:avLst/>
          </a:prstGeom>
        </p:spPr>
      </p:pic>
    </p:spTree>
    <p:extLst>
      <p:ext uri="{BB962C8B-B14F-4D97-AF65-F5344CB8AC3E}">
        <p14:creationId xmlns:p14="http://schemas.microsoft.com/office/powerpoint/2010/main" val="16802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3B45-C45E-BE66-5A1E-2959422C560A}"/>
              </a:ext>
            </a:extLst>
          </p:cNvPr>
          <p:cNvSpPr>
            <a:spLocks noGrp="1"/>
          </p:cNvSpPr>
          <p:nvPr>
            <p:ph type="title"/>
          </p:nvPr>
        </p:nvSpPr>
        <p:spPr>
          <a:xfrm>
            <a:off x="640935" y="330942"/>
            <a:ext cx="10712865" cy="926673"/>
          </a:xfrm>
        </p:spPr>
        <p:txBody>
          <a:bodyPr>
            <a:normAutofit/>
          </a:bodyPr>
          <a:lstStyle/>
          <a:p>
            <a:r>
              <a:rPr lang="hu-HU" sz="4000" dirty="0" err="1"/>
              <a:t>Work</a:t>
            </a:r>
            <a:r>
              <a:rPr lang="hu-HU" sz="4000" dirty="0"/>
              <a:t> </a:t>
            </a:r>
            <a:r>
              <a:rPr lang="hu-HU" sz="4000" dirty="0" err="1"/>
              <a:t>plan</a:t>
            </a:r>
            <a:r>
              <a:rPr lang="hu-HU" sz="4000" dirty="0"/>
              <a:t> – </a:t>
            </a:r>
            <a:r>
              <a:rPr lang="hu-HU" sz="4000" dirty="0" err="1"/>
              <a:t>Ghantt</a:t>
            </a:r>
            <a:r>
              <a:rPr lang="hu-HU" sz="4000" dirty="0"/>
              <a:t> </a:t>
            </a:r>
            <a:r>
              <a:rPr lang="hu-HU" sz="4000" dirty="0" err="1"/>
              <a:t>Chart</a:t>
            </a:r>
            <a:endParaRPr lang="en-GB" sz="4000" dirty="0"/>
          </a:p>
        </p:txBody>
      </p:sp>
      <p:sp>
        <p:nvSpPr>
          <p:cNvPr id="3" name="Content Placeholder 2">
            <a:extLst>
              <a:ext uri="{FF2B5EF4-FFF2-40B4-BE49-F238E27FC236}">
                <a16:creationId xmlns:a16="http://schemas.microsoft.com/office/drawing/2014/main" id="{768993E5-613E-7731-FA60-3B77094755AD}"/>
              </a:ext>
            </a:extLst>
          </p:cNvPr>
          <p:cNvSpPr>
            <a:spLocks noGrp="1"/>
          </p:cNvSpPr>
          <p:nvPr>
            <p:ph idx="1"/>
          </p:nvPr>
        </p:nvSpPr>
        <p:spPr>
          <a:xfrm>
            <a:off x="640935" y="1370856"/>
            <a:ext cx="10712865" cy="4806107"/>
          </a:xfrm>
        </p:spPr>
        <p:txBody>
          <a:bodyPr/>
          <a:lstStyle/>
          <a:p>
            <a:pPr marL="0" indent="0">
              <a:buNone/>
            </a:pPr>
            <a:endParaRPr lang="en-GB" dirty="0"/>
          </a:p>
          <a:p>
            <a:endParaRPr lang="en-GB" dirty="0"/>
          </a:p>
        </p:txBody>
      </p:sp>
      <p:pic>
        <p:nvPicPr>
          <p:cNvPr id="4" name="Picture 3">
            <a:extLst>
              <a:ext uri="{FF2B5EF4-FFF2-40B4-BE49-F238E27FC236}">
                <a16:creationId xmlns:a16="http://schemas.microsoft.com/office/drawing/2014/main" id="{04D7A105-208B-A59C-18E4-BA6E61384119}"/>
              </a:ext>
            </a:extLst>
          </p:cNvPr>
          <p:cNvPicPr>
            <a:picLocks noChangeAspect="1"/>
          </p:cNvPicPr>
          <p:nvPr/>
        </p:nvPicPr>
        <p:blipFill>
          <a:blip r:embed="rId3"/>
          <a:stretch>
            <a:fillRect/>
          </a:stretch>
        </p:blipFill>
        <p:spPr>
          <a:xfrm>
            <a:off x="9310881" y="217701"/>
            <a:ext cx="2584928" cy="926672"/>
          </a:xfrm>
          <a:prstGeom prst="rect">
            <a:avLst/>
          </a:prstGeom>
        </p:spPr>
      </p:pic>
      <p:pic>
        <p:nvPicPr>
          <p:cNvPr id="5" name="Picture 4">
            <a:extLst>
              <a:ext uri="{FF2B5EF4-FFF2-40B4-BE49-F238E27FC236}">
                <a16:creationId xmlns:a16="http://schemas.microsoft.com/office/drawing/2014/main" id="{61E2F5B3-418B-1967-8CA2-52BBE1C78F14}"/>
              </a:ext>
            </a:extLst>
          </p:cNvPr>
          <p:cNvPicPr>
            <a:picLocks noChangeAspect="1"/>
          </p:cNvPicPr>
          <p:nvPr/>
        </p:nvPicPr>
        <p:blipFill>
          <a:blip r:embed="rId4"/>
          <a:stretch>
            <a:fillRect/>
          </a:stretch>
        </p:blipFill>
        <p:spPr>
          <a:xfrm>
            <a:off x="10821263" y="5623133"/>
            <a:ext cx="1074546" cy="1074546"/>
          </a:xfrm>
          <a:prstGeom prst="rect">
            <a:avLst/>
          </a:prstGeom>
        </p:spPr>
      </p:pic>
      <p:graphicFrame>
        <p:nvGraphicFramePr>
          <p:cNvPr id="6" name="Table 5">
            <a:extLst>
              <a:ext uri="{FF2B5EF4-FFF2-40B4-BE49-F238E27FC236}">
                <a16:creationId xmlns:a16="http://schemas.microsoft.com/office/drawing/2014/main" id="{7A016296-369D-5C1F-5487-DE6280BCD3EF}"/>
              </a:ext>
            </a:extLst>
          </p:cNvPr>
          <p:cNvGraphicFramePr>
            <a:graphicFrameLocks noGrp="1"/>
          </p:cNvGraphicFramePr>
          <p:nvPr>
            <p:extLst>
              <p:ext uri="{D42A27DB-BD31-4B8C-83A1-F6EECF244321}">
                <p14:modId xmlns:p14="http://schemas.microsoft.com/office/powerpoint/2010/main" val="2517299251"/>
              </p:ext>
            </p:extLst>
          </p:nvPr>
        </p:nvGraphicFramePr>
        <p:xfrm>
          <a:off x="640935" y="1370856"/>
          <a:ext cx="10485693" cy="3524910"/>
        </p:xfrm>
        <a:graphic>
          <a:graphicData uri="http://schemas.openxmlformats.org/drawingml/2006/table">
            <a:tbl>
              <a:tblPr bandRow="1"/>
              <a:tblGrid>
                <a:gridCol w="559735">
                  <a:extLst>
                    <a:ext uri="{9D8B030D-6E8A-4147-A177-3AD203B41FA5}">
                      <a16:colId xmlns:a16="http://schemas.microsoft.com/office/drawing/2014/main" val="571796573"/>
                    </a:ext>
                  </a:extLst>
                </a:gridCol>
                <a:gridCol w="3020493">
                  <a:extLst>
                    <a:ext uri="{9D8B030D-6E8A-4147-A177-3AD203B41FA5}">
                      <a16:colId xmlns:a16="http://schemas.microsoft.com/office/drawing/2014/main" val="3973492550"/>
                    </a:ext>
                  </a:extLst>
                </a:gridCol>
                <a:gridCol w="862407">
                  <a:extLst>
                    <a:ext uri="{9D8B030D-6E8A-4147-A177-3AD203B41FA5}">
                      <a16:colId xmlns:a16="http://schemas.microsoft.com/office/drawing/2014/main" val="3979234833"/>
                    </a:ext>
                  </a:extLst>
                </a:gridCol>
                <a:gridCol w="863442">
                  <a:extLst>
                    <a:ext uri="{9D8B030D-6E8A-4147-A177-3AD203B41FA5}">
                      <a16:colId xmlns:a16="http://schemas.microsoft.com/office/drawing/2014/main" val="3159017807"/>
                    </a:ext>
                  </a:extLst>
                </a:gridCol>
                <a:gridCol w="863442">
                  <a:extLst>
                    <a:ext uri="{9D8B030D-6E8A-4147-A177-3AD203B41FA5}">
                      <a16:colId xmlns:a16="http://schemas.microsoft.com/office/drawing/2014/main" val="53405287"/>
                    </a:ext>
                  </a:extLst>
                </a:gridCol>
                <a:gridCol w="789848">
                  <a:extLst>
                    <a:ext uri="{9D8B030D-6E8A-4147-A177-3AD203B41FA5}">
                      <a16:colId xmlns:a16="http://schemas.microsoft.com/office/drawing/2014/main" val="2779173786"/>
                    </a:ext>
                  </a:extLst>
                </a:gridCol>
                <a:gridCol w="936000">
                  <a:extLst>
                    <a:ext uri="{9D8B030D-6E8A-4147-A177-3AD203B41FA5}">
                      <a16:colId xmlns:a16="http://schemas.microsoft.com/office/drawing/2014/main" val="3323294906"/>
                    </a:ext>
                  </a:extLst>
                </a:gridCol>
                <a:gridCol w="863442">
                  <a:extLst>
                    <a:ext uri="{9D8B030D-6E8A-4147-A177-3AD203B41FA5}">
                      <a16:colId xmlns:a16="http://schemas.microsoft.com/office/drawing/2014/main" val="4222991129"/>
                    </a:ext>
                  </a:extLst>
                </a:gridCol>
                <a:gridCol w="863442">
                  <a:extLst>
                    <a:ext uri="{9D8B030D-6E8A-4147-A177-3AD203B41FA5}">
                      <a16:colId xmlns:a16="http://schemas.microsoft.com/office/drawing/2014/main" val="2541060493"/>
                    </a:ext>
                  </a:extLst>
                </a:gridCol>
                <a:gridCol w="863442">
                  <a:extLst>
                    <a:ext uri="{9D8B030D-6E8A-4147-A177-3AD203B41FA5}">
                      <a16:colId xmlns:a16="http://schemas.microsoft.com/office/drawing/2014/main" val="3132661746"/>
                    </a:ext>
                  </a:extLst>
                </a:gridCol>
              </a:tblGrid>
              <a:tr h="313488">
                <a:tc>
                  <a:txBody>
                    <a:bodyPr/>
                    <a:lstStyle/>
                    <a:p>
                      <a:pPr marL="0" marR="0" algn="just">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Year 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07000"/>
                        </a:lnSpc>
                        <a:spcBef>
                          <a:spcPts val="0"/>
                        </a:spcBef>
                        <a:spcAft>
                          <a:spcPts val="0"/>
                        </a:spcAft>
                      </a:pPr>
                      <a:r>
                        <a:rPr lang="en-GB"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Year 2</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1876644"/>
                  </a:ext>
                </a:extLst>
              </a:tr>
              <a:tr h="375192">
                <a:tc>
                  <a:txBody>
                    <a:bodyPr/>
                    <a:lstStyle/>
                    <a:p>
                      <a:pPr marL="0" marR="0" algn="just">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WP</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Task descriptions</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M4</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M7</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M10</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M13</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M16</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t>
                      </a:r>
                      <a:r>
                        <a:rPr lang="hu-H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a:t>
                      </a:r>
                      <a:r>
                        <a:rPr lang="en-GB"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1</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GB"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t>
                      </a:r>
                      <a:r>
                        <a:rPr lang="hu-H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a:t>
                      </a:r>
                      <a:r>
                        <a:rPr lang="en-GB"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4</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48530299"/>
                  </a:ext>
                </a:extLst>
              </a:tr>
              <a:tr h="273018">
                <a:tc>
                  <a:txBody>
                    <a:bodyPr/>
                    <a:lstStyle/>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cs typeface="Calibri" panose="020F0502020204030204" pitchFamily="34" charset="0"/>
                        </a:rPr>
                        <a:t>WP1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hu-HU" sz="1800" dirty="0" err="1">
                          <a:effectLst/>
                          <a:latin typeface="Times New Roman" panose="02020603050405020304" pitchFamily="18" charset="0"/>
                          <a:ea typeface="Times New Roman" panose="02020603050405020304" pitchFamily="18" charset="0"/>
                          <a:cs typeface="Calibri" panose="020F0502020204030204" pitchFamily="34" charset="0"/>
                        </a:rPr>
                        <a:t>State</a:t>
                      </a:r>
                      <a:r>
                        <a:rPr lang="hu-HU" sz="1800" dirty="0">
                          <a:effectLst/>
                          <a:latin typeface="Times New Roman" panose="02020603050405020304" pitchFamily="18" charset="0"/>
                          <a:ea typeface="Times New Roman" panose="02020603050405020304" pitchFamily="18" charset="0"/>
                          <a:cs typeface="Calibri" panose="020F0502020204030204" pitchFamily="34" charset="0"/>
                        </a:rPr>
                        <a:t>-of-</a:t>
                      </a:r>
                      <a:r>
                        <a:rPr lang="hu-HU" sz="1800" dirty="0" err="1">
                          <a:effectLst/>
                          <a:latin typeface="Times New Roman" panose="02020603050405020304" pitchFamily="18" charset="0"/>
                          <a:ea typeface="Times New Roman" panose="02020603050405020304" pitchFamily="18" charset="0"/>
                          <a:cs typeface="Calibri" panose="020F0502020204030204" pitchFamily="34" charset="0"/>
                        </a:rPr>
                        <a:t>the</a:t>
                      </a:r>
                      <a:r>
                        <a:rPr lang="hu-HU" sz="1800" dirty="0">
                          <a:effectLst/>
                          <a:latin typeface="Times New Roman" panose="02020603050405020304" pitchFamily="18" charset="0"/>
                          <a:ea typeface="Times New Roman" panose="02020603050405020304" pitchFamily="18" charset="0"/>
                          <a:cs typeface="Calibri" panose="020F0502020204030204" pitchFamily="34" charset="0"/>
                        </a:rPr>
                        <a:t> art</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J1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045925"/>
                  </a:ext>
                </a:extLst>
              </a:tr>
              <a:tr h="565702">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WP2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cs typeface="Calibri" panose="020F0502020204030204" pitchFamily="34" charset="0"/>
                        </a:rPr>
                        <a:t>Data collection &amp;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G1, G2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FW1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FW2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MG</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J2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179794046"/>
                  </a:ext>
                </a:extLst>
              </a:tr>
              <a:tr h="313488">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WP3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T3</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TR1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T4</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TR2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3035740"/>
                  </a:ext>
                </a:extLst>
              </a:tr>
              <a:tr h="565702">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WP4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Dissemination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DP</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EP</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PC1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RT1</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PC2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RT2</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PC3</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WS</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PC4</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30484716"/>
                  </a:ext>
                </a:extLst>
              </a:tr>
              <a:tr h="565702">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WP5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Project management &amp; reporting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PP</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CDP</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MS1</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MS2</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IR</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MS3</a:t>
                      </a:r>
                      <a:endParaRPr lang="en-GB"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MS4 </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FR</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56738814"/>
                  </a:ext>
                </a:extLst>
              </a:tr>
            </a:tbl>
          </a:graphicData>
        </a:graphic>
      </p:graphicFrame>
      <p:sp>
        <p:nvSpPr>
          <p:cNvPr id="7" name="TextBox 6">
            <a:extLst>
              <a:ext uri="{FF2B5EF4-FFF2-40B4-BE49-F238E27FC236}">
                <a16:creationId xmlns:a16="http://schemas.microsoft.com/office/drawing/2014/main" id="{A0ADD6A1-5DEE-8455-7A92-1F035DC49F5F}"/>
              </a:ext>
            </a:extLst>
          </p:cNvPr>
          <p:cNvSpPr txBox="1"/>
          <p:nvPr/>
        </p:nvSpPr>
        <p:spPr>
          <a:xfrm>
            <a:off x="914400" y="5279011"/>
            <a:ext cx="7389091" cy="1477328"/>
          </a:xfrm>
          <a:prstGeom prst="rect">
            <a:avLst/>
          </a:prstGeom>
          <a:noFill/>
        </p:spPr>
        <p:txBody>
          <a:bodyPr wrap="square" rtlCol="0">
            <a:spAutoFit/>
          </a:bodyPr>
          <a:lstStyle/>
          <a:p>
            <a:r>
              <a:rPr lang="hu-HU" dirty="0"/>
              <a:t>L – </a:t>
            </a:r>
            <a:r>
              <a:rPr lang="hu-HU" dirty="0" err="1"/>
              <a:t>literature</a:t>
            </a:r>
            <a:r>
              <a:rPr lang="en-US" dirty="0"/>
              <a:t>; </a:t>
            </a:r>
            <a:r>
              <a:rPr lang="hu-HU" dirty="0"/>
              <a:t>J – </a:t>
            </a:r>
            <a:r>
              <a:rPr lang="hu-HU" dirty="0" err="1"/>
              <a:t>journal</a:t>
            </a:r>
            <a:r>
              <a:rPr lang="hu-HU" dirty="0"/>
              <a:t> </a:t>
            </a:r>
            <a:r>
              <a:rPr lang="hu-HU" dirty="0" err="1"/>
              <a:t>paper</a:t>
            </a:r>
            <a:r>
              <a:rPr lang="en-US" dirty="0"/>
              <a:t>; G – interview and focus groups questions; FW – fieldwork; C – conference; MG – draft monograph; T – training; PC- </a:t>
            </a:r>
            <a:r>
              <a:rPr lang="en-US" dirty="0" err="1"/>
              <a:t>podca</a:t>
            </a:r>
            <a:r>
              <a:rPr lang="hu-HU" dirty="0" err="1"/>
              <a:t>sts</a:t>
            </a:r>
            <a:r>
              <a:rPr lang="en-US" dirty="0"/>
              <a:t>; RT – roundtable discussion; WS – workshop; PP – project plan; CDP – career development plan; MS – milestones; IR – interim report; FI – final report;</a:t>
            </a:r>
            <a:endParaRPr lang="en-GB" dirty="0"/>
          </a:p>
        </p:txBody>
      </p:sp>
    </p:spTree>
    <p:extLst>
      <p:ext uri="{BB962C8B-B14F-4D97-AF65-F5344CB8AC3E}">
        <p14:creationId xmlns:p14="http://schemas.microsoft.com/office/powerpoint/2010/main" val="26044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BCB1-2349-0CB7-9FA1-78BA1469414D}"/>
              </a:ext>
            </a:extLst>
          </p:cNvPr>
          <p:cNvSpPr>
            <a:spLocks noGrp="1"/>
          </p:cNvSpPr>
          <p:nvPr>
            <p:ph type="title"/>
          </p:nvPr>
        </p:nvSpPr>
        <p:spPr/>
        <p:txBody>
          <a:bodyPr/>
          <a:lstStyle/>
          <a:p>
            <a:r>
              <a:rPr lang="hu-HU" dirty="0" err="1"/>
              <a:t>State</a:t>
            </a:r>
            <a:r>
              <a:rPr lang="hu-HU" dirty="0"/>
              <a:t>-of-art </a:t>
            </a:r>
            <a:r>
              <a:rPr lang="hu-HU" dirty="0" err="1"/>
              <a:t>Overview</a:t>
            </a:r>
            <a:endParaRPr lang="en-GB" dirty="0"/>
          </a:p>
        </p:txBody>
      </p:sp>
      <p:sp>
        <p:nvSpPr>
          <p:cNvPr id="3" name="Text Placeholder 2">
            <a:extLst>
              <a:ext uri="{FF2B5EF4-FFF2-40B4-BE49-F238E27FC236}">
                <a16:creationId xmlns:a16="http://schemas.microsoft.com/office/drawing/2014/main" id="{FE01AB67-A600-19C7-8457-CFE45F0CCEDD}"/>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D34D42B4-75D1-BFD4-E350-E3E9A763BE4C}"/>
              </a:ext>
            </a:extLst>
          </p:cNvPr>
          <p:cNvPicPr>
            <a:picLocks noChangeAspect="1"/>
          </p:cNvPicPr>
          <p:nvPr/>
        </p:nvPicPr>
        <p:blipFill>
          <a:blip r:embed="rId3"/>
          <a:stretch>
            <a:fillRect/>
          </a:stretch>
        </p:blipFill>
        <p:spPr>
          <a:xfrm>
            <a:off x="8545793" y="341593"/>
            <a:ext cx="3244847" cy="1161837"/>
          </a:xfrm>
          <a:prstGeom prst="rect">
            <a:avLst/>
          </a:prstGeom>
        </p:spPr>
      </p:pic>
      <p:pic>
        <p:nvPicPr>
          <p:cNvPr id="5" name="Picture 4">
            <a:extLst>
              <a:ext uri="{FF2B5EF4-FFF2-40B4-BE49-F238E27FC236}">
                <a16:creationId xmlns:a16="http://schemas.microsoft.com/office/drawing/2014/main" id="{C7729ACD-567B-2CDF-421F-C9290527D28D}"/>
              </a:ext>
            </a:extLst>
          </p:cNvPr>
          <p:cNvPicPr>
            <a:picLocks noChangeAspect="1"/>
          </p:cNvPicPr>
          <p:nvPr/>
        </p:nvPicPr>
        <p:blipFill>
          <a:blip r:embed="rId4"/>
          <a:stretch>
            <a:fillRect/>
          </a:stretch>
        </p:blipFill>
        <p:spPr>
          <a:xfrm>
            <a:off x="10717651" y="5577095"/>
            <a:ext cx="1072989" cy="1079086"/>
          </a:xfrm>
          <a:prstGeom prst="rect">
            <a:avLst/>
          </a:prstGeom>
        </p:spPr>
      </p:pic>
    </p:spTree>
    <p:extLst>
      <p:ext uri="{BB962C8B-B14F-4D97-AF65-F5344CB8AC3E}">
        <p14:creationId xmlns:p14="http://schemas.microsoft.com/office/powerpoint/2010/main" val="372575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E247-5F31-9AC4-94BD-A86214D0F3B3}"/>
              </a:ext>
            </a:extLst>
          </p:cNvPr>
          <p:cNvSpPr>
            <a:spLocks noGrp="1"/>
          </p:cNvSpPr>
          <p:nvPr>
            <p:ph type="title"/>
          </p:nvPr>
        </p:nvSpPr>
        <p:spPr>
          <a:xfrm>
            <a:off x="700755" y="365125"/>
            <a:ext cx="10653045" cy="933836"/>
          </a:xfrm>
        </p:spPr>
        <p:txBody>
          <a:bodyPr>
            <a:normAutofit/>
          </a:bodyPr>
          <a:lstStyle/>
          <a:p>
            <a:r>
              <a:rPr lang="hu-HU" sz="4000" dirty="0" err="1"/>
              <a:t>Defining</a:t>
            </a:r>
            <a:r>
              <a:rPr lang="hu-HU" sz="4000" dirty="0"/>
              <a:t> </a:t>
            </a:r>
            <a:r>
              <a:rPr lang="hu-HU" sz="4000" dirty="0" err="1"/>
              <a:t>intermarriages</a:t>
            </a:r>
            <a:endParaRPr lang="en-GB" sz="4000" dirty="0"/>
          </a:p>
        </p:txBody>
      </p:sp>
      <p:sp>
        <p:nvSpPr>
          <p:cNvPr id="3" name="Content Placeholder 2">
            <a:extLst>
              <a:ext uri="{FF2B5EF4-FFF2-40B4-BE49-F238E27FC236}">
                <a16:creationId xmlns:a16="http://schemas.microsoft.com/office/drawing/2014/main" id="{66FD33BB-269E-35D6-1E8A-214BE05C8CDA}"/>
              </a:ext>
            </a:extLst>
          </p:cNvPr>
          <p:cNvSpPr>
            <a:spLocks noGrp="1"/>
          </p:cNvSpPr>
          <p:nvPr>
            <p:ph idx="1"/>
          </p:nvPr>
        </p:nvSpPr>
        <p:spPr>
          <a:xfrm>
            <a:off x="700755" y="1239139"/>
            <a:ext cx="10653045" cy="5143553"/>
          </a:xfrm>
        </p:spPr>
        <p:txBody>
          <a:bodyPr>
            <a:normAutofit/>
          </a:bodyPr>
          <a:lstStyle/>
          <a:p>
            <a:r>
              <a:rPr lang="en-GB" sz="2000" dirty="0"/>
              <a:t>Marriage</a:t>
            </a:r>
            <a:r>
              <a:rPr lang="hu-HU" sz="2000" dirty="0"/>
              <a:t>:</a:t>
            </a:r>
          </a:p>
          <a:p>
            <a:pPr lvl="1"/>
            <a:r>
              <a:rPr lang="en-GB" sz="2000" dirty="0"/>
              <a:t>a long-term relationship with a person who shares similar values, norms, lifestyles, leisure activities, and tastes;</a:t>
            </a:r>
            <a:endParaRPr lang="hu-HU" sz="2000" dirty="0"/>
          </a:p>
          <a:p>
            <a:pPr lvl="1"/>
            <a:r>
              <a:rPr lang="en-GB" sz="2000" dirty="0"/>
              <a:t>uses socioeconomic resources to ensure the well-being of the family. </a:t>
            </a:r>
            <a:endParaRPr lang="hu-HU" sz="2000" dirty="0"/>
          </a:p>
          <a:p>
            <a:r>
              <a:rPr lang="en-GB" sz="2000" dirty="0"/>
              <a:t>Marriages can be culturally homogamous or exogamous</a:t>
            </a:r>
            <a:endParaRPr lang="hu-HU" sz="2000" dirty="0"/>
          </a:p>
          <a:p>
            <a:pPr lvl="1"/>
            <a:r>
              <a:rPr lang="hu-HU" sz="2000" dirty="0" err="1"/>
              <a:t>Homogamous</a:t>
            </a:r>
            <a:r>
              <a:rPr lang="hu-HU" sz="2000" dirty="0"/>
              <a:t> -</a:t>
            </a:r>
            <a:r>
              <a:rPr lang="en-US" sz="2000" dirty="0"/>
              <a:t> </a:t>
            </a:r>
            <a:r>
              <a:rPr lang="en-GB" sz="2000" dirty="0"/>
              <a:t>less cultural tension;</a:t>
            </a:r>
          </a:p>
          <a:p>
            <a:pPr lvl="1"/>
            <a:r>
              <a:rPr lang="en-GB" sz="2000" dirty="0"/>
              <a:t>Exogamous  - manifold cultural challenges.</a:t>
            </a:r>
            <a:endParaRPr lang="hu-HU" sz="2000" dirty="0"/>
          </a:p>
          <a:p>
            <a:r>
              <a:rPr lang="en-GB" sz="2000" dirty="0"/>
              <a:t>Exogamous marriages (or intermarriages) involve partners of different nationalities, religious affiliations, ethnic and</a:t>
            </a:r>
            <a:r>
              <a:rPr lang="hu-HU" sz="2000" dirty="0"/>
              <a:t>/</a:t>
            </a:r>
            <a:r>
              <a:rPr lang="hu-HU" sz="2000" dirty="0" err="1"/>
              <a:t>or</a:t>
            </a:r>
            <a:r>
              <a:rPr lang="en-GB" sz="2000" dirty="0"/>
              <a:t> racial origins.</a:t>
            </a:r>
            <a:endParaRPr lang="hu-HU" sz="2000" dirty="0"/>
          </a:p>
          <a:p>
            <a:r>
              <a:rPr lang="en-GB" sz="2000" dirty="0"/>
              <a:t>Historically, intermarriage was banned in some societies, and in many others</a:t>
            </a:r>
            <a:r>
              <a:rPr lang="hu-HU" sz="2000" dirty="0"/>
              <a:t>,</a:t>
            </a:r>
            <a:r>
              <a:rPr lang="en-GB" sz="2000" dirty="0"/>
              <a:t> it remains controversial even now. </a:t>
            </a:r>
            <a:endParaRPr lang="hu-HU" sz="2000" dirty="0"/>
          </a:p>
          <a:p>
            <a:r>
              <a:rPr lang="en-GB" sz="2000" dirty="0"/>
              <a:t>An active space that </a:t>
            </a:r>
            <a:r>
              <a:rPr lang="en-GB" sz="2000" b="1" dirty="0"/>
              <a:t>disrupts and challenges social norms </a:t>
            </a:r>
            <a:r>
              <a:rPr lang="en-GB" sz="2000" dirty="0"/>
              <a:t>(Rodriguez-Garcia 2015). </a:t>
            </a:r>
          </a:p>
          <a:p>
            <a:endParaRPr lang="hu-HU" sz="2000" dirty="0"/>
          </a:p>
          <a:p>
            <a:endParaRPr lang="en-GB" dirty="0"/>
          </a:p>
        </p:txBody>
      </p:sp>
      <p:pic>
        <p:nvPicPr>
          <p:cNvPr id="4" name="Picture 3">
            <a:extLst>
              <a:ext uri="{FF2B5EF4-FFF2-40B4-BE49-F238E27FC236}">
                <a16:creationId xmlns:a16="http://schemas.microsoft.com/office/drawing/2014/main" id="{6FFC5C58-ABB2-7D68-3B49-DB13F8C776D9}"/>
              </a:ext>
            </a:extLst>
          </p:cNvPr>
          <p:cNvPicPr>
            <a:picLocks noChangeAspect="1"/>
          </p:cNvPicPr>
          <p:nvPr/>
        </p:nvPicPr>
        <p:blipFill>
          <a:blip r:embed="rId3"/>
          <a:stretch>
            <a:fillRect/>
          </a:stretch>
        </p:blipFill>
        <p:spPr>
          <a:xfrm>
            <a:off x="9605818" y="146755"/>
            <a:ext cx="2386938" cy="855320"/>
          </a:xfrm>
          <a:prstGeom prst="rect">
            <a:avLst/>
          </a:prstGeom>
        </p:spPr>
      </p:pic>
      <p:pic>
        <p:nvPicPr>
          <p:cNvPr id="5" name="Picture 4">
            <a:extLst>
              <a:ext uri="{FF2B5EF4-FFF2-40B4-BE49-F238E27FC236}">
                <a16:creationId xmlns:a16="http://schemas.microsoft.com/office/drawing/2014/main" id="{DB556BC0-F3B2-A687-7A11-C84AD6E863D5}"/>
              </a:ext>
            </a:extLst>
          </p:cNvPr>
          <p:cNvPicPr>
            <a:picLocks noChangeAspect="1"/>
          </p:cNvPicPr>
          <p:nvPr/>
        </p:nvPicPr>
        <p:blipFill>
          <a:blip r:embed="rId4"/>
          <a:stretch>
            <a:fillRect/>
          </a:stretch>
        </p:blipFill>
        <p:spPr>
          <a:xfrm>
            <a:off x="11054098" y="5745018"/>
            <a:ext cx="1000451" cy="1000451"/>
          </a:xfrm>
          <a:prstGeom prst="rect">
            <a:avLst/>
          </a:prstGeom>
        </p:spPr>
      </p:pic>
    </p:spTree>
    <p:extLst>
      <p:ext uri="{BB962C8B-B14F-4D97-AF65-F5344CB8AC3E}">
        <p14:creationId xmlns:p14="http://schemas.microsoft.com/office/powerpoint/2010/main" val="1178905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1865</Words>
  <Application>Microsoft Office PowerPoint</Application>
  <PresentationFormat>Szélesvásznú</PresentationFormat>
  <Paragraphs>204</Paragraphs>
  <Slides>19</Slides>
  <Notes>18</Notes>
  <HiddenSlides>1</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19</vt:i4>
      </vt:variant>
    </vt:vector>
  </HeadingPairs>
  <TitlesOfParts>
    <vt:vector size="25" baseType="lpstr">
      <vt:lpstr>Arial</vt:lpstr>
      <vt:lpstr>Calibri</vt:lpstr>
      <vt:lpstr>Calibri Light</vt:lpstr>
      <vt:lpstr>Times New Roman</vt:lpstr>
      <vt:lpstr>Office Theme</vt:lpstr>
      <vt:lpstr>Acrobat Document</vt:lpstr>
      <vt:lpstr>Intermarriage and Ethnic Identity </vt:lpstr>
      <vt:lpstr>Marie Skłodowska-Curie Action (1)</vt:lpstr>
      <vt:lpstr>Marie Skłodowska-Curie Action (2)</vt:lpstr>
      <vt:lpstr>Context and MSCA project</vt:lpstr>
      <vt:lpstr>PowerPoint-bemutató</vt:lpstr>
      <vt:lpstr>Reserach Questions?</vt:lpstr>
      <vt:lpstr>Work plan – Ghantt Chart</vt:lpstr>
      <vt:lpstr>State-of-art Overview</vt:lpstr>
      <vt:lpstr>Defining intermarriages</vt:lpstr>
      <vt:lpstr>Intermarriages in societies</vt:lpstr>
      <vt:lpstr>Intermarriages in families</vt:lpstr>
      <vt:lpstr>Identity building patterns of „mixedness“</vt:lpstr>
      <vt:lpstr>Recent researches - selection</vt:lpstr>
      <vt:lpstr>Pilot study &amp; Reaching out to the public</vt:lpstr>
      <vt:lpstr>APV Project</vt:lpstr>
      <vt:lpstr>Dissemination in local media</vt:lpstr>
      <vt:lpstr>Concluding remarks – What is missing?</vt:lpstr>
      <vt:lpstr>References…</vt:lpstr>
      <vt:lpstr>Thank you for your kind attention!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Intermarriage and Ethnic Identity </dc:title>
  <dc:creator>Author</dc:creator>
  <cp:lastModifiedBy>Nattán-Angeli Nóra</cp:lastModifiedBy>
  <cp:revision>119</cp:revision>
  <cp:lastPrinted>2022-11-14T11:59:27Z</cp:lastPrinted>
  <dcterms:created xsi:type="dcterms:W3CDTF">2022-11-08T11:17:34Z</dcterms:created>
  <dcterms:modified xsi:type="dcterms:W3CDTF">2022-11-22T14:44:40Z</dcterms:modified>
</cp:coreProperties>
</file>