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449" r:id="rId3"/>
    <p:sldId id="304" r:id="rId4"/>
    <p:sldId id="321" r:id="rId5"/>
    <p:sldId id="466" r:id="rId6"/>
    <p:sldId id="450" r:id="rId7"/>
    <p:sldId id="467" r:id="rId8"/>
    <p:sldId id="371" r:id="rId9"/>
    <p:sldId id="447" r:id="rId10"/>
    <p:sldId id="456" r:id="rId11"/>
    <p:sldId id="460" r:id="rId12"/>
    <p:sldId id="259" r:id="rId13"/>
    <p:sldId id="303" r:id="rId14"/>
    <p:sldId id="280" r:id="rId15"/>
    <p:sldId id="305" r:id="rId16"/>
    <p:sldId id="308" r:id="rId17"/>
    <p:sldId id="309" r:id="rId18"/>
    <p:sldId id="293" r:id="rId19"/>
    <p:sldId id="315" r:id="rId20"/>
    <p:sldId id="316" r:id="rId21"/>
    <p:sldId id="462" r:id="rId22"/>
    <p:sldId id="320" r:id="rId23"/>
    <p:sldId id="298" r:id="rId24"/>
    <p:sldId id="322" r:id="rId25"/>
    <p:sldId id="323" r:id="rId26"/>
    <p:sldId id="463" r:id="rId27"/>
    <p:sldId id="324" r:id="rId28"/>
    <p:sldId id="325" r:id="rId29"/>
    <p:sldId id="326" r:id="rId30"/>
    <p:sldId id="327" r:id="rId31"/>
    <p:sldId id="328" r:id="rId32"/>
    <p:sldId id="464" r:id="rId33"/>
    <p:sldId id="465" r:id="rId34"/>
    <p:sldId id="329" r:id="rId35"/>
    <p:sldId id="459" r:id="rId36"/>
    <p:sldId id="330" r:id="rId37"/>
    <p:sldId id="331" r:id="rId38"/>
  </p:sldIdLst>
  <p:sldSz cx="12192000" cy="6858000"/>
  <p:notesSz cx="6797675" cy="9926638"/>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22" autoAdjust="0"/>
    <p:restoredTop sz="94660"/>
  </p:normalViewPr>
  <p:slideViewPr>
    <p:cSldViewPr snapToGrid="0">
      <p:cViewPr varScale="1">
        <p:scale>
          <a:sx n="63" d="100"/>
          <a:sy n="63" d="100"/>
        </p:scale>
        <p:origin x="80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oleObject" Target="file:///\\Users\kari\Downloads\6_ABRA.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percentStacked"/>
        <c:varyColors val="0"/>
        <c:ser>
          <c:idx val="0"/>
          <c:order val="0"/>
          <c:tx>
            <c:strRef>
              <c:f>Sheet1!$C$3</c:f>
              <c:strCache>
                <c:ptCount val="1"/>
                <c:pt idx="0">
                  <c:v>Homogamus</c:v>
                </c:pt>
              </c:strCache>
            </c:strRef>
          </c:tx>
          <c:spPr>
            <a:solidFill>
              <a:schemeClr val="accent1">
                <a:shade val="76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Sheet1!$B$4:$B$7</c:f>
              <c:strCache>
                <c:ptCount val="4"/>
                <c:pt idx="0">
                  <c:v>Szerb</c:v>
                </c:pt>
                <c:pt idx="1">
                  <c:v>Magyar</c:v>
                </c:pt>
                <c:pt idx="2">
                  <c:v>Szlovák</c:v>
                </c:pt>
                <c:pt idx="3">
                  <c:v>Román</c:v>
                </c:pt>
              </c:strCache>
            </c:strRef>
          </c:cat>
          <c:val>
            <c:numRef>
              <c:f>Sheet1!$C$4:$C$7</c:f>
              <c:numCache>
                <c:formatCode>General</c:formatCode>
                <c:ptCount val="4"/>
                <c:pt idx="0">
                  <c:v>88</c:v>
                </c:pt>
                <c:pt idx="1">
                  <c:v>64.099999999999994</c:v>
                </c:pt>
                <c:pt idx="2">
                  <c:v>61.5</c:v>
                </c:pt>
                <c:pt idx="3">
                  <c:v>52.4</c:v>
                </c:pt>
              </c:numCache>
            </c:numRef>
          </c:val>
          <c:extLst>
            <c:ext xmlns:c16="http://schemas.microsoft.com/office/drawing/2014/chart" uri="{C3380CC4-5D6E-409C-BE32-E72D297353CC}">
              <c16:uniqueId val="{00000000-E436-E545-9D89-167F42EC3CF8}"/>
            </c:ext>
          </c:extLst>
        </c:ser>
        <c:ser>
          <c:idx val="1"/>
          <c:order val="1"/>
          <c:tx>
            <c:strRef>
              <c:f>Sheet1!$D$3</c:f>
              <c:strCache>
                <c:ptCount val="1"/>
                <c:pt idx="0">
                  <c:v>Heterogamous</c:v>
                </c:pt>
              </c:strCache>
            </c:strRef>
          </c:tx>
          <c:spPr>
            <a:solidFill>
              <a:schemeClr val="accent1">
                <a:tint val="77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Sheet1!$B$4:$B$7</c:f>
              <c:strCache>
                <c:ptCount val="4"/>
                <c:pt idx="0">
                  <c:v>Szerb</c:v>
                </c:pt>
                <c:pt idx="1">
                  <c:v>Magyar</c:v>
                </c:pt>
                <c:pt idx="2">
                  <c:v>Szlovák</c:v>
                </c:pt>
                <c:pt idx="3">
                  <c:v>Román</c:v>
                </c:pt>
              </c:strCache>
            </c:strRef>
          </c:cat>
          <c:val>
            <c:numRef>
              <c:f>Sheet1!$D$4:$D$7</c:f>
              <c:numCache>
                <c:formatCode>General</c:formatCode>
                <c:ptCount val="4"/>
                <c:pt idx="0">
                  <c:v>12</c:v>
                </c:pt>
                <c:pt idx="1">
                  <c:v>35.9</c:v>
                </c:pt>
                <c:pt idx="2">
                  <c:v>38.5</c:v>
                </c:pt>
                <c:pt idx="3">
                  <c:v>47.6</c:v>
                </c:pt>
              </c:numCache>
            </c:numRef>
          </c:val>
          <c:extLst>
            <c:ext xmlns:c16="http://schemas.microsoft.com/office/drawing/2014/chart" uri="{C3380CC4-5D6E-409C-BE32-E72D297353CC}">
              <c16:uniqueId val="{00000001-E436-E545-9D89-167F42EC3CF8}"/>
            </c:ext>
          </c:extLst>
        </c:ser>
        <c:dLbls>
          <c:showLegendKey val="0"/>
          <c:showVal val="0"/>
          <c:showCatName val="0"/>
          <c:showSerName val="0"/>
          <c:showPercent val="0"/>
          <c:showBubbleSize val="0"/>
        </c:dLbls>
        <c:gapWidth val="150"/>
        <c:shape val="box"/>
        <c:axId val="-830663744"/>
        <c:axId val="-830673536"/>
        <c:axId val="0"/>
      </c:bar3DChart>
      <c:catAx>
        <c:axId val="-83066374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cap="none" spc="0" normalizeH="0" baseline="0">
                <a:solidFill>
                  <a:schemeClr val="tx1">
                    <a:lumMod val="65000"/>
                    <a:lumOff val="35000"/>
                  </a:schemeClr>
                </a:solidFill>
                <a:latin typeface="+mn-lt"/>
                <a:ea typeface="+mn-ea"/>
                <a:cs typeface="+mn-cs"/>
              </a:defRPr>
            </a:pPr>
            <a:endParaRPr lang="hu-HU"/>
          </a:p>
        </c:txPr>
        <c:crossAx val="-830673536"/>
        <c:crosses val="autoZero"/>
        <c:auto val="1"/>
        <c:lblAlgn val="ctr"/>
        <c:lblOffset val="100"/>
        <c:noMultiLvlLbl val="0"/>
      </c:catAx>
      <c:valAx>
        <c:axId val="-83067353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crossAx val="-8306637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hu-HU"/>
        </a:p>
      </c:txPr>
    </c:legend>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96">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F415079-08E5-00D7-5CD8-78879AA6811F}"/>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F0953C33-E9A4-B90F-9C51-1E66C521423B}"/>
              </a:ext>
            </a:extLst>
          </p:cNvPr>
          <p:cNvSpPr>
            <a:spLocks noGrp="1"/>
          </p:cNvSpPr>
          <p:nvPr>
            <p:ph type="dt" idx="1"/>
          </p:nvPr>
        </p:nvSpPr>
        <p:spPr>
          <a:xfrm>
            <a:off x="3849688" y="0"/>
            <a:ext cx="2946400"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BE45285C-1B61-0941-BA25-680B0554DFEE}" type="datetimeFigureOut">
              <a:rPr lang="en-GB"/>
              <a:pPr>
                <a:defRPr/>
              </a:pPr>
              <a:t>23/11/2023</a:t>
            </a:fld>
            <a:endParaRPr lang="en-GB"/>
          </a:p>
        </p:txBody>
      </p:sp>
      <p:sp>
        <p:nvSpPr>
          <p:cNvPr id="4" name="Slide Image Placeholder 3">
            <a:extLst>
              <a:ext uri="{FF2B5EF4-FFF2-40B4-BE49-F238E27FC236}">
                <a16:creationId xmlns:a16="http://schemas.microsoft.com/office/drawing/2014/main" id="{42764192-86C8-EECB-3001-1692B8E6AA8A}"/>
              </a:ext>
            </a:extLst>
          </p:cNvPr>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D6890E22-AA26-556F-D60D-93E545C05986}"/>
              </a:ext>
            </a:extLst>
          </p:cNvPr>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BFF4C2DB-7F5F-F24F-8713-B19861B29653}"/>
              </a:ext>
            </a:extLst>
          </p:cNvPr>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a:extLst>
              <a:ext uri="{FF2B5EF4-FFF2-40B4-BE49-F238E27FC236}">
                <a16:creationId xmlns:a16="http://schemas.microsoft.com/office/drawing/2014/main" id="{49B2F838-11C3-B1CA-34C0-CE44DC0DBFB9}"/>
              </a:ext>
            </a:extLst>
          </p:cNvPr>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9424503-DF41-D244-9F68-12B75DFB7004}"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a:extLst>
              <a:ext uri="{FF2B5EF4-FFF2-40B4-BE49-F238E27FC236}">
                <a16:creationId xmlns:a16="http://schemas.microsoft.com/office/drawing/2014/main" id="{C2E022AA-4874-BD4F-E9DF-7D65BC61992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8" name="Notes Placeholder 2">
            <a:extLst>
              <a:ext uri="{FF2B5EF4-FFF2-40B4-BE49-F238E27FC236}">
                <a16:creationId xmlns:a16="http://schemas.microsoft.com/office/drawing/2014/main" id="{1BF8A468-DEDD-E77C-2E33-16F1102A60E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65539" name="Slide Number Placeholder 3">
            <a:extLst>
              <a:ext uri="{FF2B5EF4-FFF2-40B4-BE49-F238E27FC236}">
                <a16:creationId xmlns:a16="http://schemas.microsoft.com/office/drawing/2014/main" id="{E48EBC1D-28F7-D34F-1B2A-A1146EC80BE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61B2086-F313-5D42-9331-CA2886A4B5C8}" type="slidenum">
              <a:rPr lang="en-GB" altLang="en-US" smtClean="0"/>
              <a:pPr fontAlgn="base">
                <a:spcBef>
                  <a:spcPct val="0"/>
                </a:spcBef>
                <a:spcAft>
                  <a:spcPct val="0"/>
                </a:spcAft>
              </a:pPr>
              <a:t>4</a:t>
            </a:fld>
            <a:endParaRPr lang="en-GB" altLang="en-US"/>
          </a:p>
        </p:txBody>
      </p:sp>
    </p:spTree>
    <p:extLst>
      <p:ext uri="{BB962C8B-B14F-4D97-AF65-F5344CB8AC3E}">
        <p14:creationId xmlns:p14="http://schemas.microsoft.com/office/powerpoint/2010/main" val="28310425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a:extLst>
              <a:ext uri="{FF2B5EF4-FFF2-40B4-BE49-F238E27FC236}">
                <a16:creationId xmlns:a16="http://schemas.microsoft.com/office/drawing/2014/main" id="{301BD41A-7533-BE09-2ACC-6D4B5D1308F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6" name="Notes Placeholder 2">
            <a:extLst>
              <a:ext uri="{FF2B5EF4-FFF2-40B4-BE49-F238E27FC236}">
                <a16:creationId xmlns:a16="http://schemas.microsoft.com/office/drawing/2014/main" id="{CB8B8248-7F82-6CAA-F49E-98E20202CFF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HU"/>
          </a:p>
        </p:txBody>
      </p:sp>
      <p:sp>
        <p:nvSpPr>
          <p:cNvPr id="4" name="Slide Number Placeholder 3">
            <a:extLst>
              <a:ext uri="{FF2B5EF4-FFF2-40B4-BE49-F238E27FC236}">
                <a16:creationId xmlns:a16="http://schemas.microsoft.com/office/drawing/2014/main" id="{78873496-94A9-8D01-EA8D-B688D62F6136}"/>
              </a:ext>
            </a:extLst>
          </p:cNvPr>
          <p:cNvSpPr>
            <a:spLocks noGrp="1"/>
          </p:cNvSpPr>
          <p:nvPr>
            <p:ph type="sldNum" sz="quarter" idx="5"/>
          </p:nvPr>
        </p:nvSpPr>
        <p:spPr/>
        <p:txBody>
          <a:bodyPr/>
          <a:lstStyle/>
          <a:p>
            <a:pPr>
              <a:defRPr/>
            </a:pPr>
            <a:fld id="{BA1CED7C-8331-9C42-B2DA-684C8CE27BC7}" type="slidenum">
              <a:rPr lang="en-GB" smtClean="0"/>
              <a:pPr>
                <a:defRPr/>
              </a:pPr>
              <a:t>32</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a:extLst>
              <a:ext uri="{FF2B5EF4-FFF2-40B4-BE49-F238E27FC236}">
                <a16:creationId xmlns:a16="http://schemas.microsoft.com/office/drawing/2014/main" id="{707CC4C0-3159-65B1-44FA-1F0769040C5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4" name="Notes Placeholder 2">
            <a:extLst>
              <a:ext uri="{FF2B5EF4-FFF2-40B4-BE49-F238E27FC236}">
                <a16:creationId xmlns:a16="http://schemas.microsoft.com/office/drawing/2014/main" id="{7CF7C471-8889-4C7C-353E-9E277CCB46A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HU"/>
          </a:p>
        </p:txBody>
      </p:sp>
      <p:sp>
        <p:nvSpPr>
          <p:cNvPr id="4" name="Slide Number Placeholder 3">
            <a:extLst>
              <a:ext uri="{FF2B5EF4-FFF2-40B4-BE49-F238E27FC236}">
                <a16:creationId xmlns:a16="http://schemas.microsoft.com/office/drawing/2014/main" id="{F3B46254-8753-BF5E-7057-FF2BB711C07D}"/>
              </a:ext>
            </a:extLst>
          </p:cNvPr>
          <p:cNvSpPr>
            <a:spLocks noGrp="1"/>
          </p:cNvSpPr>
          <p:nvPr>
            <p:ph type="sldNum" sz="quarter" idx="5"/>
          </p:nvPr>
        </p:nvSpPr>
        <p:spPr/>
        <p:txBody>
          <a:bodyPr/>
          <a:lstStyle/>
          <a:p>
            <a:pPr>
              <a:defRPr/>
            </a:pPr>
            <a:fld id="{881AAE68-5521-4742-A158-1A0294D8DA3B}" type="slidenum">
              <a:rPr lang="en-GB" smtClean="0"/>
              <a:pPr>
                <a:defRPr/>
              </a:pPr>
              <a:t>33</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a:extLst>
              <a:ext uri="{FF2B5EF4-FFF2-40B4-BE49-F238E27FC236}">
                <a16:creationId xmlns:a16="http://schemas.microsoft.com/office/drawing/2014/main" id="{8F18BED2-983F-09B2-0EEB-D05B5B1CC8E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2" name="Notes Placeholder 2">
            <a:extLst>
              <a:ext uri="{FF2B5EF4-FFF2-40B4-BE49-F238E27FC236}">
                <a16:creationId xmlns:a16="http://schemas.microsoft.com/office/drawing/2014/main" id="{6C087A33-03B2-AD1A-D00F-5A190A332C6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81923" name="Slide Number Placeholder 3">
            <a:extLst>
              <a:ext uri="{FF2B5EF4-FFF2-40B4-BE49-F238E27FC236}">
                <a16:creationId xmlns:a16="http://schemas.microsoft.com/office/drawing/2014/main" id="{6AE652AF-F5BF-9AFF-038E-A9FBCE14392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B5FA9FC-641E-4747-8282-44737B811744}" type="slidenum">
              <a:rPr lang="en-GB" altLang="en-US" smtClean="0"/>
              <a:pPr fontAlgn="base">
                <a:spcBef>
                  <a:spcPct val="0"/>
                </a:spcBef>
                <a:spcAft>
                  <a:spcPct val="0"/>
                </a:spcAft>
              </a:pPr>
              <a:t>34</a:t>
            </a:fld>
            <a:endParaRPr lang="en-GB"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a:extLst>
              <a:ext uri="{FF2B5EF4-FFF2-40B4-BE49-F238E27FC236}">
                <a16:creationId xmlns:a16="http://schemas.microsoft.com/office/drawing/2014/main" id="{AC83ADFE-AACC-A36C-A160-3588884EDEC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4" name="Notes Placeholder 2">
            <a:extLst>
              <a:ext uri="{FF2B5EF4-FFF2-40B4-BE49-F238E27FC236}">
                <a16:creationId xmlns:a16="http://schemas.microsoft.com/office/drawing/2014/main" id="{C41DBCD7-56F7-28FD-14AC-C2B5935D192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84995" name="Slide Number Placeholder 3">
            <a:extLst>
              <a:ext uri="{FF2B5EF4-FFF2-40B4-BE49-F238E27FC236}">
                <a16:creationId xmlns:a16="http://schemas.microsoft.com/office/drawing/2014/main" id="{66CA67A7-21EB-B152-57D5-922CF28AD97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12B9142-F03F-5848-86D3-85E7B287EC72}" type="slidenum">
              <a:rPr lang="en-GB" altLang="en-US" smtClean="0"/>
              <a:pPr fontAlgn="base">
                <a:spcBef>
                  <a:spcPct val="0"/>
                </a:spcBef>
                <a:spcAft>
                  <a:spcPct val="0"/>
                </a:spcAft>
              </a:pPr>
              <a:t>36</a:t>
            </a:fld>
            <a:endParaRPr lang="en-GB"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a:extLst>
              <a:ext uri="{FF2B5EF4-FFF2-40B4-BE49-F238E27FC236}">
                <a16:creationId xmlns:a16="http://schemas.microsoft.com/office/drawing/2014/main" id="{F31B45DE-3C37-5E48-A882-0EA1EAE994E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2" name="Notes Placeholder 2">
            <a:extLst>
              <a:ext uri="{FF2B5EF4-FFF2-40B4-BE49-F238E27FC236}">
                <a16:creationId xmlns:a16="http://schemas.microsoft.com/office/drawing/2014/main" id="{794845F3-1DCA-3C1D-D044-78E222998D8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87043" name="Slide Number Placeholder 3">
            <a:extLst>
              <a:ext uri="{FF2B5EF4-FFF2-40B4-BE49-F238E27FC236}">
                <a16:creationId xmlns:a16="http://schemas.microsoft.com/office/drawing/2014/main" id="{EFDBD6C8-D377-3C76-0F9F-A080B698953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A830827-B047-F547-83AC-16956352D4A5}" type="slidenum">
              <a:rPr lang="en-GB" altLang="en-US" smtClean="0"/>
              <a:pPr fontAlgn="base">
                <a:spcBef>
                  <a:spcPct val="0"/>
                </a:spcBef>
                <a:spcAft>
                  <a:spcPct val="0"/>
                </a:spcAft>
              </a:pPr>
              <a:t>37</a:t>
            </a:fld>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868903AC-2254-F1DD-070B-9593BBC6DF9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a:extLst>
              <a:ext uri="{FF2B5EF4-FFF2-40B4-BE49-F238E27FC236}">
                <a16:creationId xmlns:a16="http://schemas.microsoft.com/office/drawing/2014/main" id="{5E21D586-21A0-0FE3-BCDC-1B6D03A300F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HU"/>
          </a:p>
        </p:txBody>
      </p:sp>
      <p:sp>
        <p:nvSpPr>
          <p:cNvPr id="4" name="Slide Number Placeholder 3">
            <a:extLst>
              <a:ext uri="{FF2B5EF4-FFF2-40B4-BE49-F238E27FC236}">
                <a16:creationId xmlns:a16="http://schemas.microsoft.com/office/drawing/2014/main" id="{3DD0F8D2-B0F0-9BC4-1942-6C308CEC0E73}"/>
              </a:ext>
            </a:extLst>
          </p:cNvPr>
          <p:cNvSpPr>
            <a:spLocks noGrp="1"/>
          </p:cNvSpPr>
          <p:nvPr>
            <p:ph type="sldNum" sz="quarter" idx="5"/>
          </p:nvPr>
        </p:nvSpPr>
        <p:spPr/>
        <p:txBody>
          <a:bodyPr/>
          <a:lstStyle/>
          <a:p>
            <a:pPr>
              <a:defRPr/>
            </a:pPr>
            <a:fld id="{4DD1153B-11EC-0849-8D19-F9C013569300}" type="slidenum">
              <a:rPr lang="en-GB" smtClean="0"/>
              <a:pPr>
                <a:defRPr/>
              </a:pPr>
              <a:t>11</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a:extLst>
              <a:ext uri="{FF2B5EF4-FFF2-40B4-BE49-F238E27FC236}">
                <a16:creationId xmlns:a16="http://schemas.microsoft.com/office/drawing/2014/main" id="{281C2151-7F86-7361-75D8-5B56911F14F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a:extLst>
              <a:ext uri="{FF2B5EF4-FFF2-40B4-BE49-F238E27FC236}">
                <a16:creationId xmlns:a16="http://schemas.microsoft.com/office/drawing/2014/main" id="{6725F704-93A0-827E-11EF-69774122E50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HU"/>
          </a:p>
        </p:txBody>
      </p:sp>
      <p:sp>
        <p:nvSpPr>
          <p:cNvPr id="4" name="Slide Number Placeholder 3">
            <a:extLst>
              <a:ext uri="{FF2B5EF4-FFF2-40B4-BE49-F238E27FC236}">
                <a16:creationId xmlns:a16="http://schemas.microsoft.com/office/drawing/2014/main" id="{F67175DE-C55A-12C0-1926-8A773BF0457D}"/>
              </a:ext>
            </a:extLst>
          </p:cNvPr>
          <p:cNvSpPr>
            <a:spLocks noGrp="1"/>
          </p:cNvSpPr>
          <p:nvPr>
            <p:ph type="sldNum" sz="quarter" idx="5"/>
          </p:nvPr>
        </p:nvSpPr>
        <p:spPr/>
        <p:txBody>
          <a:bodyPr/>
          <a:lstStyle/>
          <a:p>
            <a:pPr>
              <a:defRPr/>
            </a:pPr>
            <a:fld id="{1E998C2C-0CB5-464C-890E-649A4F4F4BFD}" type="slidenum">
              <a:rPr lang="en-GB" smtClean="0"/>
              <a:pPr>
                <a:defRPr/>
              </a:pPr>
              <a:t>12</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a:extLst>
              <a:ext uri="{FF2B5EF4-FFF2-40B4-BE49-F238E27FC236}">
                <a16:creationId xmlns:a16="http://schemas.microsoft.com/office/drawing/2014/main" id="{698C27F5-56D4-4F6C-4AA0-ED1B130C38B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a:extLst>
              <a:ext uri="{FF2B5EF4-FFF2-40B4-BE49-F238E27FC236}">
                <a16:creationId xmlns:a16="http://schemas.microsoft.com/office/drawing/2014/main" id="{0E8143B3-6939-344C-2D06-4D320FA87B6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37891" name="Slide Number Placeholder 3">
            <a:extLst>
              <a:ext uri="{FF2B5EF4-FFF2-40B4-BE49-F238E27FC236}">
                <a16:creationId xmlns:a16="http://schemas.microsoft.com/office/drawing/2014/main" id="{7B3ADC8D-901E-6392-F490-7A3D88BF49C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9B7A42E-7D46-0B4F-B337-E02618C889E5}" type="slidenum">
              <a:rPr lang="en-GB" altLang="en-US" smtClean="0"/>
              <a:pPr fontAlgn="base">
                <a:spcBef>
                  <a:spcPct val="0"/>
                </a:spcBef>
                <a:spcAft>
                  <a:spcPct val="0"/>
                </a:spcAft>
              </a:pPr>
              <a:t>13</a:t>
            </a:fld>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a:extLst>
              <a:ext uri="{FF2B5EF4-FFF2-40B4-BE49-F238E27FC236}">
                <a16:creationId xmlns:a16="http://schemas.microsoft.com/office/drawing/2014/main" id="{9BD238CB-E641-A34B-3F75-78480296285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Notes Placeholder 2">
            <a:extLst>
              <a:ext uri="{FF2B5EF4-FFF2-40B4-BE49-F238E27FC236}">
                <a16:creationId xmlns:a16="http://schemas.microsoft.com/office/drawing/2014/main" id="{9D5F803F-535A-E752-F95A-02AC25FF291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39939" name="Slide Number Placeholder 3">
            <a:extLst>
              <a:ext uri="{FF2B5EF4-FFF2-40B4-BE49-F238E27FC236}">
                <a16:creationId xmlns:a16="http://schemas.microsoft.com/office/drawing/2014/main" id="{0C6450F9-D702-919E-1BD4-E48192446FF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EEB1E5D-4B87-D143-9CF1-B78C1DEB5249}" type="slidenum">
              <a:rPr lang="en-GB" altLang="en-US" smtClean="0"/>
              <a:pPr fontAlgn="base">
                <a:spcBef>
                  <a:spcPct val="0"/>
                </a:spcBef>
                <a:spcAft>
                  <a:spcPct val="0"/>
                </a:spcAft>
              </a:pPr>
              <a:t>14</a:t>
            </a:fld>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a:extLst>
              <a:ext uri="{FF2B5EF4-FFF2-40B4-BE49-F238E27FC236}">
                <a16:creationId xmlns:a16="http://schemas.microsoft.com/office/drawing/2014/main" id="{EB18522E-1DA7-C5F7-50E1-CC1230170EC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Notes Placeholder 2">
            <a:extLst>
              <a:ext uri="{FF2B5EF4-FFF2-40B4-BE49-F238E27FC236}">
                <a16:creationId xmlns:a16="http://schemas.microsoft.com/office/drawing/2014/main" id="{C6E32DF0-6376-1110-6CAC-866F0A87AC9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41987" name="Slide Number Placeholder 3">
            <a:extLst>
              <a:ext uri="{FF2B5EF4-FFF2-40B4-BE49-F238E27FC236}">
                <a16:creationId xmlns:a16="http://schemas.microsoft.com/office/drawing/2014/main" id="{4CF0FDEF-9E66-64DB-BCBD-E45AC3D65DA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70F359A-47A3-6F43-A678-E5600888E12C}" type="slidenum">
              <a:rPr lang="en-GB" altLang="en-US" smtClean="0"/>
              <a:pPr fontAlgn="base">
                <a:spcBef>
                  <a:spcPct val="0"/>
                </a:spcBef>
                <a:spcAft>
                  <a:spcPct val="0"/>
                </a:spcAft>
              </a:pPr>
              <a:t>15</a:t>
            </a:fld>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a:extLst>
              <a:ext uri="{FF2B5EF4-FFF2-40B4-BE49-F238E27FC236}">
                <a16:creationId xmlns:a16="http://schemas.microsoft.com/office/drawing/2014/main" id="{2CC67BE7-F7D9-BDC2-2A20-3DB5595F24C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6" name="Notes Placeholder 2">
            <a:extLst>
              <a:ext uri="{FF2B5EF4-FFF2-40B4-BE49-F238E27FC236}">
                <a16:creationId xmlns:a16="http://schemas.microsoft.com/office/drawing/2014/main" id="{52D2DC32-EA7C-1AAC-B663-58B207238BD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62467" name="Slide Number Placeholder 3">
            <a:extLst>
              <a:ext uri="{FF2B5EF4-FFF2-40B4-BE49-F238E27FC236}">
                <a16:creationId xmlns:a16="http://schemas.microsoft.com/office/drawing/2014/main" id="{DCD2A3F7-9581-7FFC-A49A-D21DAD1C1C2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736E3DE-3244-704E-8DB6-0F43204ADC34}" type="slidenum">
              <a:rPr lang="en-GB" altLang="en-US" smtClean="0"/>
              <a:pPr fontAlgn="base">
                <a:spcBef>
                  <a:spcPct val="0"/>
                </a:spcBef>
                <a:spcAft>
                  <a:spcPct val="0"/>
                </a:spcAft>
              </a:pPr>
              <a:t>22</a:t>
            </a:fld>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a:extLst>
              <a:ext uri="{FF2B5EF4-FFF2-40B4-BE49-F238E27FC236}">
                <a16:creationId xmlns:a16="http://schemas.microsoft.com/office/drawing/2014/main" id="{CA581458-72D0-D075-4367-2B0900CA018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6" name="Notes Placeholder 2">
            <a:extLst>
              <a:ext uri="{FF2B5EF4-FFF2-40B4-BE49-F238E27FC236}">
                <a16:creationId xmlns:a16="http://schemas.microsoft.com/office/drawing/2014/main" id="{5270049D-7548-657F-C94B-4188BECA53C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67587" name="Slide Number Placeholder 3">
            <a:extLst>
              <a:ext uri="{FF2B5EF4-FFF2-40B4-BE49-F238E27FC236}">
                <a16:creationId xmlns:a16="http://schemas.microsoft.com/office/drawing/2014/main" id="{F82A3FF8-1AB5-91AD-35BC-FAEB05A408E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9084674-BB48-8747-A9D2-DF22D9AEED09}" type="slidenum">
              <a:rPr lang="en-GB" altLang="en-US" smtClean="0"/>
              <a:pPr fontAlgn="base">
                <a:spcBef>
                  <a:spcPct val="0"/>
                </a:spcBef>
                <a:spcAft>
                  <a:spcPct val="0"/>
                </a:spcAft>
              </a:pPr>
              <a:t>24</a:t>
            </a:fld>
            <a:endParaRPr lang="en-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a:extLst>
              <a:ext uri="{FF2B5EF4-FFF2-40B4-BE49-F238E27FC236}">
                <a16:creationId xmlns:a16="http://schemas.microsoft.com/office/drawing/2014/main" id="{0641AB1F-FF24-F6C7-7D9A-7DBFB0A10A7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8" name="Notes Placeholder 2">
            <a:extLst>
              <a:ext uri="{FF2B5EF4-FFF2-40B4-BE49-F238E27FC236}">
                <a16:creationId xmlns:a16="http://schemas.microsoft.com/office/drawing/2014/main" id="{85B272D0-466D-56A4-70F3-86B289B31BE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HU"/>
          </a:p>
        </p:txBody>
      </p:sp>
      <p:sp>
        <p:nvSpPr>
          <p:cNvPr id="4" name="Slide Number Placeholder 3">
            <a:extLst>
              <a:ext uri="{FF2B5EF4-FFF2-40B4-BE49-F238E27FC236}">
                <a16:creationId xmlns:a16="http://schemas.microsoft.com/office/drawing/2014/main" id="{420BB26F-5B7D-1BF8-A4A6-A24D53E913BE}"/>
              </a:ext>
            </a:extLst>
          </p:cNvPr>
          <p:cNvSpPr>
            <a:spLocks noGrp="1"/>
          </p:cNvSpPr>
          <p:nvPr>
            <p:ph type="sldNum" sz="quarter" idx="5"/>
          </p:nvPr>
        </p:nvSpPr>
        <p:spPr/>
        <p:txBody>
          <a:bodyPr/>
          <a:lstStyle/>
          <a:p>
            <a:pPr>
              <a:defRPr/>
            </a:pPr>
            <a:fld id="{1E17A4B0-2A68-8449-92C4-A6C0CE89928A}" type="slidenum">
              <a:rPr lang="en-GB" smtClean="0"/>
              <a:pPr>
                <a:defRPr/>
              </a:pPr>
              <a:t>26</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EEF2390-887E-B1D5-3FFC-6E33F80FAA3F}"/>
              </a:ext>
            </a:extLst>
          </p:cNvPr>
          <p:cNvSpPr>
            <a:spLocks noGrp="1"/>
          </p:cNvSpPr>
          <p:nvPr>
            <p:ph type="dt" sz="half" idx="10"/>
          </p:nvPr>
        </p:nvSpPr>
        <p:spPr/>
        <p:txBody>
          <a:bodyPr/>
          <a:lstStyle>
            <a:lvl1pPr>
              <a:defRPr/>
            </a:lvl1pPr>
          </a:lstStyle>
          <a:p>
            <a:pPr>
              <a:defRPr/>
            </a:pPr>
            <a:fld id="{37BD8A93-904C-7F43-9AE2-17D749533FC5}" type="datetimeFigureOut">
              <a:rPr lang="en-GB"/>
              <a:pPr>
                <a:defRPr/>
              </a:pPr>
              <a:t>23/11/2023</a:t>
            </a:fld>
            <a:endParaRPr lang="en-GB"/>
          </a:p>
        </p:txBody>
      </p:sp>
      <p:sp>
        <p:nvSpPr>
          <p:cNvPr id="5" name="Footer Placeholder 4">
            <a:extLst>
              <a:ext uri="{FF2B5EF4-FFF2-40B4-BE49-F238E27FC236}">
                <a16:creationId xmlns:a16="http://schemas.microsoft.com/office/drawing/2014/main" id="{46BEC297-36A7-9954-14ED-2888AED5B53A}"/>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8390A2D9-FE31-22AA-947C-5D93E717D667}"/>
              </a:ext>
            </a:extLst>
          </p:cNvPr>
          <p:cNvSpPr>
            <a:spLocks noGrp="1"/>
          </p:cNvSpPr>
          <p:nvPr>
            <p:ph type="sldNum" sz="quarter" idx="12"/>
          </p:nvPr>
        </p:nvSpPr>
        <p:spPr/>
        <p:txBody>
          <a:bodyPr/>
          <a:lstStyle>
            <a:lvl1pPr>
              <a:defRPr/>
            </a:lvl1pPr>
          </a:lstStyle>
          <a:p>
            <a:pPr>
              <a:defRPr/>
            </a:pPr>
            <a:fld id="{B677883D-C28C-3E48-B1E1-872FCFA73A2F}" type="slidenum">
              <a:rPr lang="en-GB"/>
              <a:pPr>
                <a:defRPr/>
              </a:pPr>
              <a:t>‹#›</a:t>
            </a:fld>
            <a:endParaRPr lang="en-GB"/>
          </a:p>
        </p:txBody>
      </p:sp>
    </p:spTree>
    <p:extLst>
      <p:ext uri="{BB962C8B-B14F-4D97-AF65-F5344CB8AC3E}">
        <p14:creationId xmlns:p14="http://schemas.microsoft.com/office/powerpoint/2010/main" val="912691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CB0A575-D8B1-AE9F-6F8C-C442DB626B35}"/>
              </a:ext>
            </a:extLst>
          </p:cNvPr>
          <p:cNvSpPr>
            <a:spLocks noGrp="1"/>
          </p:cNvSpPr>
          <p:nvPr>
            <p:ph type="dt" sz="half" idx="10"/>
          </p:nvPr>
        </p:nvSpPr>
        <p:spPr/>
        <p:txBody>
          <a:bodyPr/>
          <a:lstStyle>
            <a:lvl1pPr>
              <a:defRPr/>
            </a:lvl1pPr>
          </a:lstStyle>
          <a:p>
            <a:pPr>
              <a:defRPr/>
            </a:pPr>
            <a:fld id="{5689BDA5-B76D-1A48-9A1C-304D6121DFD1}" type="datetimeFigureOut">
              <a:rPr lang="en-GB"/>
              <a:pPr>
                <a:defRPr/>
              </a:pPr>
              <a:t>23/11/2023</a:t>
            </a:fld>
            <a:endParaRPr lang="en-GB"/>
          </a:p>
        </p:txBody>
      </p:sp>
      <p:sp>
        <p:nvSpPr>
          <p:cNvPr id="5" name="Footer Placeholder 4">
            <a:extLst>
              <a:ext uri="{FF2B5EF4-FFF2-40B4-BE49-F238E27FC236}">
                <a16:creationId xmlns:a16="http://schemas.microsoft.com/office/drawing/2014/main" id="{DC81C0FA-B1A1-ECA1-C876-9D73B084F8E6}"/>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B32AF27-6033-A737-C7F5-3F809C2E0779}"/>
              </a:ext>
            </a:extLst>
          </p:cNvPr>
          <p:cNvSpPr>
            <a:spLocks noGrp="1"/>
          </p:cNvSpPr>
          <p:nvPr>
            <p:ph type="sldNum" sz="quarter" idx="12"/>
          </p:nvPr>
        </p:nvSpPr>
        <p:spPr/>
        <p:txBody>
          <a:bodyPr/>
          <a:lstStyle>
            <a:lvl1pPr>
              <a:defRPr/>
            </a:lvl1pPr>
          </a:lstStyle>
          <a:p>
            <a:pPr>
              <a:defRPr/>
            </a:pPr>
            <a:fld id="{04B44EE1-51BA-B448-B516-C0D815107043}" type="slidenum">
              <a:rPr lang="en-GB"/>
              <a:pPr>
                <a:defRPr/>
              </a:pPr>
              <a:t>‹#›</a:t>
            </a:fld>
            <a:endParaRPr lang="en-GB"/>
          </a:p>
        </p:txBody>
      </p:sp>
    </p:spTree>
    <p:extLst>
      <p:ext uri="{BB962C8B-B14F-4D97-AF65-F5344CB8AC3E}">
        <p14:creationId xmlns:p14="http://schemas.microsoft.com/office/powerpoint/2010/main" val="3672505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071ED66-B660-6AB5-3992-99B0ECB8895A}"/>
              </a:ext>
            </a:extLst>
          </p:cNvPr>
          <p:cNvSpPr>
            <a:spLocks noGrp="1"/>
          </p:cNvSpPr>
          <p:nvPr>
            <p:ph type="dt" sz="half" idx="10"/>
          </p:nvPr>
        </p:nvSpPr>
        <p:spPr/>
        <p:txBody>
          <a:bodyPr/>
          <a:lstStyle>
            <a:lvl1pPr>
              <a:defRPr/>
            </a:lvl1pPr>
          </a:lstStyle>
          <a:p>
            <a:pPr>
              <a:defRPr/>
            </a:pPr>
            <a:fld id="{829A918A-11DA-7443-83C5-7285B5FB92B0}" type="datetimeFigureOut">
              <a:rPr lang="en-GB"/>
              <a:pPr>
                <a:defRPr/>
              </a:pPr>
              <a:t>23/11/2023</a:t>
            </a:fld>
            <a:endParaRPr lang="en-GB"/>
          </a:p>
        </p:txBody>
      </p:sp>
      <p:sp>
        <p:nvSpPr>
          <p:cNvPr id="5" name="Footer Placeholder 4">
            <a:extLst>
              <a:ext uri="{FF2B5EF4-FFF2-40B4-BE49-F238E27FC236}">
                <a16:creationId xmlns:a16="http://schemas.microsoft.com/office/drawing/2014/main" id="{25127D80-F744-D7B9-893E-0384AEFDD29E}"/>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8A436CC-8298-28F2-BBCA-09EC42A64AC7}"/>
              </a:ext>
            </a:extLst>
          </p:cNvPr>
          <p:cNvSpPr>
            <a:spLocks noGrp="1"/>
          </p:cNvSpPr>
          <p:nvPr>
            <p:ph type="sldNum" sz="quarter" idx="12"/>
          </p:nvPr>
        </p:nvSpPr>
        <p:spPr/>
        <p:txBody>
          <a:bodyPr/>
          <a:lstStyle>
            <a:lvl1pPr>
              <a:defRPr/>
            </a:lvl1pPr>
          </a:lstStyle>
          <a:p>
            <a:pPr>
              <a:defRPr/>
            </a:pPr>
            <a:fld id="{7C9807C0-7ACA-F24C-A951-277D6367AB5C}" type="slidenum">
              <a:rPr lang="en-GB"/>
              <a:pPr>
                <a:defRPr/>
              </a:pPr>
              <a:t>‹#›</a:t>
            </a:fld>
            <a:endParaRPr lang="en-GB"/>
          </a:p>
        </p:txBody>
      </p:sp>
    </p:spTree>
    <p:extLst>
      <p:ext uri="{BB962C8B-B14F-4D97-AF65-F5344CB8AC3E}">
        <p14:creationId xmlns:p14="http://schemas.microsoft.com/office/powerpoint/2010/main" val="2347875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Összehasonlítás">
    <p:spTree>
      <p:nvGrpSpPr>
        <p:cNvPr id="1" name=""/>
        <p:cNvGrpSpPr/>
        <p:nvPr/>
      </p:nvGrpSpPr>
      <p:grpSpPr>
        <a:xfrm>
          <a:off x="0" y="0"/>
          <a:ext cx="0" cy="0"/>
          <a:chOff x="0" y="0"/>
          <a:chExt cx="0" cy="0"/>
        </a:xfrm>
      </p:grpSpPr>
      <p:sp>
        <p:nvSpPr>
          <p:cNvPr id="3" name="Szöveg helye 2"/>
          <p:cNvSpPr>
            <a:spLocks noGrp="1"/>
          </p:cNvSpPr>
          <p:nvPr>
            <p:ph type="body" idx="1"/>
          </p:nvPr>
        </p:nvSpPr>
        <p:spPr>
          <a:xfrm>
            <a:off x="427200" y="1048238"/>
            <a:ext cx="561650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427200" y="1688000"/>
            <a:ext cx="5616507" cy="47365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6196801" y="1048238"/>
            <a:ext cx="558695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6196801" y="1688000"/>
            <a:ext cx="5586956" cy="47365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hu-HU" dirty="0"/>
          </a:p>
        </p:txBody>
      </p:sp>
      <p:sp>
        <p:nvSpPr>
          <p:cNvPr id="9" name="Cím 1"/>
          <p:cNvSpPr>
            <a:spLocks noGrp="1"/>
          </p:cNvSpPr>
          <p:nvPr>
            <p:ph type="title"/>
          </p:nvPr>
        </p:nvSpPr>
        <p:spPr>
          <a:xfrm>
            <a:off x="427200" y="76201"/>
            <a:ext cx="11716819" cy="792163"/>
          </a:xfrm>
        </p:spPr>
        <p:txBody>
          <a:bodyPr/>
          <a:lstStyle/>
          <a:p>
            <a:r>
              <a:rPr lang="hu-HU" dirty="0"/>
              <a:t>Mintacím szerkesztése</a:t>
            </a:r>
          </a:p>
        </p:txBody>
      </p:sp>
      <p:sp>
        <p:nvSpPr>
          <p:cNvPr id="2" name="Slide Number Placeholder 6">
            <a:extLst>
              <a:ext uri="{FF2B5EF4-FFF2-40B4-BE49-F238E27FC236}">
                <a16:creationId xmlns:a16="http://schemas.microsoft.com/office/drawing/2014/main" id="{5FD02B6B-7829-E7DB-F5FE-440CE91B5E0F}"/>
              </a:ext>
            </a:extLst>
          </p:cNvPr>
          <p:cNvSpPr>
            <a:spLocks noGrp="1" noChangeArrowheads="1"/>
          </p:cNvSpPr>
          <p:nvPr>
            <p:ph type="sldNum" sz="quarter" idx="10"/>
          </p:nvPr>
        </p:nvSpPr>
        <p:spPr/>
        <p:txBody>
          <a:bodyPr/>
          <a:lstStyle>
            <a:lvl1pPr>
              <a:defRPr/>
            </a:lvl1pPr>
          </a:lstStyle>
          <a:p>
            <a:pPr>
              <a:defRPr/>
            </a:pPr>
            <a:fld id="{B7EE1544-218D-504B-BF76-DD7A8DF7D0DD}" type="slidenum">
              <a:rPr lang="hu-HU" altLang="en-US"/>
              <a:pPr>
                <a:defRPr/>
              </a:pPr>
              <a:t>‹#›</a:t>
            </a:fld>
            <a:endParaRPr lang="hu-HU" altLang="en-US"/>
          </a:p>
        </p:txBody>
      </p:sp>
      <p:sp>
        <p:nvSpPr>
          <p:cNvPr id="7" name="Élőláb helye 4">
            <a:extLst>
              <a:ext uri="{FF2B5EF4-FFF2-40B4-BE49-F238E27FC236}">
                <a16:creationId xmlns:a16="http://schemas.microsoft.com/office/drawing/2014/main" id="{2631833B-449F-58E4-3450-37D50612AE06}"/>
              </a:ext>
            </a:extLst>
          </p:cNvPr>
          <p:cNvSpPr>
            <a:spLocks noGrp="1"/>
          </p:cNvSpPr>
          <p:nvPr>
            <p:ph type="ftr" sz="quarter" idx="11"/>
          </p:nvPr>
        </p:nvSpPr>
        <p:spPr/>
        <p:txBody>
          <a:bodyPr/>
          <a:lstStyle>
            <a:lvl1pPr>
              <a:defRPr/>
            </a:lvl1pPr>
          </a:lstStyle>
          <a:p>
            <a:pPr>
              <a:defRPr/>
            </a:pPr>
            <a:endParaRPr lang="hu-HU"/>
          </a:p>
        </p:txBody>
      </p:sp>
      <p:sp>
        <p:nvSpPr>
          <p:cNvPr id="8" name="Rectangle 4">
            <a:extLst>
              <a:ext uri="{FF2B5EF4-FFF2-40B4-BE49-F238E27FC236}">
                <a16:creationId xmlns:a16="http://schemas.microsoft.com/office/drawing/2014/main" id="{616498AD-6290-7768-8706-91A5E06019FF}"/>
              </a:ext>
            </a:extLst>
          </p:cNvPr>
          <p:cNvSpPr>
            <a:spLocks noGrp="1" noChangeArrowheads="1"/>
          </p:cNvSpPr>
          <p:nvPr>
            <p:ph type="dt" sz="half" idx="12"/>
          </p:nvPr>
        </p:nvSpPr>
        <p:spPr bwMode="auto">
          <a:xfrm>
            <a:off x="192088" y="6567488"/>
            <a:ext cx="3581400" cy="295275"/>
          </a:xfrm>
          <a:ln>
            <a:miter lim="800000"/>
            <a:headEnd/>
            <a:tailEnd/>
          </a:ln>
        </p:spPr>
        <p:txBody>
          <a:bodyPr wrap="square" tIns="46800" bIns="46800" numCol="1" anchorCtr="0" compatLnSpc="1">
            <a:prstTxWarp prst="textNoShape">
              <a:avLst/>
            </a:prstTxWarp>
            <a:normAutofit/>
          </a:bodyPr>
          <a:lstStyle>
            <a:lvl1pPr eaLnBrk="1" hangingPunct="1">
              <a:lnSpc>
                <a:spcPct val="100000"/>
              </a:lnSpc>
              <a:defRPr sz="950" b="1">
                <a:solidFill>
                  <a:schemeClr val="bg1"/>
                </a:solidFill>
                <a:latin typeface="Arial" charset="0"/>
                <a:ea typeface="+mn-ea"/>
                <a:cs typeface="+mn-cs"/>
              </a:defRPr>
            </a:lvl1pPr>
          </a:lstStyle>
          <a:p>
            <a:pPr>
              <a:defRPr/>
            </a:pPr>
            <a:r>
              <a:rPr lang="en-US"/>
              <a:t>PhD Dissertation</a:t>
            </a:r>
            <a:endParaRPr lang="hu-HU"/>
          </a:p>
        </p:txBody>
      </p:sp>
    </p:spTree>
    <p:extLst>
      <p:ext uri="{BB962C8B-B14F-4D97-AF65-F5344CB8AC3E}">
        <p14:creationId xmlns:p14="http://schemas.microsoft.com/office/powerpoint/2010/main" val="2341032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478DAC-3024-BAF5-CBDA-AFC31BAF2C68}"/>
              </a:ext>
            </a:extLst>
          </p:cNvPr>
          <p:cNvSpPr>
            <a:spLocks noGrp="1"/>
          </p:cNvSpPr>
          <p:nvPr>
            <p:ph type="dt" sz="half" idx="10"/>
          </p:nvPr>
        </p:nvSpPr>
        <p:spPr/>
        <p:txBody>
          <a:bodyPr/>
          <a:lstStyle>
            <a:lvl1pPr>
              <a:defRPr/>
            </a:lvl1pPr>
          </a:lstStyle>
          <a:p>
            <a:pPr>
              <a:defRPr/>
            </a:pPr>
            <a:fld id="{65C5AD95-256D-A74D-A31D-F44FD50C2A31}" type="datetimeFigureOut">
              <a:rPr lang="en-GB"/>
              <a:pPr>
                <a:defRPr/>
              </a:pPr>
              <a:t>23/11/2023</a:t>
            </a:fld>
            <a:endParaRPr lang="en-GB"/>
          </a:p>
        </p:txBody>
      </p:sp>
      <p:sp>
        <p:nvSpPr>
          <p:cNvPr id="5" name="Footer Placeholder 4">
            <a:extLst>
              <a:ext uri="{FF2B5EF4-FFF2-40B4-BE49-F238E27FC236}">
                <a16:creationId xmlns:a16="http://schemas.microsoft.com/office/drawing/2014/main" id="{114819CF-964B-FD7A-4CA2-92BBA3822F53}"/>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6BC3C291-88EA-9AAC-8DB5-FCB993F95ED9}"/>
              </a:ext>
            </a:extLst>
          </p:cNvPr>
          <p:cNvSpPr>
            <a:spLocks noGrp="1"/>
          </p:cNvSpPr>
          <p:nvPr>
            <p:ph type="sldNum" sz="quarter" idx="12"/>
          </p:nvPr>
        </p:nvSpPr>
        <p:spPr/>
        <p:txBody>
          <a:bodyPr/>
          <a:lstStyle>
            <a:lvl1pPr>
              <a:defRPr/>
            </a:lvl1pPr>
          </a:lstStyle>
          <a:p>
            <a:pPr>
              <a:defRPr/>
            </a:pPr>
            <a:fld id="{692F68A6-58CB-0043-BD1C-9FAA34F6C446}" type="slidenum">
              <a:rPr lang="en-GB"/>
              <a:pPr>
                <a:defRPr/>
              </a:pPr>
              <a:t>‹#›</a:t>
            </a:fld>
            <a:endParaRPr lang="en-GB"/>
          </a:p>
        </p:txBody>
      </p:sp>
    </p:spTree>
    <p:extLst>
      <p:ext uri="{BB962C8B-B14F-4D97-AF65-F5344CB8AC3E}">
        <p14:creationId xmlns:p14="http://schemas.microsoft.com/office/powerpoint/2010/main" val="2852423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48E544-ED53-8366-5B7F-41E4BE89E409}"/>
              </a:ext>
            </a:extLst>
          </p:cNvPr>
          <p:cNvSpPr>
            <a:spLocks noGrp="1"/>
          </p:cNvSpPr>
          <p:nvPr>
            <p:ph type="dt" sz="half" idx="10"/>
          </p:nvPr>
        </p:nvSpPr>
        <p:spPr/>
        <p:txBody>
          <a:bodyPr/>
          <a:lstStyle>
            <a:lvl1pPr>
              <a:defRPr/>
            </a:lvl1pPr>
          </a:lstStyle>
          <a:p>
            <a:pPr>
              <a:defRPr/>
            </a:pPr>
            <a:fld id="{3FF23BB2-E1F2-D943-A7FB-DCCD2F015A92}" type="datetimeFigureOut">
              <a:rPr lang="en-GB"/>
              <a:pPr>
                <a:defRPr/>
              </a:pPr>
              <a:t>23/11/2023</a:t>
            </a:fld>
            <a:endParaRPr lang="en-GB"/>
          </a:p>
        </p:txBody>
      </p:sp>
      <p:sp>
        <p:nvSpPr>
          <p:cNvPr id="5" name="Footer Placeholder 4">
            <a:extLst>
              <a:ext uri="{FF2B5EF4-FFF2-40B4-BE49-F238E27FC236}">
                <a16:creationId xmlns:a16="http://schemas.microsoft.com/office/drawing/2014/main" id="{E2D3A4F9-9A07-1537-CC28-788C7BFBA5D6}"/>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18549DD2-1D39-EBF4-BD1A-4C63875FF35D}"/>
              </a:ext>
            </a:extLst>
          </p:cNvPr>
          <p:cNvSpPr>
            <a:spLocks noGrp="1"/>
          </p:cNvSpPr>
          <p:nvPr>
            <p:ph type="sldNum" sz="quarter" idx="12"/>
          </p:nvPr>
        </p:nvSpPr>
        <p:spPr/>
        <p:txBody>
          <a:bodyPr/>
          <a:lstStyle>
            <a:lvl1pPr>
              <a:defRPr/>
            </a:lvl1pPr>
          </a:lstStyle>
          <a:p>
            <a:pPr>
              <a:defRPr/>
            </a:pPr>
            <a:fld id="{8B001E75-63C3-BE41-9F92-8AE7F8E8CF2F}" type="slidenum">
              <a:rPr lang="en-GB"/>
              <a:pPr>
                <a:defRPr/>
              </a:pPr>
              <a:t>‹#›</a:t>
            </a:fld>
            <a:endParaRPr lang="en-GB"/>
          </a:p>
        </p:txBody>
      </p:sp>
    </p:spTree>
    <p:extLst>
      <p:ext uri="{BB962C8B-B14F-4D97-AF65-F5344CB8AC3E}">
        <p14:creationId xmlns:p14="http://schemas.microsoft.com/office/powerpoint/2010/main" val="2456113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05FF6289-CCEC-F9FF-B138-F9BABB2C9757}"/>
              </a:ext>
            </a:extLst>
          </p:cNvPr>
          <p:cNvSpPr>
            <a:spLocks noGrp="1"/>
          </p:cNvSpPr>
          <p:nvPr>
            <p:ph type="dt" sz="half" idx="10"/>
          </p:nvPr>
        </p:nvSpPr>
        <p:spPr/>
        <p:txBody>
          <a:bodyPr/>
          <a:lstStyle>
            <a:lvl1pPr>
              <a:defRPr/>
            </a:lvl1pPr>
          </a:lstStyle>
          <a:p>
            <a:pPr>
              <a:defRPr/>
            </a:pPr>
            <a:fld id="{25BF50B8-9139-2845-89CE-D88BA4B440E9}" type="datetimeFigureOut">
              <a:rPr lang="en-GB"/>
              <a:pPr>
                <a:defRPr/>
              </a:pPr>
              <a:t>23/11/2023</a:t>
            </a:fld>
            <a:endParaRPr lang="en-GB"/>
          </a:p>
        </p:txBody>
      </p:sp>
      <p:sp>
        <p:nvSpPr>
          <p:cNvPr id="6" name="Footer Placeholder 4">
            <a:extLst>
              <a:ext uri="{FF2B5EF4-FFF2-40B4-BE49-F238E27FC236}">
                <a16:creationId xmlns:a16="http://schemas.microsoft.com/office/drawing/2014/main" id="{85005A99-3858-AB1C-D075-B28A4C26542A}"/>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CC924616-0265-34CC-46B8-997415054E7F}"/>
              </a:ext>
            </a:extLst>
          </p:cNvPr>
          <p:cNvSpPr>
            <a:spLocks noGrp="1"/>
          </p:cNvSpPr>
          <p:nvPr>
            <p:ph type="sldNum" sz="quarter" idx="12"/>
          </p:nvPr>
        </p:nvSpPr>
        <p:spPr/>
        <p:txBody>
          <a:bodyPr/>
          <a:lstStyle>
            <a:lvl1pPr>
              <a:defRPr/>
            </a:lvl1pPr>
          </a:lstStyle>
          <a:p>
            <a:pPr>
              <a:defRPr/>
            </a:pPr>
            <a:fld id="{CE5DAB5E-3905-4C43-86DF-6D1DCA0E1A56}" type="slidenum">
              <a:rPr lang="en-GB"/>
              <a:pPr>
                <a:defRPr/>
              </a:pPr>
              <a:t>‹#›</a:t>
            </a:fld>
            <a:endParaRPr lang="en-GB"/>
          </a:p>
        </p:txBody>
      </p:sp>
    </p:spTree>
    <p:extLst>
      <p:ext uri="{BB962C8B-B14F-4D97-AF65-F5344CB8AC3E}">
        <p14:creationId xmlns:p14="http://schemas.microsoft.com/office/powerpoint/2010/main" val="2628485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4A9F27F2-5052-402A-E5FD-CF4D4DA026BF}"/>
              </a:ext>
            </a:extLst>
          </p:cNvPr>
          <p:cNvSpPr>
            <a:spLocks noGrp="1"/>
          </p:cNvSpPr>
          <p:nvPr>
            <p:ph type="dt" sz="half" idx="10"/>
          </p:nvPr>
        </p:nvSpPr>
        <p:spPr/>
        <p:txBody>
          <a:bodyPr/>
          <a:lstStyle>
            <a:lvl1pPr>
              <a:defRPr/>
            </a:lvl1pPr>
          </a:lstStyle>
          <a:p>
            <a:pPr>
              <a:defRPr/>
            </a:pPr>
            <a:fld id="{AFEEDA66-00A2-7140-B95E-EDA689C4FC51}" type="datetimeFigureOut">
              <a:rPr lang="en-GB"/>
              <a:pPr>
                <a:defRPr/>
              </a:pPr>
              <a:t>23/11/2023</a:t>
            </a:fld>
            <a:endParaRPr lang="en-GB"/>
          </a:p>
        </p:txBody>
      </p:sp>
      <p:sp>
        <p:nvSpPr>
          <p:cNvPr id="8" name="Footer Placeholder 4">
            <a:extLst>
              <a:ext uri="{FF2B5EF4-FFF2-40B4-BE49-F238E27FC236}">
                <a16:creationId xmlns:a16="http://schemas.microsoft.com/office/drawing/2014/main" id="{DB93CA1E-BC23-0A74-199D-8AC7DF8D08B6}"/>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B6509454-008C-17F3-E44B-1748DB654E5E}"/>
              </a:ext>
            </a:extLst>
          </p:cNvPr>
          <p:cNvSpPr>
            <a:spLocks noGrp="1"/>
          </p:cNvSpPr>
          <p:nvPr>
            <p:ph type="sldNum" sz="quarter" idx="12"/>
          </p:nvPr>
        </p:nvSpPr>
        <p:spPr/>
        <p:txBody>
          <a:bodyPr/>
          <a:lstStyle>
            <a:lvl1pPr>
              <a:defRPr/>
            </a:lvl1pPr>
          </a:lstStyle>
          <a:p>
            <a:pPr>
              <a:defRPr/>
            </a:pPr>
            <a:fld id="{DB9C7E33-4385-D24A-B2F1-EEA0521AAE12}" type="slidenum">
              <a:rPr lang="en-GB"/>
              <a:pPr>
                <a:defRPr/>
              </a:pPr>
              <a:t>‹#›</a:t>
            </a:fld>
            <a:endParaRPr lang="en-GB"/>
          </a:p>
        </p:txBody>
      </p:sp>
    </p:spTree>
    <p:extLst>
      <p:ext uri="{BB962C8B-B14F-4D97-AF65-F5344CB8AC3E}">
        <p14:creationId xmlns:p14="http://schemas.microsoft.com/office/powerpoint/2010/main" val="1622455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37AD55A5-756B-27F3-B675-2A25001D027B}"/>
              </a:ext>
            </a:extLst>
          </p:cNvPr>
          <p:cNvSpPr>
            <a:spLocks noGrp="1"/>
          </p:cNvSpPr>
          <p:nvPr>
            <p:ph type="dt" sz="half" idx="10"/>
          </p:nvPr>
        </p:nvSpPr>
        <p:spPr/>
        <p:txBody>
          <a:bodyPr/>
          <a:lstStyle>
            <a:lvl1pPr>
              <a:defRPr/>
            </a:lvl1pPr>
          </a:lstStyle>
          <a:p>
            <a:pPr>
              <a:defRPr/>
            </a:pPr>
            <a:fld id="{B7872BCF-48ED-5543-974B-59F6EFE13296}" type="datetimeFigureOut">
              <a:rPr lang="en-GB"/>
              <a:pPr>
                <a:defRPr/>
              </a:pPr>
              <a:t>23/11/2023</a:t>
            </a:fld>
            <a:endParaRPr lang="en-GB"/>
          </a:p>
        </p:txBody>
      </p:sp>
      <p:sp>
        <p:nvSpPr>
          <p:cNvPr id="4" name="Footer Placeholder 4">
            <a:extLst>
              <a:ext uri="{FF2B5EF4-FFF2-40B4-BE49-F238E27FC236}">
                <a16:creationId xmlns:a16="http://schemas.microsoft.com/office/drawing/2014/main" id="{8EAE5522-A6DF-864E-4A4E-9D73CAAA9050}"/>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A24A2748-EEA4-A8FA-E885-9EA59ACCCE8C}"/>
              </a:ext>
            </a:extLst>
          </p:cNvPr>
          <p:cNvSpPr>
            <a:spLocks noGrp="1"/>
          </p:cNvSpPr>
          <p:nvPr>
            <p:ph type="sldNum" sz="quarter" idx="12"/>
          </p:nvPr>
        </p:nvSpPr>
        <p:spPr/>
        <p:txBody>
          <a:bodyPr/>
          <a:lstStyle>
            <a:lvl1pPr>
              <a:defRPr/>
            </a:lvl1pPr>
          </a:lstStyle>
          <a:p>
            <a:pPr>
              <a:defRPr/>
            </a:pPr>
            <a:fld id="{771E7DD3-FC19-3A40-B541-D1009B28A564}" type="slidenum">
              <a:rPr lang="en-GB"/>
              <a:pPr>
                <a:defRPr/>
              </a:pPr>
              <a:t>‹#›</a:t>
            </a:fld>
            <a:endParaRPr lang="en-GB"/>
          </a:p>
        </p:txBody>
      </p:sp>
    </p:spTree>
    <p:extLst>
      <p:ext uri="{BB962C8B-B14F-4D97-AF65-F5344CB8AC3E}">
        <p14:creationId xmlns:p14="http://schemas.microsoft.com/office/powerpoint/2010/main" val="1713227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633AB4D-944B-9954-BA33-A27C376EE519}"/>
              </a:ext>
            </a:extLst>
          </p:cNvPr>
          <p:cNvSpPr>
            <a:spLocks noGrp="1"/>
          </p:cNvSpPr>
          <p:nvPr>
            <p:ph type="dt" sz="half" idx="10"/>
          </p:nvPr>
        </p:nvSpPr>
        <p:spPr/>
        <p:txBody>
          <a:bodyPr/>
          <a:lstStyle>
            <a:lvl1pPr>
              <a:defRPr/>
            </a:lvl1pPr>
          </a:lstStyle>
          <a:p>
            <a:pPr>
              <a:defRPr/>
            </a:pPr>
            <a:fld id="{BE42C3A0-0EF5-264A-A3D5-BD48ED59ABF3}" type="datetimeFigureOut">
              <a:rPr lang="en-GB"/>
              <a:pPr>
                <a:defRPr/>
              </a:pPr>
              <a:t>23/11/2023</a:t>
            </a:fld>
            <a:endParaRPr lang="en-GB"/>
          </a:p>
        </p:txBody>
      </p:sp>
      <p:sp>
        <p:nvSpPr>
          <p:cNvPr id="3" name="Footer Placeholder 4">
            <a:extLst>
              <a:ext uri="{FF2B5EF4-FFF2-40B4-BE49-F238E27FC236}">
                <a16:creationId xmlns:a16="http://schemas.microsoft.com/office/drawing/2014/main" id="{822916CB-DFF5-29EC-7817-BA74441F0DBC}"/>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AC43377D-0DCF-98E8-7800-E238A2BF7438}"/>
              </a:ext>
            </a:extLst>
          </p:cNvPr>
          <p:cNvSpPr>
            <a:spLocks noGrp="1"/>
          </p:cNvSpPr>
          <p:nvPr>
            <p:ph type="sldNum" sz="quarter" idx="12"/>
          </p:nvPr>
        </p:nvSpPr>
        <p:spPr/>
        <p:txBody>
          <a:bodyPr/>
          <a:lstStyle>
            <a:lvl1pPr>
              <a:defRPr/>
            </a:lvl1pPr>
          </a:lstStyle>
          <a:p>
            <a:pPr>
              <a:defRPr/>
            </a:pPr>
            <a:fld id="{4CD95180-5155-BE40-87C0-EB4E3B383B73}" type="slidenum">
              <a:rPr lang="en-GB"/>
              <a:pPr>
                <a:defRPr/>
              </a:pPr>
              <a:t>‹#›</a:t>
            </a:fld>
            <a:endParaRPr lang="en-GB"/>
          </a:p>
        </p:txBody>
      </p:sp>
    </p:spTree>
    <p:extLst>
      <p:ext uri="{BB962C8B-B14F-4D97-AF65-F5344CB8AC3E}">
        <p14:creationId xmlns:p14="http://schemas.microsoft.com/office/powerpoint/2010/main" val="2531899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48127E44-7C40-FC68-6F7A-9D25F1CAB67E}"/>
              </a:ext>
            </a:extLst>
          </p:cNvPr>
          <p:cNvSpPr>
            <a:spLocks noGrp="1"/>
          </p:cNvSpPr>
          <p:nvPr>
            <p:ph type="dt" sz="half" idx="10"/>
          </p:nvPr>
        </p:nvSpPr>
        <p:spPr/>
        <p:txBody>
          <a:bodyPr/>
          <a:lstStyle>
            <a:lvl1pPr>
              <a:defRPr/>
            </a:lvl1pPr>
          </a:lstStyle>
          <a:p>
            <a:pPr>
              <a:defRPr/>
            </a:pPr>
            <a:fld id="{5C1DFD6B-6C46-7140-8C22-650445564FF1}" type="datetimeFigureOut">
              <a:rPr lang="en-GB"/>
              <a:pPr>
                <a:defRPr/>
              </a:pPr>
              <a:t>23/11/2023</a:t>
            </a:fld>
            <a:endParaRPr lang="en-GB"/>
          </a:p>
        </p:txBody>
      </p:sp>
      <p:sp>
        <p:nvSpPr>
          <p:cNvPr id="6" name="Footer Placeholder 4">
            <a:extLst>
              <a:ext uri="{FF2B5EF4-FFF2-40B4-BE49-F238E27FC236}">
                <a16:creationId xmlns:a16="http://schemas.microsoft.com/office/drawing/2014/main" id="{B251118B-9996-36DA-F0C3-3758BE43F5CB}"/>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F33284A5-3397-491F-75B1-346DAEEF5241}"/>
              </a:ext>
            </a:extLst>
          </p:cNvPr>
          <p:cNvSpPr>
            <a:spLocks noGrp="1"/>
          </p:cNvSpPr>
          <p:nvPr>
            <p:ph type="sldNum" sz="quarter" idx="12"/>
          </p:nvPr>
        </p:nvSpPr>
        <p:spPr/>
        <p:txBody>
          <a:bodyPr/>
          <a:lstStyle>
            <a:lvl1pPr>
              <a:defRPr/>
            </a:lvl1pPr>
          </a:lstStyle>
          <a:p>
            <a:pPr>
              <a:defRPr/>
            </a:pPr>
            <a:fld id="{1C49EF28-48B0-8343-A18D-7B07CEED2211}" type="slidenum">
              <a:rPr lang="en-GB"/>
              <a:pPr>
                <a:defRPr/>
              </a:pPr>
              <a:t>‹#›</a:t>
            </a:fld>
            <a:endParaRPr lang="en-GB"/>
          </a:p>
        </p:txBody>
      </p:sp>
    </p:spTree>
    <p:extLst>
      <p:ext uri="{BB962C8B-B14F-4D97-AF65-F5344CB8AC3E}">
        <p14:creationId xmlns:p14="http://schemas.microsoft.com/office/powerpoint/2010/main" val="88221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6A8ED170-5BC8-69CD-0AA7-0A9B5887B319}"/>
              </a:ext>
            </a:extLst>
          </p:cNvPr>
          <p:cNvSpPr>
            <a:spLocks noGrp="1"/>
          </p:cNvSpPr>
          <p:nvPr>
            <p:ph type="dt" sz="half" idx="10"/>
          </p:nvPr>
        </p:nvSpPr>
        <p:spPr/>
        <p:txBody>
          <a:bodyPr/>
          <a:lstStyle>
            <a:lvl1pPr>
              <a:defRPr/>
            </a:lvl1pPr>
          </a:lstStyle>
          <a:p>
            <a:pPr>
              <a:defRPr/>
            </a:pPr>
            <a:fld id="{EAD715CB-2377-534A-8E13-2FD63C637FB4}" type="datetimeFigureOut">
              <a:rPr lang="en-GB"/>
              <a:pPr>
                <a:defRPr/>
              </a:pPr>
              <a:t>23/11/2023</a:t>
            </a:fld>
            <a:endParaRPr lang="en-GB"/>
          </a:p>
        </p:txBody>
      </p:sp>
      <p:sp>
        <p:nvSpPr>
          <p:cNvPr id="6" name="Footer Placeholder 4">
            <a:extLst>
              <a:ext uri="{FF2B5EF4-FFF2-40B4-BE49-F238E27FC236}">
                <a16:creationId xmlns:a16="http://schemas.microsoft.com/office/drawing/2014/main" id="{394CEFA2-82A5-19AA-8F60-46F99250FA99}"/>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1AC6A02C-8C10-1330-7F25-29A8197798E1}"/>
              </a:ext>
            </a:extLst>
          </p:cNvPr>
          <p:cNvSpPr>
            <a:spLocks noGrp="1"/>
          </p:cNvSpPr>
          <p:nvPr>
            <p:ph type="sldNum" sz="quarter" idx="12"/>
          </p:nvPr>
        </p:nvSpPr>
        <p:spPr/>
        <p:txBody>
          <a:bodyPr/>
          <a:lstStyle>
            <a:lvl1pPr>
              <a:defRPr/>
            </a:lvl1pPr>
          </a:lstStyle>
          <a:p>
            <a:pPr>
              <a:defRPr/>
            </a:pPr>
            <a:fld id="{B4B37DE3-924B-884D-B4B0-ABD1704B67AA}" type="slidenum">
              <a:rPr lang="en-GB"/>
              <a:pPr>
                <a:defRPr/>
              </a:pPr>
              <a:t>‹#›</a:t>
            </a:fld>
            <a:endParaRPr lang="en-GB"/>
          </a:p>
        </p:txBody>
      </p:sp>
    </p:spTree>
    <p:extLst>
      <p:ext uri="{BB962C8B-B14F-4D97-AF65-F5344CB8AC3E}">
        <p14:creationId xmlns:p14="http://schemas.microsoft.com/office/powerpoint/2010/main" val="2306588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EF24C0C-29A8-F0CD-9A4E-B26EBC230E66}"/>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29A71F44-3055-453E-F180-DF4B8F124D3C}"/>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3A32D382-B826-732C-F30D-3497584553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28C0874B-9459-7640-AF62-9DDC28191B03}" type="datetimeFigureOut">
              <a:rPr lang="en-GB"/>
              <a:pPr>
                <a:defRPr/>
              </a:pPr>
              <a:t>23/11/2023</a:t>
            </a:fld>
            <a:endParaRPr lang="en-GB"/>
          </a:p>
        </p:txBody>
      </p:sp>
      <p:sp>
        <p:nvSpPr>
          <p:cNvPr id="5" name="Footer Placeholder 4">
            <a:extLst>
              <a:ext uri="{FF2B5EF4-FFF2-40B4-BE49-F238E27FC236}">
                <a16:creationId xmlns:a16="http://schemas.microsoft.com/office/drawing/2014/main" id="{B1B754A2-67F8-E4E0-68C6-DD42B83623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45309BD6-91D9-5169-E864-A8BCC351D5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6EEE2B39-6483-224C-93C1-EFA9D52F1922}"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3.jpe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3.jpeg"/><Relationship Id="rId2" Type="http://schemas.openxmlformats.org/officeDocument/2006/relationships/oleObject" Target="../embeddings/oleObject1.bin"/><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chart" Target="../charts/chart1.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oleObject" Target="../embeddings/oleObject2.bin"/><Relationship Id="rId5" Type="http://schemas.openxmlformats.org/officeDocument/2006/relationships/image" Target="../media/image3.jpeg"/><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jpe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3.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a:extLst>
              <a:ext uri="{FF2B5EF4-FFF2-40B4-BE49-F238E27FC236}">
                <a16:creationId xmlns:a16="http://schemas.microsoft.com/office/drawing/2014/main" id="{5111364F-9820-3AC1-01C6-7A2A829026D3}"/>
              </a:ext>
            </a:extLst>
          </p:cNvPr>
          <p:cNvSpPr>
            <a:spLocks noGrp="1" noChangeArrowheads="1"/>
          </p:cNvSpPr>
          <p:nvPr>
            <p:ph type="ctrTitle"/>
          </p:nvPr>
        </p:nvSpPr>
        <p:spPr>
          <a:xfrm>
            <a:off x="1524000" y="1092200"/>
            <a:ext cx="9144000" cy="2387600"/>
          </a:xfrm>
        </p:spPr>
        <p:txBody>
          <a:bodyPr/>
          <a:lstStyle/>
          <a:p>
            <a:pPr eaLnBrk="1" hangingPunct="1"/>
            <a:r>
              <a:rPr lang="en-GB" altLang="en-US" sz="4000">
                <a:latin typeface="Times" pitchFamily="2" charset="0"/>
                <a:cs typeface="Times New Roman" panose="02020603050405020304" pitchFamily="18" charset="0"/>
              </a:rPr>
              <a:t>Multiculturalism in Vojvodina: cultural autonomy and mixedness</a:t>
            </a:r>
          </a:p>
        </p:txBody>
      </p:sp>
      <p:sp>
        <p:nvSpPr>
          <p:cNvPr id="3" name="Subtitle 2">
            <a:extLst>
              <a:ext uri="{FF2B5EF4-FFF2-40B4-BE49-F238E27FC236}">
                <a16:creationId xmlns:a16="http://schemas.microsoft.com/office/drawing/2014/main" id="{8667BEFD-B4D9-88A8-70F9-52B68602F403}"/>
              </a:ext>
            </a:extLst>
          </p:cNvPr>
          <p:cNvSpPr>
            <a:spLocks noGrp="1"/>
          </p:cNvSpPr>
          <p:nvPr>
            <p:ph type="subTitle" idx="1"/>
          </p:nvPr>
        </p:nvSpPr>
        <p:spPr/>
        <p:txBody>
          <a:bodyPr rtlCol="0">
            <a:normAutofit lnSpcReduction="10000"/>
          </a:bodyPr>
          <a:lstStyle/>
          <a:p>
            <a:pPr eaLnBrk="1" fontAlgn="auto" hangingPunct="1">
              <a:spcAft>
                <a:spcPts val="0"/>
              </a:spcAft>
              <a:defRPr/>
            </a:pPr>
            <a:r>
              <a:rPr lang="sr-Latn-RS" b="1" dirty="0">
                <a:latin typeface="Times" pitchFamily="2" charset="0"/>
                <a:cs typeface="Times New Roman" panose="02020603050405020304" pitchFamily="18" charset="0"/>
              </a:rPr>
              <a:t>Karolina </a:t>
            </a:r>
            <a:r>
              <a:rPr lang="sr-Latn-RS" b="1" dirty="0" err="1">
                <a:latin typeface="Times" pitchFamily="2" charset="0"/>
                <a:cs typeface="Times New Roman" panose="02020603050405020304" pitchFamily="18" charset="0"/>
              </a:rPr>
              <a:t>Lend</a:t>
            </a:r>
            <a:r>
              <a:rPr lang="hu-HU" b="1" dirty="0" err="1">
                <a:latin typeface="Times" pitchFamily="2" charset="0"/>
                <a:cs typeface="Times New Roman" panose="02020603050405020304" pitchFamily="18" charset="0"/>
              </a:rPr>
              <a:t>ák-Kabók</a:t>
            </a:r>
            <a:r>
              <a:rPr lang="hu-HU" b="1" dirty="0">
                <a:latin typeface="Times" pitchFamily="2" charset="0"/>
                <a:cs typeface="Times New Roman" panose="02020603050405020304" pitchFamily="18" charset="0"/>
              </a:rPr>
              <a:t>, PhD</a:t>
            </a:r>
          </a:p>
          <a:p>
            <a:pPr eaLnBrk="1" fontAlgn="auto" hangingPunct="1">
              <a:spcAft>
                <a:spcPts val="0"/>
              </a:spcAft>
              <a:defRPr/>
            </a:pPr>
            <a:r>
              <a:rPr lang="hu-HU" b="1" dirty="0" err="1">
                <a:latin typeface="Times" pitchFamily="2" charset="0"/>
                <a:cs typeface="Times New Roman" panose="02020603050405020304" pitchFamily="18" charset="0"/>
              </a:rPr>
              <a:t>Faculty</a:t>
            </a:r>
            <a:r>
              <a:rPr lang="hu-HU" b="1" dirty="0">
                <a:latin typeface="Times" pitchFamily="2" charset="0"/>
                <a:cs typeface="Times New Roman" panose="02020603050405020304" pitchFamily="18" charset="0"/>
              </a:rPr>
              <a:t> of </a:t>
            </a:r>
            <a:r>
              <a:rPr lang="hu-HU" b="1" dirty="0" err="1">
                <a:latin typeface="Times" pitchFamily="2" charset="0"/>
                <a:cs typeface="Times New Roman" panose="02020603050405020304" pitchFamily="18" charset="0"/>
              </a:rPr>
              <a:t>Social</a:t>
            </a:r>
            <a:r>
              <a:rPr lang="hu-HU" b="1" dirty="0">
                <a:latin typeface="Times" pitchFamily="2" charset="0"/>
                <a:cs typeface="Times New Roman" panose="02020603050405020304" pitchFamily="18" charset="0"/>
              </a:rPr>
              <a:t> </a:t>
            </a:r>
            <a:r>
              <a:rPr lang="hu-HU" b="1" dirty="0" err="1">
                <a:latin typeface="Times" pitchFamily="2" charset="0"/>
                <a:cs typeface="Times New Roman" panose="02020603050405020304" pitchFamily="18" charset="0"/>
              </a:rPr>
              <a:t>Sciences</a:t>
            </a:r>
            <a:r>
              <a:rPr lang="hu-HU" b="1" dirty="0">
                <a:latin typeface="Times" pitchFamily="2" charset="0"/>
                <a:cs typeface="Times New Roman" panose="02020603050405020304" pitchFamily="18" charset="0"/>
              </a:rPr>
              <a:t>, Eötvös Loránd University, Budapest, Hungary</a:t>
            </a:r>
          </a:p>
          <a:p>
            <a:pPr eaLnBrk="1" fontAlgn="auto" hangingPunct="1">
              <a:spcAft>
                <a:spcPts val="0"/>
              </a:spcAft>
              <a:defRPr/>
            </a:pPr>
            <a:r>
              <a:rPr lang="hu-HU" b="1" dirty="0">
                <a:latin typeface="Times" pitchFamily="2" charset="0"/>
                <a:cs typeface="Times New Roman" panose="02020603050405020304" pitchFamily="18" charset="0"/>
              </a:rPr>
              <a:t>November 17, 2023</a:t>
            </a:r>
          </a:p>
          <a:p>
            <a:pPr eaLnBrk="1" fontAlgn="auto" hangingPunct="1">
              <a:spcAft>
                <a:spcPts val="0"/>
              </a:spcAft>
              <a:defRPr/>
            </a:pPr>
            <a:endParaRPr lang="hu-HU" b="1" dirty="0">
              <a:latin typeface="+mj-lt"/>
              <a:cs typeface="Times New Roman" panose="02020603050405020304" pitchFamily="18" charset="0"/>
            </a:endParaRPr>
          </a:p>
        </p:txBody>
      </p:sp>
      <p:pic>
        <p:nvPicPr>
          <p:cNvPr id="15363" name="Picture 3">
            <a:extLst>
              <a:ext uri="{FF2B5EF4-FFF2-40B4-BE49-F238E27FC236}">
                <a16:creationId xmlns:a16="http://schemas.microsoft.com/office/drawing/2014/main" id="{986E597A-9B31-1DFE-CDA6-01F6F15BD1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1550" y="134938"/>
            <a:ext cx="233045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4">
            <a:extLst>
              <a:ext uri="{FF2B5EF4-FFF2-40B4-BE49-F238E27FC236}">
                <a16:creationId xmlns:a16="http://schemas.microsoft.com/office/drawing/2014/main" id="{490A495C-13D0-E458-13F8-31D1F17F70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5825" y="5700713"/>
            <a:ext cx="9779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Content Placeholder 7" descr="Logo&#10;&#10;Description automatically generated">
            <a:extLst>
              <a:ext uri="{FF2B5EF4-FFF2-40B4-BE49-F238E27FC236}">
                <a16:creationId xmlns:a16="http://schemas.microsoft.com/office/drawing/2014/main" id="{3FA76C0E-DC7C-8DE7-88F6-FB9A8F1FBA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3025"/>
            <a:ext cx="1296988"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DADD47C4-1848-7A84-D669-6D8A6A7F401C}"/>
              </a:ext>
            </a:extLst>
          </p:cNvPr>
          <p:cNvSpPr>
            <a:spLocks noGrp="1" noChangeArrowheads="1"/>
          </p:cNvSpPr>
          <p:nvPr>
            <p:ph type="title"/>
          </p:nvPr>
        </p:nvSpPr>
        <p:spPr>
          <a:xfrm>
            <a:off x="1296988" y="365125"/>
            <a:ext cx="10056812" cy="984250"/>
          </a:xfrm>
        </p:spPr>
        <p:txBody>
          <a:bodyPr/>
          <a:lstStyle/>
          <a:p>
            <a:pPr eaLnBrk="1" hangingPunct="1"/>
            <a:r>
              <a:rPr lang="hu-HU" altLang="en-US">
                <a:latin typeface="Times" pitchFamily="2" charset="0"/>
              </a:rPr>
              <a:t>Discussion </a:t>
            </a:r>
            <a:endParaRPr lang="en-GB" altLang="en-US">
              <a:latin typeface="Times" pitchFamily="2" charset="0"/>
            </a:endParaRPr>
          </a:p>
        </p:txBody>
      </p:sp>
      <p:sp>
        <p:nvSpPr>
          <p:cNvPr id="30722" name="Content Placeholder 2">
            <a:extLst>
              <a:ext uri="{FF2B5EF4-FFF2-40B4-BE49-F238E27FC236}">
                <a16:creationId xmlns:a16="http://schemas.microsoft.com/office/drawing/2014/main" id="{EAD85409-2F66-6BFF-3255-7AB79D30D3BD}"/>
              </a:ext>
            </a:extLst>
          </p:cNvPr>
          <p:cNvSpPr>
            <a:spLocks noGrp="1" noChangeArrowheads="1"/>
          </p:cNvSpPr>
          <p:nvPr>
            <p:ph idx="1"/>
          </p:nvPr>
        </p:nvSpPr>
        <p:spPr>
          <a:xfrm>
            <a:off x="838200" y="1287463"/>
            <a:ext cx="10829925" cy="4829175"/>
          </a:xfrm>
        </p:spPr>
        <p:txBody>
          <a:bodyPr/>
          <a:lstStyle/>
          <a:p>
            <a:pPr eaLnBrk="1" hangingPunct="1"/>
            <a:r>
              <a:rPr lang="hu-HU" altLang="en-US">
                <a:latin typeface="Times" pitchFamily="2" charset="0"/>
              </a:rPr>
              <a:t>Various </a:t>
            </a:r>
            <a:r>
              <a:rPr lang="en-GB" altLang="en-US">
                <a:latin typeface="Times" pitchFamily="2" charset="0"/>
              </a:rPr>
              <a:t>reasons for leaving the country</a:t>
            </a:r>
            <a:r>
              <a:rPr lang="hu-HU" altLang="en-US">
                <a:latin typeface="Times" pitchFamily="2" charset="0"/>
              </a:rPr>
              <a:t> - </a:t>
            </a:r>
            <a:r>
              <a:rPr lang="en-GB" altLang="en-US">
                <a:latin typeface="Times" pitchFamily="2" charset="0"/>
              </a:rPr>
              <a:t>linked to social status and empowerment. </a:t>
            </a:r>
            <a:endParaRPr lang="hu-HU" altLang="en-US">
              <a:latin typeface="Times" pitchFamily="2" charset="0"/>
            </a:endParaRPr>
          </a:p>
          <a:p>
            <a:pPr eaLnBrk="1" hangingPunct="1"/>
            <a:r>
              <a:rPr lang="hu-HU" altLang="en-US">
                <a:latin typeface="Times" pitchFamily="2" charset="0"/>
              </a:rPr>
              <a:t>The value of the EU diploma</a:t>
            </a:r>
          </a:p>
          <a:p>
            <a:pPr eaLnBrk="1" hangingPunct="1"/>
            <a:r>
              <a:rPr lang="hu-HU" altLang="en-US">
                <a:latin typeface="Times" pitchFamily="2" charset="0"/>
              </a:rPr>
              <a:t>L</a:t>
            </a:r>
            <a:r>
              <a:rPr lang="en-GB" altLang="en-US">
                <a:latin typeface="Times" pitchFamily="2" charset="0"/>
              </a:rPr>
              <a:t>anguage barrier </a:t>
            </a:r>
            <a:r>
              <a:rPr lang="hu-HU" altLang="en-US">
                <a:latin typeface="Times" pitchFamily="2" charset="0"/>
              </a:rPr>
              <a:t>- </a:t>
            </a:r>
            <a:r>
              <a:rPr lang="en-GB" altLang="en-US">
                <a:latin typeface="Times" pitchFamily="2" charset="0"/>
              </a:rPr>
              <a:t>would place them in an inferior position compared to their Serbian peers.</a:t>
            </a:r>
            <a:endParaRPr lang="sr-Latn-RS" altLang="en-US">
              <a:latin typeface="Times" pitchFamily="2" charset="0"/>
            </a:endParaRPr>
          </a:p>
          <a:p>
            <a:pPr eaLnBrk="1" hangingPunct="1"/>
            <a:r>
              <a:rPr lang="en-GB" altLang="en-US">
                <a:latin typeface="Times" pitchFamily="2" charset="0"/>
              </a:rPr>
              <a:t>As they overcome the language barrier, the next problem they face is their cumulative grade point average (GPA)</a:t>
            </a:r>
            <a:r>
              <a:rPr lang="sr-Latn-RS" altLang="en-US">
                <a:latin typeface="Times" pitchFamily="2" charset="0"/>
              </a:rPr>
              <a:t>.</a:t>
            </a:r>
            <a:endParaRPr lang="hu-HU" altLang="en-US">
              <a:latin typeface="Times" pitchFamily="2" charset="0"/>
            </a:endParaRPr>
          </a:p>
          <a:p>
            <a:pPr eaLnBrk="1" hangingPunct="1"/>
            <a:r>
              <a:rPr lang="en-GB" altLang="en-US">
                <a:latin typeface="Times" pitchFamily="2" charset="0"/>
              </a:rPr>
              <a:t>That disadvantage might even extend to their chances after graduation when entering the labour market in Serbia in which certain professions are reserved for well-integrated individuals with excellent Serbian-language skills. </a:t>
            </a:r>
          </a:p>
        </p:txBody>
      </p:sp>
      <p:pic>
        <p:nvPicPr>
          <p:cNvPr id="30723" name="Picture 3">
            <a:extLst>
              <a:ext uri="{FF2B5EF4-FFF2-40B4-BE49-F238E27FC236}">
                <a16:creationId xmlns:a16="http://schemas.microsoft.com/office/drawing/2014/main" id="{C06B1943-2792-DD2A-360A-CC3B1647CC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1550" y="134938"/>
            <a:ext cx="233045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4">
            <a:extLst>
              <a:ext uri="{FF2B5EF4-FFF2-40B4-BE49-F238E27FC236}">
                <a16:creationId xmlns:a16="http://schemas.microsoft.com/office/drawing/2014/main" id="{1EEA9E17-DD69-2709-01B9-3D5B4548E0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5825" y="5713413"/>
            <a:ext cx="9779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Content Placeholder 7" descr="Logo&#10;&#10;Description automatically generated">
            <a:extLst>
              <a:ext uri="{FF2B5EF4-FFF2-40B4-BE49-F238E27FC236}">
                <a16:creationId xmlns:a16="http://schemas.microsoft.com/office/drawing/2014/main" id="{AECA16DA-8ED3-389F-D517-C066B0D6ED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3025"/>
            <a:ext cx="1296988"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679E0-F088-3314-52A7-92807E854C21}"/>
              </a:ext>
            </a:extLst>
          </p:cNvPr>
          <p:cNvSpPr>
            <a:spLocks noGrp="1"/>
          </p:cNvSpPr>
          <p:nvPr>
            <p:ph type="ctrTitle"/>
          </p:nvPr>
        </p:nvSpPr>
        <p:spPr>
          <a:xfrm>
            <a:off x="1173707" y="1074737"/>
            <a:ext cx="9494293" cy="2354263"/>
          </a:xfrm>
        </p:spPr>
        <p:txBody>
          <a:bodyPr>
            <a:normAutofit fontScale="90000"/>
          </a:bodyPr>
          <a:lstStyle/>
          <a:p>
            <a:pPr>
              <a:defRPr/>
            </a:pPr>
            <a:r>
              <a:rPr lang="en-GB" dirty="0">
                <a:latin typeface="Times" pitchFamily="2" charset="0"/>
              </a:rPr>
              <a:t>Ethnic exogamy in the Nation-sate era – a case study of Vojvodina (Serbia)</a:t>
            </a:r>
          </a:p>
        </p:txBody>
      </p:sp>
      <p:pic>
        <p:nvPicPr>
          <p:cNvPr id="32771" name="Picture 4" descr="A picture containing text, clipart, vector graphics&#10;&#10;Description automatically generated">
            <a:extLst>
              <a:ext uri="{FF2B5EF4-FFF2-40B4-BE49-F238E27FC236}">
                <a16:creationId xmlns:a16="http://schemas.microsoft.com/office/drawing/2014/main" id="{62131B90-C7AF-31D0-DC41-65705C4A3D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6475" y="146050"/>
            <a:ext cx="3098800"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3">
            <a:extLst>
              <a:ext uri="{FF2B5EF4-FFF2-40B4-BE49-F238E27FC236}">
                <a16:creationId xmlns:a16="http://schemas.microsoft.com/office/drawing/2014/main" id="{463B6580-9A52-0E16-BB4D-08A848903C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17200" y="5603875"/>
            <a:ext cx="11080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Content Placeholder 7" descr="Logo&#10;&#10;Description automatically generated">
            <a:extLst>
              <a:ext uri="{FF2B5EF4-FFF2-40B4-BE49-F238E27FC236}">
                <a16:creationId xmlns:a16="http://schemas.microsoft.com/office/drawing/2014/main" id="{9C400678-E0A4-C79B-47D1-D513A3F951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73025"/>
            <a:ext cx="1296988"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a:extLst>
              <a:ext uri="{FF2B5EF4-FFF2-40B4-BE49-F238E27FC236}">
                <a16:creationId xmlns:a16="http://schemas.microsoft.com/office/drawing/2014/main" id="{FF8BDF09-3FC3-F605-4D1F-B22E1D183446}"/>
              </a:ext>
            </a:extLst>
          </p:cNvPr>
          <p:cNvSpPr>
            <a:spLocks noGrp="1" noChangeArrowheads="1"/>
          </p:cNvSpPr>
          <p:nvPr>
            <p:ph type="title"/>
          </p:nvPr>
        </p:nvSpPr>
        <p:spPr>
          <a:xfrm>
            <a:off x="1584325" y="365125"/>
            <a:ext cx="9769475" cy="933450"/>
          </a:xfrm>
        </p:spPr>
        <p:txBody>
          <a:bodyPr/>
          <a:lstStyle/>
          <a:p>
            <a:r>
              <a:rPr lang="hu-HU" altLang="en-HU" sz="4000">
                <a:latin typeface="Times" pitchFamily="2" charset="0"/>
              </a:rPr>
              <a:t>Defining ethnic exogamy/intermarriages</a:t>
            </a:r>
            <a:endParaRPr lang="en-GB" altLang="en-HU" sz="4000">
              <a:latin typeface="Times" pitchFamily="2" charset="0"/>
            </a:endParaRPr>
          </a:p>
        </p:txBody>
      </p:sp>
      <p:sp>
        <p:nvSpPr>
          <p:cNvPr id="3" name="Content Placeholder 2">
            <a:extLst>
              <a:ext uri="{FF2B5EF4-FFF2-40B4-BE49-F238E27FC236}">
                <a16:creationId xmlns:a16="http://schemas.microsoft.com/office/drawing/2014/main" id="{A44FCA14-5992-FC59-6C3A-3AE8B4708BC1}"/>
              </a:ext>
            </a:extLst>
          </p:cNvPr>
          <p:cNvSpPr>
            <a:spLocks noGrp="1"/>
          </p:cNvSpPr>
          <p:nvPr>
            <p:ph idx="1"/>
          </p:nvPr>
        </p:nvSpPr>
        <p:spPr>
          <a:xfrm>
            <a:off x="779463" y="1330325"/>
            <a:ext cx="10574337" cy="5053013"/>
          </a:xfrm>
        </p:spPr>
        <p:txBody>
          <a:bodyPr>
            <a:normAutofit fontScale="92500" lnSpcReduction="10000"/>
          </a:bodyPr>
          <a:lstStyle/>
          <a:p>
            <a:pPr>
              <a:defRPr/>
            </a:pPr>
            <a:r>
              <a:rPr lang="en-GB" sz="1900" b="1" dirty="0">
                <a:latin typeface="Times" pitchFamily="2" charset="0"/>
              </a:rPr>
              <a:t>Marriage</a:t>
            </a:r>
            <a:r>
              <a:rPr lang="hu-HU" sz="1900" b="1" dirty="0">
                <a:latin typeface="Times" pitchFamily="2" charset="0"/>
              </a:rPr>
              <a:t>:</a:t>
            </a:r>
          </a:p>
          <a:p>
            <a:pPr lvl="1">
              <a:defRPr/>
            </a:pPr>
            <a:r>
              <a:rPr lang="en-GB" sz="1900" dirty="0">
                <a:latin typeface="Times" pitchFamily="2" charset="0"/>
              </a:rPr>
              <a:t>a long-term relationship with a person who shares similar values, norms, lifestyles, leisure activities, and tastes;</a:t>
            </a:r>
            <a:endParaRPr lang="hu-HU" sz="1900" dirty="0">
              <a:latin typeface="Times" pitchFamily="2" charset="0"/>
            </a:endParaRPr>
          </a:p>
          <a:p>
            <a:pPr lvl="1">
              <a:defRPr/>
            </a:pPr>
            <a:r>
              <a:rPr lang="en-GB" sz="1900" dirty="0">
                <a:latin typeface="Times" pitchFamily="2" charset="0"/>
              </a:rPr>
              <a:t>uses socioeconomic resources to ensure the well-being of the family. </a:t>
            </a:r>
            <a:endParaRPr lang="hu-HU" sz="1900" dirty="0">
              <a:latin typeface="Times" pitchFamily="2" charset="0"/>
            </a:endParaRPr>
          </a:p>
          <a:p>
            <a:pPr>
              <a:defRPr/>
            </a:pPr>
            <a:r>
              <a:rPr lang="en-GB" sz="1900" dirty="0">
                <a:latin typeface="Times" pitchFamily="2" charset="0"/>
              </a:rPr>
              <a:t>Marriages can be culturally homogamous or exogamous</a:t>
            </a:r>
            <a:endParaRPr lang="hu-HU" sz="1900" dirty="0">
              <a:latin typeface="Times" pitchFamily="2" charset="0"/>
            </a:endParaRPr>
          </a:p>
          <a:p>
            <a:pPr lvl="1">
              <a:defRPr/>
            </a:pPr>
            <a:r>
              <a:rPr lang="hu-HU" sz="1900" b="1" dirty="0" err="1">
                <a:latin typeface="Times" pitchFamily="2" charset="0"/>
              </a:rPr>
              <a:t>Homogamo</a:t>
            </a:r>
            <a:r>
              <a:rPr lang="hu-HU" sz="1900" dirty="0" err="1">
                <a:latin typeface="Times" pitchFamily="2" charset="0"/>
              </a:rPr>
              <a:t>us</a:t>
            </a:r>
            <a:r>
              <a:rPr lang="hu-HU" sz="1900" dirty="0">
                <a:latin typeface="Times" pitchFamily="2" charset="0"/>
              </a:rPr>
              <a:t> -</a:t>
            </a:r>
            <a:r>
              <a:rPr lang="en-US" sz="1900" dirty="0">
                <a:latin typeface="Times" pitchFamily="2" charset="0"/>
              </a:rPr>
              <a:t> </a:t>
            </a:r>
            <a:r>
              <a:rPr lang="en-GB" sz="1900" dirty="0">
                <a:latin typeface="Times" pitchFamily="2" charset="0"/>
              </a:rPr>
              <a:t>less cultural tension;</a:t>
            </a:r>
          </a:p>
          <a:p>
            <a:pPr lvl="1">
              <a:defRPr/>
            </a:pPr>
            <a:r>
              <a:rPr lang="en-GB" sz="1900" b="1" dirty="0">
                <a:latin typeface="Times" pitchFamily="2" charset="0"/>
              </a:rPr>
              <a:t>Heterogamous/Exogamous</a:t>
            </a:r>
            <a:r>
              <a:rPr lang="en-GB" sz="1900" dirty="0">
                <a:latin typeface="Times" pitchFamily="2" charset="0"/>
              </a:rPr>
              <a:t>  - manifold cultural challenges.</a:t>
            </a:r>
            <a:endParaRPr lang="hu-HU" sz="1900" dirty="0">
              <a:latin typeface="Times" pitchFamily="2" charset="0"/>
            </a:endParaRPr>
          </a:p>
          <a:p>
            <a:pPr>
              <a:defRPr/>
            </a:pPr>
            <a:r>
              <a:rPr lang="en-GB" sz="1900" dirty="0">
                <a:latin typeface="Times" pitchFamily="2" charset="0"/>
              </a:rPr>
              <a:t>Exogamous marriages (or intermarriages) involve partners of different nationalities, religious affiliations, ethnic and</a:t>
            </a:r>
            <a:r>
              <a:rPr lang="hu-HU" sz="1900" dirty="0">
                <a:latin typeface="Times" pitchFamily="2" charset="0"/>
              </a:rPr>
              <a:t>/</a:t>
            </a:r>
            <a:r>
              <a:rPr lang="hu-HU" sz="1900" dirty="0" err="1">
                <a:latin typeface="Times" pitchFamily="2" charset="0"/>
              </a:rPr>
              <a:t>or</a:t>
            </a:r>
            <a:r>
              <a:rPr lang="en-GB" sz="1900" dirty="0">
                <a:latin typeface="Times" pitchFamily="2" charset="0"/>
              </a:rPr>
              <a:t> racial origins.</a:t>
            </a:r>
            <a:endParaRPr lang="hu-HU" sz="1900" dirty="0">
              <a:latin typeface="Times" pitchFamily="2" charset="0"/>
            </a:endParaRPr>
          </a:p>
          <a:p>
            <a:pPr>
              <a:defRPr/>
            </a:pPr>
            <a:r>
              <a:rPr lang="en-GB" sz="1900" dirty="0">
                <a:latin typeface="Times" pitchFamily="2" charset="0"/>
              </a:rPr>
              <a:t>Historically, intermarriage was banned in some societies, and in many others</a:t>
            </a:r>
            <a:r>
              <a:rPr lang="hu-HU" sz="1900" dirty="0">
                <a:latin typeface="Times" pitchFamily="2" charset="0"/>
              </a:rPr>
              <a:t>,</a:t>
            </a:r>
            <a:r>
              <a:rPr lang="en-GB" sz="1900" dirty="0">
                <a:latin typeface="Times" pitchFamily="2" charset="0"/>
              </a:rPr>
              <a:t> it remains controversial even now (in the US until 1967). </a:t>
            </a:r>
            <a:endParaRPr lang="hu-HU" sz="1900" dirty="0">
              <a:latin typeface="Times" pitchFamily="2" charset="0"/>
            </a:endParaRPr>
          </a:p>
          <a:p>
            <a:pPr>
              <a:defRPr/>
            </a:pPr>
            <a:r>
              <a:rPr lang="en-GB" sz="1900" dirty="0">
                <a:latin typeface="Times" pitchFamily="2" charset="0"/>
              </a:rPr>
              <a:t>An active space that </a:t>
            </a:r>
            <a:r>
              <a:rPr lang="en-GB" sz="1900" b="1" dirty="0">
                <a:latin typeface="Times" pitchFamily="2" charset="0"/>
              </a:rPr>
              <a:t>disrupts and challenges social norms </a:t>
            </a:r>
            <a:r>
              <a:rPr lang="en-GB" sz="1900" dirty="0">
                <a:latin typeface="Times" pitchFamily="2" charset="0"/>
              </a:rPr>
              <a:t>(Rodriguez-Garcia 2015). </a:t>
            </a:r>
          </a:p>
          <a:p>
            <a:pPr>
              <a:defRPr/>
            </a:pPr>
            <a:r>
              <a:rPr lang="hu-HU" sz="1900" b="1" dirty="0">
                <a:latin typeface="Times" pitchFamily="2" charset="0"/>
              </a:rPr>
              <a:t>D</a:t>
            </a:r>
            <a:r>
              <a:rPr lang="en-GB" sz="1900" b="1" dirty="0" err="1">
                <a:latin typeface="Times" pitchFamily="2" charset="0"/>
              </a:rPr>
              <a:t>ivorce</a:t>
            </a:r>
            <a:r>
              <a:rPr lang="en-GB" sz="1900" b="1" dirty="0">
                <a:latin typeface="Times" pitchFamily="2" charset="0"/>
              </a:rPr>
              <a:t> rates higher </a:t>
            </a:r>
            <a:r>
              <a:rPr lang="hu-HU" sz="1900" b="1" dirty="0" err="1">
                <a:latin typeface="Times" pitchFamily="2" charset="0"/>
              </a:rPr>
              <a:t>for</a:t>
            </a:r>
            <a:r>
              <a:rPr lang="en-GB" sz="1900" b="1" dirty="0">
                <a:latin typeface="Times" pitchFamily="2" charset="0"/>
              </a:rPr>
              <a:t> mixed couples due to</a:t>
            </a:r>
            <a:r>
              <a:rPr lang="hu-HU" sz="1900" dirty="0">
                <a:latin typeface="Times" pitchFamily="2" charset="0"/>
              </a:rPr>
              <a:t>:</a:t>
            </a:r>
          </a:p>
          <a:p>
            <a:pPr lvl="1">
              <a:defRPr/>
            </a:pPr>
            <a:r>
              <a:rPr lang="en-GB" sz="1900" dirty="0">
                <a:latin typeface="Times" pitchFamily="2" charset="0"/>
              </a:rPr>
              <a:t>socioeconomic differences (Goldstein and </a:t>
            </a:r>
            <a:r>
              <a:rPr lang="en-GB" sz="1900" dirty="0" err="1">
                <a:latin typeface="Times" pitchFamily="2" charset="0"/>
              </a:rPr>
              <a:t>Harknett</a:t>
            </a:r>
            <a:r>
              <a:rPr lang="en-GB" sz="1900" dirty="0">
                <a:latin typeface="Times" pitchFamily="2" charset="0"/>
              </a:rPr>
              <a:t> 2006), </a:t>
            </a:r>
            <a:endParaRPr lang="hu-HU" sz="1900" dirty="0">
              <a:latin typeface="Times" pitchFamily="2" charset="0"/>
            </a:endParaRPr>
          </a:p>
          <a:p>
            <a:pPr lvl="1">
              <a:defRPr/>
            </a:pPr>
            <a:r>
              <a:rPr lang="en-GB" sz="1900" dirty="0">
                <a:latin typeface="Times" pitchFamily="2" charset="0"/>
              </a:rPr>
              <a:t>cultural differences (</a:t>
            </a:r>
            <a:r>
              <a:rPr lang="en-GB" sz="1900" dirty="0" err="1">
                <a:latin typeface="Times" pitchFamily="2" charset="0"/>
              </a:rPr>
              <a:t>Kalmijn</a:t>
            </a:r>
            <a:r>
              <a:rPr lang="en-GB" sz="1900" dirty="0">
                <a:latin typeface="Times" pitchFamily="2" charset="0"/>
              </a:rPr>
              <a:t>, De Graaf, &amp; Janssen 2005) </a:t>
            </a:r>
            <a:endParaRPr lang="hu-HU" sz="1900" dirty="0">
              <a:latin typeface="Times" pitchFamily="2" charset="0"/>
            </a:endParaRPr>
          </a:p>
          <a:p>
            <a:pPr lvl="1">
              <a:defRPr/>
            </a:pPr>
            <a:r>
              <a:rPr lang="en-GB" sz="1900" dirty="0">
                <a:latin typeface="Times" pitchFamily="2" charset="0"/>
              </a:rPr>
              <a:t>disagreements within the family, i.e. non-acceptance of the spouse's family (</a:t>
            </a:r>
            <a:r>
              <a:rPr lang="en-GB" sz="1900" dirty="0" err="1">
                <a:latin typeface="Times" pitchFamily="2" charset="0"/>
              </a:rPr>
              <a:t>Milewski</a:t>
            </a:r>
            <a:r>
              <a:rPr lang="en-GB" sz="1900" dirty="0">
                <a:latin typeface="Times" pitchFamily="2" charset="0"/>
              </a:rPr>
              <a:t> and </a:t>
            </a:r>
            <a:r>
              <a:rPr lang="en-GB" sz="1900" dirty="0" err="1">
                <a:latin typeface="Times" pitchFamily="2" charset="0"/>
              </a:rPr>
              <a:t>Kulu</a:t>
            </a:r>
            <a:r>
              <a:rPr lang="en-GB" sz="1900" dirty="0">
                <a:latin typeface="Times" pitchFamily="2" charset="0"/>
              </a:rPr>
              <a:t> 2014). </a:t>
            </a:r>
            <a:endParaRPr lang="hu-HU" sz="1900" dirty="0">
              <a:latin typeface="Times" pitchFamily="2" charset="0"/>
            </a:endParaRPr>
          </a:p>
          <a:p>
            <a:pPr>
              <a:defRPr/>
            </a:pPr>
            <a:endParaRPr lang="en-GB" sz="2000" dirty="0"/>
          </a:p>
          <a:p>
            <a:pPr>
              <a:defRPr/>
            </a:pPr>
            <a:endParaRPr lang="hu-HU" sz="2000" dirty="0"/>
          </a:p>
          <a:p>
            <a:pPr>
              <a:defRPr/>
            </a:pPr>
            <a:endParaRPr lang="en-GB" dirty="0"/>
          </a:p>
        </p:txBody>
      </p:sp>
      <p:pic>
        <p:nvPicPr>
          <p:cNvPr id="34819" name="Picture 3">
            <a:extLst>
              <a:ext uri="{FF2B5EF4-FFF2-40B4-BE49-F238E27FC236}">
                <a16:creationId xmlns:a16="http://schemas.microsoft.com/office/drawing/2014/main" id="{FFEAE43A-27C7-9037-61D6-19749DDCDF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79025" y="146050"/>
            <a:ext cx="2012950"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4">
            <a:extLst>
              <a:ext uri="{FF2B5EF4-FFF2-40B4-BE49-F238E27FC236}">
                <a16:creationId xmlns:a16="http://schemas.microsoft.com/office/drawing/2014/main" id="{CD27A1C1-7114-C166-2D24-927299BEE2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53763" y="5745163"/>
            <a:ext cx="10001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Content Placeholder 7" descr="Logo&#10;&#10;Description automatically generated">
            <a:extLst>
              <a:ext uri="{FF2B5EF4-FFF2-40B4-BE49-F238E27FC236}">
                <a16:creationId xmlns:a16="http://schemas.microsoft.com/office/drawing/2014/main" id="{3150F85B-8995-C413-883F-2C81ED2397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6988"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FE4EC135-28C6-3B1B-15D8-05F33789E5A0}"/>
              </a:ext>
            </a:extLst>
          </p:cNvPr>
          <p:cNvSpPr>
            <a:spLocks noGrp="1" noChangeArrowheads="1"/>
          </p:cNvSpPr>
          <p:nvPr>
            <p:ph type="title"/>
          </p:nvPr>
        </p:nvSpPr>
        <p:spPr>
          <a:xfrm>
            <a:off x="1371600" y="369888"/>
            <a:ext cx="10329863" cy="796925"/>
          </a:xfrm>
        </p:spPr>
        <p:txBody>
          <a:bodyPr/>
          <a:lstStyle/>
          <a:p>
            <a:pPr eaLnBrk="1" hangingPunct="1"/>
            <a:r>
              <a:rPr lang="hu-HU" altLang="en-US" sz="4000">
                <a:latin typeface="Times" pitchFamily="2" charset="0"/>
              </a:rPr>
              <a:t>Context and MSCA project</a:t>
            </a:r>
            <a:endParaRPr lang="en-GB" altLang="en-US" sz="4000">
              <a:latin typeface="Times" pitchFamily="2" charset="0"/>
            </a:endParaRPr>
          </a:p>
        </p:txBody>
      </p:sp>
      <p:sp>
        <p:nvSpPr>
          <p:cNvPr id="3" name="Content Placeholder 2">
            <a:extLst>
              <a:ext uri="{FF2B5EF4-FFF2-40B4-BE49-F238E27FC236}">
                <a16:creationId xmlns:a16="http://schemas.microsoft.com/office/drawing/2014/main" id="{4C865C00-8B5A-ED2F-3F6C-2E835B70CBD8}"/>
              </a:ext>
            </a:extLst>
          </p:cNvPr>
          <p:cNvSpPr>
            <a:spLocks noGrp="1"/>
          </p:cNvSpPr>
          <p:nvPr>
            <p:ph idx="1"/>
          </p:nvPr>
        </p:nvSpPr>
        <p:spPr>
          <a:xfrm>
            <a:off x="717550" y="1376363"/>
            <a:ext cx="10636250" cy="4800600"/>
          </a:xfrm>
        </p:spPr>
        <p:txBody>
          <a:bodyPr rtlCol="0">
            <a:normAutofit/>
          </a:bodyPr>
          <a:lstStyle/>
          <a:p>
            <a:pPr eaLnBrk="1" fontAlgn="auto" hangingPunct="1">
              <a:spcAft>
                <a:spcPts val="0"/>
              </a:spcAft>
              <a:defRPr/>
            </a:pPr>
            <a:r>
              <a:rPr lang="hu-HU" sz="2400" b="1" dirty="0" err="1">
                <a:latin typeface="Times" pitchFamily="2" charset="0"/>
              </a:rPr>
              <a:t>Intermarriage</a:t>
            </a:r>
            <a:r>
              <a:rPr lang="hu-HU" sz="2400" b="1" dirty="0">
                <a:latin typeface="Times" pitchFamily="2" charset="0"/>
              </a:rPr>
              <a:t> and </a:t>
            </a:r>
            <a:r>
              <a:rPr lang="hu-HU" sz="2400" b="1" dirty="0" err="1">
                <a:latin typeface="Times" pitchFamily="2" charset="0"/>
              </a:rPr>
              <a:t>Ethnic</a:t>
            </a:r>
            <a:r>
              <a:rPr lang="hu-HU" sz="2400" b="1" dirty="0">
                <a:latin typeface="Times" pitchFamily="2" charset="0"/>
              </a:rPr>
              <a:t> </a:t>
            </a:r>
            <a:r>
              <a:rPr lang="hu-HU" sz="2400" b="1" dirty="0" err="1">
                <a:latin typeface="Times" pitchFamily="2" charset="0"/>
              </a:rPr>
              <a:t>Identity</a:t>
            </a:r>
            <a:r>
              <a:rPr lang="hu-HU" sz="2400" b="1" dirty="0">
                <a:latin typeface="Times" pitchFamily="2" charset="0"/>
              </a:rPr>
              <a:t> (IMEI)</a:t>
            </a:r>
            <a:r>
              <a:rPr lang="en-GB" sz="2400" b="1" dirty="0">
                <a:latin typeface="Times" pitchFamily="2" charset="0"/>
              </a:rPr>
              <a:t> </a:t>
            </a:r>
            <a:r>
              <a:rPr lang="en-GB" sz="2400" dirty="0">
                <a:latin typeface="Times" pitchFamily="2" charset="0"/>
              </a:rPr>
              <a:t>project will contribute to the state-of-the-art by analysing the social impacts of intermarriages on three levels:</a:t>
            </a:r>
            <a:endParaRPr lang="hu-HU" sz="2400" dirty="0">
              <a:latin typeface="Times" pitchFamily="2" charset="0"/>
            </a:endParaRPr>
          </a:p>
          <a:p>
            <a:pPr lvl="1" eaLnBrk="1" fontAlgn="auto" hangingPunct="1">
              <a:spcAft>
                <a:spcPts val="0"/>
              </a:spcAft>
              <a:defRPr/>
            </a:pPr>
            <a:r>
              <a:rPr lang="hu-HU" dirty="0">
                <a:latin typeface="Times" pitchFamily="2" charset="0"/>
              </a:rPr>
              <a:t>(1)</a:t>
            </a:r>
            <a:r>
              <a:rPr lang="en-GB" dirty="0">
                <a:latin typeface="Times" pitchFamily="2" charset="0"/>
              </a:rPr>
              <a:t>macro (the social aspects of mixed marriages)</a:t>
            </a:r>
            <a:endParaRPr lang="hu-HU" dirty="0">
              <a:latin typeface="Times" pitchFamily="2" charset="0"/>
            </a:endParaRPr>
          </a:p>
          <a:p>
            <a:pPr lvl="1" eaLnBrk="1" fontAlgn="auto" hangingPunct="1">
              <a:spcAft>
                <a:spcPts val="0"/>
              </a:spcAft>
              <a:defRPr/>
            </a:pPr>
            <a:r>
              <a:rPr lang="en-GB" dirty="0">
                <a:latin typeface="Times" pitchFamily="2" charset="0"/>
              </a:rPr>
              <a:t>(2) mezzo (the family dynamics and tensions of couples in mixed marriages)</a:t>
            </a:r>
            <a:endParaRPr lang="hu-HU" dirty="0">
              <a:latin typeface="Times" pitchFamily="2" charset="0"/>
            </a:endParaRPr>
          </a:p>
          <a:p>
            <a:pPr lvl="1" eaLnBrk="1" fontAlgn="auto" hangingPunct="1">
              <a:spcAft>
                <a:spcPts val="0"/>
              </a:spcAft>
              <a:defRPr/>
            </a:pPr>
            <a:r>
              <a:rPr lang="en-GB" dirty="0">
                <a:latin typeface="Times" pitchFamily="2" charset="0"/>
              </a:rPr>
              <a:t>(3)micro (the identity construction of persons born out of mixed marriages)</a:t>
            </a:r>
            <a:endParaRPr lang="hu-HU" dirty="0">
              <a:latin typeface="Times" pitchFamily="2" charset="0"/>
            </a:endParaRPr>
          </a:p>
          <a:p>
            <a:pPr marL="457200" lvl="1" indent="0" eaLnBrk="1" fontAlgn="auto" hangingPunct="1">
              <a:spcAft>
                <a:spcPts val="0"/>
              </a:spcAft>
              <a:buFont typeface="Arial" panose="020B0604020202020204" pitchFamily="34" charset="0"/>
              <a:buNone/>
              <a:defRPr/>
            </a:pPr>
            <a:endParaRPr lang="hu-HU" dirty="0">
              <a:latin typeface="Times" pitchFamily="2" charset="0"/>
            </a:endParaRPr>
          </a:p>
          <a:p>
            <a:pPr marL="228600" lvl="1" eaLnBrk="1" fontAlgn="auto" hangingPunct="1">
              <a:spcBef>
                <a:spcPts val="1000"/>
              </a:spcBef>
              <a:spcAft>
                <a:spcPts val="0"/>
              </a:spcAft>
              <a:defRPr/>
            </a:pPr>
            <a:r>
              <a:rPr lang="en-GB" dirty="0">
                <a:latin typeface="Times" pitchFamily="2" charset="0"/>
              </a:rPr>
              <a:t>It specifically targets the Hungarian, Slovak and Romanian national minorities (and the majority Serb population) living in Vojvodina</a:t>
            </a:r>
            <a:endParaRPr lang="hu-HU" dirty="0">
              <a:latin typeface="Times" pitchFamily="2" charset="0"/>
            </a:endParaRPr>
          </a:p>
          <a:p>
            <a:pPr marL="228600" lvl="1" eaLnBrk="1" fontAlgn="auto" hangingPunct="1">
              <a:spcBef>
                <a:spcPts val="1000"/>
              </a:spcBef>
              <a:spcAft>
                <a:spcPts val="0"/>
              </a:spcAft>
              <a:defRPr/>
            </a:pPr>
            <a:r>
              <a:rPr lang="hu-HU" dirty="0" err="1">
                <a:latin typeface="Times" pitchFamily="2" charset="0"/>
              </a:rPr>
              <a:t>Why</a:t>
            </a:r>
            <a:r>
              <a:rPr lang="hu-HU" dirty="0">
                <a:latin typeface="Times" pitchFamily="2" charset="0"/>
              </a:rPr>
              <a:t> </a:t>
            </a:r>
            <a:r>
              <a:rPr lang="hu-HU" dirty="0" err="1">
                <a:latin typeface="Times" pitchFamily="2" charset="0"/>
              </a:rPr>
              <a:t>these</a:t>
            </a:r>
            <a:r>
              <a:rPr lang="hu-HU" dirty="0">
                <a:latin typeface="Times" pitchFamily="2" charset="0"/>
              </a:rPr>
              <a:t> </a:t>
            </a:r>
            <a:r>
              <a:rPr lang="hu-HU" dirty="0" err="1">
                <a:latin typeface="Times" pitchFamily="2" charset="0"/>
              </a:rPr>
              <a:t>three</a:t>
            </a:r>
            <a:r>
              <a:rPr lang="hu-HU" dirty="0">
                <a:latin typeface="Times" pitchFamily="2" charset="0"/>
              </a:rPr>
              <a:t> </a:t>
            </a:r>
            <a:r>
              <a:rPr lang="hu-HU" dirty="0" err="1">
                <a:latin typeface="Times" pitchFamily="2" charset="0"/>
              </a:rPr>
              <a:t>ethnic</a:t>
            </a:r>
            <a:r>
              <a:rPr lang="hu-HU" dirty="0">
                <a:latin typeface="Times" pitchFamily="2" charset="0"/>
              </a:rPr>
              <a:t> </a:t>
            </a:r>
            <a:r>
              <a:rPr lang="hu-HU" dirty="0" err="1">
                <a:latin typeface="Times" pitchFamily="2" charset="0"/>
              </a:rPr>
              <a:t>minorities</a:t>
            </a:r>
            <a:r>
              <a:rPr lang="hu-HU" dirty="0">
                <a:latin typeface="Times" pitchFamily="2" charset="0"/>
              </a:rPr>
              <a:t>?</a:t>
            </a:r>
            <a:endParaRPr lang="en-US" dirty="0">
              <a:latin typeface="Times" pitchFamily="2" charset="0"/>
            </a:endParaRPr>
          </a:p>
          <a:p>
            <a:pPr marL="685800" lvl="2" eaLnBrk="1" fontAlgn="auto" hangingPunct="1">
              <a:spcBef>
                <a:spcPts val="1000"/>
              </a:spcBef>
              <a:spcAft>
                <a:spcPts val="0"/>
              </a:spcAft>
              <a:defRPr/>
            </a:pPr>
            <a:r>
              <a:rPr lang="hu-HU" dirty="0" err="1">
                <a:latin typeface="Times" pitchFamily="2" charset="0"/>
              </a:rPr>
              <a:t>Size</a:t>
            </a:r>
            <a:r>
              <a:rPr lang="hu-HU" dirty="0">
                <a:latin typeface="Times" pitchFamily="2" charset="0"/>
              </a:rPr>
              <a:t> and </a:t>
            </a:r>
            <a:r>
              <a:rPr lang="hu-HU" dirty="0" err="1">
                <a:latin typeface="Times" pitchFamily="2" charset="0"/>
              </a:rPr>
              <a:t>mother</a:t>
            </a:r>
            <a:r>
              <a:rPr lang="hu-HU" dirty="0">
                <a:latin typeface="Times" pitchFamily="2" charset="0"/>
              </a:rPr>
              <a:t> </a:t>
            </a:r>
            <a:r>
              <a:rPr lang="hu-HU" dirty="0" err="1">
                <a:latin typeface="Times" pitchFamily="2" charset="0"/>
              </a:rPr>
              <a:t>tongue</a:t>
            </a:r>
            <a:r>
              <a:rPr lang="hu-HU" dirty="0">
                <a:latin typeface="Times" pitchFamily="2" charset="0"/>
              </a:rPr>
              <a:t> </a:t>
            </a:r>
            <a:r>
              <a:rPr lang="hu-HU" dirty="0" err="1">
                <a:latin typeface="Times" pitchFamily="2" charset="0"/>
              </a:rPr>
              <a:t>education</a:t>
            </a:r>
            <a:r>
              <a:rPr lang="hu-HU" dirty="0">
                <a:latin typeface="Times" pitchFamily="2" charset="0"/>
              </a:rPr>
              <a:t> </a:t>
            </a:r>
            <a:endParaRPr lang="en-GB" dirty="0">
              <a:latin typeface="Times" pitchFamily="2" charset="0"/>
            </a:endParaRPr>
          </a:p>
        </p:txBody>
      </p:sp>
      <p:pic>
        <p:nvPicPr>
          <p:cNvPr id="36867" name="Picture 7">
            <a:extLst>
              <a:ext uri="{FF2B5EF4-FFF2-40B4-BE49-F238E27FC236}">
                <a16:creationId xmlns:a16="http://schemas.microsoft.com/office/drawing/2014/main" id="{9DAE2809-3557-551B-7B0C-E0B48DEF13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61550" y="122238"/>
            <a:ext cx="233045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3">
            <a:extLst>
              <a:ext uri="{FF2B5EF4-FFF2-40B4-BE49-F238E27FC236}">
                <a16:creationId xmlns:a16="http://schemas.microsoft.com/office/drawing/2014/main" id="{41069A23-1108-0DA3-4273-C96FFB9805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45825" y="5700713"/>
            <a:ext cx="9779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Content Placeholder 7" descr="Logo&#10;&#10;Description automatically generated">
            <a:extLst>
              <a:ext uri="{FF2B5EF4-FFF2-40B4-BE49-F238E27FC236}">
                <a16:creationId xmlns:a16="http://schemas.microsoft.com/office/drawing/2014/main" id="{D70ADFB1-347D-E176-8952-390B37CA5BB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0488"/>
            <a:ext cx="1296988" cy="1257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a:extLst>
              <a:ext uri="{FF2B5EF4-FFF2-40B4-BE49-F238E27FC236}">
                <a16:creationId xmlns:a16="http://schemas.microsoft.com/office/drawing/2014/main" id="{481F26BF-88B3-D62D-32FF-1238A5EC65CF}"/>
              </a:ext>
            </a:extLst>
          </p:cNvPr>
          <p:cNvSpPr>
            <a:spLocks noGrp="1" noChangeArrowheads="1"/>
          </p:cNvSpPr>
          <p:nvPr>
            <p:ph type="title"/>
          </p:nvPr>
        </p:nvSpPr>
        <p:spPr>
          <a:xfrm>
            <a:off x="1296988" y="365125"/>
            <a:ext cx="10056812" cy="754063"/>
          </a:xfrm>
        </p:spPr>
        <p:txBody>
          <a:bodyPr/>
          <a:lstStyle/>
          <a:p>
            <a:pPr eaLnBrk="1" hangingPunct="1"/>
            <a:r>
              <a:rPr lang="hu-HU" altLang="en-US" sz="4000">
                <a:latin typeface="Times" pitchFamily="2" charset="0"/>
              </a:rPr>
              <a:t>Reserach Questions?</a:t>
            </a:r>
            <a:endParaRPr lang="en-GB" altLang="en-US" sz="4000">
              <a:latin typeface="Times" pitchFamily="2" charset="0"/>
            </a:endParaRPr>
          </a:p>
        </p:txBody>
      </p:sp>
      <p:sp>
        <p:nvSpPr>
          <p:cNvPr id="3" name="Content Placeholder 2">
            <a:extLst>
              <a:ext uri="{FF2B5EF4-FFF2-40B4-BE49-F238E27FC236}">
                <a16:creationId xmlns:a16="http://schemas.microsoft.com/office/drawing/2014/main" id="{DC1D53A9-FD03-3202-638C-3CE9DEFAC6DA}"/>
              </a:ext>
            </a:extLst>
          </p:cNvPr>
          <p:cNvSpPr>
            <a:spLocks noGrp="1"/>
          </p:cNvSpPr>
          <p:nvPr>
            <p:ph idx="1"/>
          </p:nvPr>
        </p:nvSpPr>
        <p:spPr>
          <a:xfrm>
            <a:off x="641350" y="1119188"/>
            <a:ext cx="10712450" cy="5057775"/>
          </a:xfrm>
        </p:spPr>
        <p:txBody>
          <a:bodyPr rtlCol="0">
            <a:normAutofit/>
          </a:bodyPr>
          <a:lstStyle/>
          <a:p>
            <a:pPr eaLnBrk="1" fontAlgn="auto" hangingPunct="1">
              <a:spcAft>
                <a:spcPts val="0"/>
              </a:spcAft>
              <a:defRPr/>
            </a:pPr>
            <a:r>
              <a:rPr lang="hu-HU" dirty="0">
                <a:latin typeface="Times" pitchFamily="2" charset="0"/>
              </a:rPr>
              <a:t>Most </a:t>
            </a:r>
            <a:r>
              <a:rPr lang="hu-HU" dirty="0" err="1">
                <a:latin typeface="Times" pitchFamily="2" charset="0"/>
              </a:rPr>
              <a:t>relevant</a:t>
            </a:r>
            <a:r>
              <a:rPr lang="hu-HU" dirty="0">
                <a:latin typeface="Times" pitchFamily="2" charset="0"/>
              </a:rPr>
              <a:t> </a:t>
            </a:r>
            <a:r>
              <a:rPr lang="hu-HU" dirty="0" err="1">
                <a:latin typeface="Times" pitchFamily="2" charset="0"/>
              </a:rPr>
              <a:t>research</a:t>
            </a:r>
            <a:r>
              <a:rPr lang="hu-HU" dirty="0">
                <a:latin typeface="Times" pitchFamily="2" charset="0"/>
              </a:rPr>
              <a:t> </a:t>
            </a:r>
            <a:r>
              <a:rPr lang="hu-HU" dirty="0" err="1">
                <a:latin typeface="Times" pitchFamily="2" charset="0"/>
              </a:rPr>
              <a:t>questions</a:t>
            </a:r>
            <a:r>
              <a:rPr lang="hu-HU" dirty="0">
                <a:latin typeface="Times" pitchFamily="2" charset="0"/>
              </a:rPr>
              <a:t> of </a:t>
            </a:r>
            <a:r>
              <a:rPr lang="hu-HU" dirty="0" err="1">
                <a:latin typeface="Times" pitchFamily="2" charset="0"/>
              </a:rPr>
              <a:t>the</a:t>
            </a:r>
            <a:r>
              <a:rPr lang="hu-HU" dirty="0">
                <a:latin typeface="Times" pitchFamily="2" charset="0"/>
              </a:rPr>
              <a:t> MSCA project:</a:t>
            </a:r>
          </a:p>
          <a:p>
            <a:pPr lvl="1" eaLnBrk="1" fontAlgn="auto" hangingPunct="1">
              <a:spcAft>
                <a:spcPts val="0"/>
              </a:spcAft>
              <a:defRPr/>
            </a:pPr>
            <a:r>
              <a:rPr lang="en-GB" dirty="0">
                <a:latin typeface="Times" pitchFamily="2" charset="0"/>
              </a:rPr>
              <a:t>Are intermarriages bridges between social groups or ‘destroyers’ of national minority communities in Vojvodina via acting as tools in assimilation? </a:t>
            </a:r>
          </a:p>
          <a:p>
            <a:pPr lvl="1" eaLnBrk="1" fontAlgn="auto" hangingPunct="1">
              <a:spcAft>
                <a:spcPts val="0"/>
              </a:spcAft>
              <a:defRPr/>
            </a:pPr>
            <a:r>
              <a:rPr lang="en-GB" dirty="0">
                <a:latin typeface="Times" pitchFamily="2" charset="0"/>
              </a:rPr>
              <a:t>Is the nationalizing state benefiting from intermarriages?</a:t>
            </a:r>
            <a:endParaRPr lang="hu-HU" dirty="0">
              <a:latin typeface="Times" pitchFamily="2" charset="0"/>
            </a:endParaRPr>
          </a:p>
          <a:p>
            <a:pPr lvl="1" eaLnBrk="1" fontAlgn="auto" hangingPunct="1">
              <a:spcAft>
                <a:spcPts val="0"/>
              </a:spcAft>
              <a:defRPr/>
            </a:pPr>
            <a:r>
              <a:rPr lang="en-GB" dirty="0">
                <a:latin typeface="Times" pitchFamily="2" charset="0"/>
              </a:rPr>
              <a:t>How and to what extent do the religion, culture, class, settlement type (rural vs urban) and education level of family members and friends affect on intermarriages? </a:t>
            </a:r>
            <a:endParaRPr lang="hu-HU" dirty="0">
              <a:latin typeface="Times" pitchFamily="2" charset="0"/>
            </a:endParaRPr>
          </a:p>
          <a:p>
            <a:pPr lvl="1" eaLnBrk="1" fontAlgn="auto" hangingPunct="1">
              <a:spcAft>
                <a:spcPts val="0"/>
              </a:spcAft>
              <a:defRPr/>
            </a:pPr>
            <a:r>
              <a:rPr lang="en-GB" dirty="0">
                <a:latin typeface="Times" pitchFamily="2" charset="0"/>
              </a:rPr>
              <a:t>Which are the guiding principles for intermarried couples when making important family-level decisions about their children e.g., naming, religion, spoken language and choice of tuition language? </a:t>
            </a:r>
          </a:p>
          <a:p>
            <a:pPr lvl="1" eaLnBrk="1" fontAlgn="auto" hangingPunct="1">
              <a:spcAft>
                <a:spcPts val="0"/>
              </a:spcAft>
              <a:defRPr/>
            </a:pPr>
            <a:r>
              <a:rPr lang="en-GB" dirty="0">
                <a:latin typeface="Times" pitchFamily="2" charset="0"/>
              </a:rPr>
              <a:t>What are the identity patterns of children born into intermarriages?</a:t>
            </a:r>
          </a:p>
          <a:p>
            <a:pPr marL="457200" lvl="1" indent="0" eaLnBrk="1" fontAlgn="auto" hangingPunct="1">
              <a:spcAft>
                <a:spcPts val="0"/>
              </a:spcAft>
              <a:buFont typeface="Arial" panose="020B0604020202020204" pitchFamily="34" charset="0"/>
              <a:buNone/>
              <a:defRPr/>
            </a:pPr>
            <a:endParaRPr lang="hu-HU" dirty="0"/>
          </a:p>
          <a:p>
            <a:pPr lvl="1" eaLnBrk="1" fontAlgn="auto" hangingPunct="1">
              <a:spcAft>
                <a:spcPts val="0"/>
              </a:spcAft>
              <a:defRPr/>
            </a:pPr>
            <a:endParaRPr lang="hu-HU" dirty="0"/>
          </a:p>
          <a:p>
            <a:pPr lvl="1" eaLnBrk="1" fontAlgn="auto" hangingPunct="1">
              <a:spcAft>
                <a:spcPts val="0"/>
              </a:spcAft>
              <a:defRPr/>
            </a:pPr>
            <a:endParaRPr lang="hu-HU" dirty="0"/>
          </a:p>
          <a:p>
            <a:pPr lvl="1" eaLnBrk="1" fontAlgn="auto" hangingPunct="1">
              <a:spcAft>
                <a:spcPts val="0"/>
              </a:spcAft>
              <a:defRPr/>
            </a:pPr>
            <a:endParaRPr lang="hu-HU" dirty="0"/>
          </a:p>
          <a:p>
            <a:pPr eaLnBrk="1" fontAlgn="auto" hangingPunct="1">
              <a:spcAft>
                <a:spcPts val="0"/>
              </a:spcAft>
              <a:defRPr/>
            </a:pPr>
            <a:endParaRPr lang="en-GB" dirty="0"/>
          </a:p>
        </p:txBody>
      </p:sp>
      <p:pic>
        <p:nvPicPr>
          <p:cNvPr id="38915" name="Picture 6">
            <a:extLst>
              <a:ext uri="{FF2B5EF4-FFF2-40B4-BE49-F238E27FC236}">
                <a16:creationId xmlns:a16="http://schemas.microsoft.com/office/drawing/2014/main" id="{F862ED19-953F-1066-C32F-7E8B3737E1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61550" y="122238"/>
            <a:ext cx="233045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3">
            <a:extLst>
              <a:ext uri="{FF2B5EF4-FFF2-40B4-BE49-F238E27FC236}">
                <a16:creationId xmlns:a16="http://schemas.microsoft.com/office/drawing/2014/main" id="{6C9753CD-BC15-DB36-954E-F215A2D26F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45825" y="5700713"/>
            <a:ext cx="9779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Content Placeholder 7" descr="Logo&#10;&#10;Description automatically generated">
            <a:extLst>
              <a:ext uri="{FF2B5EF4-FFF2-40B4-BE49-F238E27FC236}">
                <a16:creationId xmlns:a16="http://schemas.microsoft.com/office/drawing/2014/main" id="{68945068-5B13-C100-75A9-4918FECA4E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88900"/>
            <a:ext cx="1296988"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a:extLst>
              <a:ext uri="{FF2B5EF4-FFF2-40B4-BE49-F238E27FC236}">
                <a16:creationId xmlns:a16="http://schemas.microsoft.com/office/drawing/2014/main" id="{360406CB-6525-316A-93B7-BA5F3EA730F5}"/>
              </a:ext>
            </a:extLst>
          </p:cNvPr>
          <p:cNvSpPr>
            <a:spLocks noGrp="1" noChangeArrowheads="1"/>
          </p:cNvSpPr>
          <p:nvPr>
            <p:ph type="title"/>
          </p:nvPr>
        </p:nvSpPr>
        <p:spPr>
          <a:xfrm>
            <a:off x="838200" y="1557338"/>
            <a:ext cx="10515600" cy="2851150"/>
          </a:xfrm>
        </p:spPr>
        <p:txBody>
          <a:bodyPr/>
          <a:lstStyle/>
          <a:p>
            <a:pPr eaLnBrk="1" hangingPunct="1"/>
            <a:r>
              <a:rPr lang="hu-HU" altLang="en-US">
                <a:latin typeface="Times" pitchFamily="2" charset="0"/>
              </a:rPr>
              <a:t>Intermarriages in the literature</a:t>
            </a:r>
            <a:endParaRPr lang="en-GB" altLang="en-US">
              <a:latin typeface="Times" pitchFamily="2" charset="0"/>
            </a:endParaRPr>
          </a:p>
        </p:txBody>
      </p:sp>
      <p:sp>
        <p:nvSpPr>
          <p:cNvPr id="3" name="Text Placeholder 2">
            <a:extLst>
              <a:ext uri="{FF2B5EF4-FFF2-40B4-BE49-F238E27FC236}">
                <a16:creationId xmlns:a16="http://schemas.microsoft.com/office/drawing/2014/main" id="{FF6F7E1E-FBF6-BDBA-EC18-E93FE0097FB1}"/>
              </a:ext>
            </a:extLst>
          </p:cNvPr>
          <p:cNvSpPr>
            <a:spLocks noGrp="1"/>
          </p:cNvSpPr>
          <p:nvPr>
            <p:ph type="body" idx="1"/>
          </p:nvPr>
        </p:nvSpPr>
        <p:spPr/>
        <p:txBody>
          <a:bodyPr rtlCol="0">
            <a:normAutofit/>
          </a:bodyPr>
          <a:lstStyle/>
          <a:p>
            <a:pPr eaLnBrk="1" fontAlgn="auto" hangingPunct="1">
              <a:spcAft>
                <a:spcPts val="0"/>
              </a:spcAft>
              <a:defRPr/>
            </a:pPr>
            <a:endParaRPr lang="en-GB" dirty="0"/>
          </a:p>
        </p:txBody>
      </p:sp>
      <p:pic>
        <p:nvPicPr>
          <p:cNvPr id="40963" name="Picture 6">
            <a:extLst>
              <a:ext uri="{FF2B5EF4-FFF2-40B4-BE49-F238E27FC236}">
                <a16:creationId xmlns:a16="http://schemas.microsoft.com/office/drawing/2014/main" id="{E35610C0-9E67-7240-DF35-6E67516245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61550" y="122238"/>
            <a:ext cx="233045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3">
            <a:extLst>
              <a:ext uri="{FF2B5EF4-FFF2-40B4-BE49-F238E27FC236}">
                <a16:creationId xmlns:a16="http://schemas.microsoft.com/office/drawing/2014/main" id="{52DBA11E-C7FF-B45A-581A-1278130A9C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45825" y="5700713"/>
            <a:ext cx="9779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Content Placeholder 7" descr="Logo&#10;&#10;Description automatically generated">
            <a:extLst>
              <a:ext uri="{FF2B5EF4-FFF2-40B4-BE49-F238E27FC236}">
                <a16:creationId xmlns:a16="http://schemas.microsoft.com/office/drawing/2014/main" id="{16F2EDF7-9AA6-A21D-4A3C-6B76B22FB7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0488"/>
            <a:ext cx="1296988" cy="1257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a:extLst>
              <a:ext uri="{FF2B5EF4-FFF2-40B4-BE49-F238E27FC236}">
                <a16:creationId xmlns:a16="http://schemas.microsoft.com/office/drawing/2014/main" id="{BD7AF04C-32E7-4580-800A-6600ABC6D543}"/>
              </a:ext>
            </a:extLst>
          </p:cNvPr>
          <p:cNvSpPr>
            <a:spLocks noGrp="1" noChangeArrowheads="1"/>
          </p:cNvSpPr>
          <p:nvPr>
            <p:ph type="title"/>
          </p:nvPr>
        </p:nvSpPr>
        <p:spPr>
          <a:xfrm>
            <a:off x="1296988" y="365125"/>
            <a:ext cx="10056812" cy="1325563"/>
          </a:xfrm>
        </p:spPr>
        <p:txBody>
          <a:bodyPr/>
          <a:lstStyle/>
          <a:p>
            <a:pPr eaLnBrk="1" hangingPunct="1"/>
            <a:r>
              <a:rPr lang="en-HU" altLang="en-US">
                <a:latin typeface="Times" pitchFamily="2" charset="0"/>
              </a:rPr>
              <a:t>Minority groups in Europe</a:t>
            </a:r>
          </a:p>
        </p:txBody>
      </p:sp>
      <p:sp>
        <p:nvSpPr>
          <p:cNvPr id="48130" name="Content Placeholder 2">
            <a:extLst>
              <a:ext uri="{FF2B5EF4-FFF2-40B4-BE49-F238E27FC236}">
                <a16:creationId xmlns:a16="http://schemas.microsoft.com/office/drawing/2014/main" id="{95944CE8-E9F5-009D-CF44-89355EC522A0}"/>
              </a:ext>
            </a:extLst>
          </p:cNvPr>
          <p:cNvSpPr>
            <a:spLocks noGrp="1" noChangeArrowheads="1"/>
          </p:cNvSpPr>
          <p:nvPr>
            <p:ph idx="1"/>
          </p:nvPr>
        </p:nvSpPr>
        <p:spPr>
          <a:xfrm>
            <a:off x="838200" y="1577975"/>
            <a:ext cx="10515600" cy="4598988"/>
          </a:xfrm>
        </p:spPr>
        <p:txBody>
          <a:bodyPr/>
          <a:lstStyle/>
          <a:p>
            <a:pPr eaLnBrk="1" hangingPunct="1"/>
            <a:r>
              <a:rPr lang="en-HU" altLang="en-US" sz="2400">
                <a:latin typeface="Times" pitchFamily="2" charset="0"/>
                <a:cs typeface="Calibri" panose="020F0502020204030204" pitchFamily="34" charset="0"/>
              </a:rPr>
              <a:t>Migrants</a:t>
            </a:r>
            <a:r>
              <a:rPr lang="en-HU" altLang="en-US">
                <a:latin typeface="Times" pitchFamily="2" charset="0"/>
                <a:cs typeface="Calibri" panose="020F0502020204030204" pitchFamily="34" charset="0"/>
              </a:rPr>
              <a:t>  - </a:t>
            </a:r>
            <a:r>
              <a:rPr lang="en-GB" altLang="en-US" sz="1800">
                <a:latin typeface="Times" pitchFamily="2" charset="0"/>
                <a:cs typeface="Calibri" panose="020F0502020204030204" pitchFamily="34" charset="0"/>
              </a:rPr>
              <a:t>(a group formed by the decisions of individuals and families to leave their original homelands and emigrate to another society [Kymlicka 2001, 31]).</a:t>
            </a:r>
            <a:r>
              <a:rPr lang="en-HU" altLang="en-US">
                <a:latin typeface="Times" pitchFamily="2" charset="0"/>
                <a:cs typeface="Calibri" panose="020F0502020204030204" pitchFamily="34" charset="0"/>
              </a:rPr>
              <a:t> </a:t>
            </a:r>
          </a:p>
          <a:p>
            <a:pPr eaLnBrk="1" hangingPunct="1"/>
            <a:r>
              <a:rPr lang="en-HU" altLang="en-US" sz="2400">
                <a:latin typeface="Times" pitchFamily="2" charset="0"/>
                <a:cs typeface="Calibri" panose="020F0502020204030204" pitchFamily="34" charset="0"/>
              </a:rPr>
              <a:t>National minorities </a:t>
            </a:r>
            <a:r>
              <a:rPr lang="en-HU" altLang="en-US">
                <a:latin typeface="Times" pitchFamily="2" charset="0"/>
                <a:cs typeface="Calibri" panose="020F0502020204030204" pitchFamily="34" charset="0"/>
              </a:rPr>
              <a:t>-  </a:t>
            </a:r>
            <a:r>
              <a:rPr lang="en-GB" altLang="en-US" sz="1800">
                <a:latin typeface="Times" pitchFamily="2" charset="0"/>
                <a:cs typeface="Calibri" panose="020F0502020204030204" pitchFamily="34" charset="0"/>
              </a:rPr>
              <a:t>(a group that formed complete and functioning societies in their historic homeland prior to being incorporated into a larger state [Kymlicka 2001, 23]) </a:t>
            </a:r>
          </a:p>
          <a:p>
            <a:pPr eaLnBrk="1" hangingPunct="1"/>
            <a:r>
              <a:rPr lang="en-GB" altLang="en-US" sz="1800">
                <a:latin typeface="Times" pitchFamily="2" charset="0"/>
                <a:cs typeface="Calibri" panose="020F0502020204030204" pitchFamily="34" charset="0"/>
              </a:rPr>
              <a:t>Bringing together these two strands presents challenges as the sociocultural backgrounds of the latter groups are profoundly different. </a:t>
            </a:r>
          </a:p>
          <a:p>
            <a:pPr eaLnBrk="1" hangingPunct="1"/>
            <a:r>
              <a:rPr lang="en-GB" altLang="en-US" sz="1800">
                <a:latin typeface="Times" pitchFamily="2" charset="0"/>
                <a:cs typeface="Calibri" panose="020F0502020204030204" pitchFamily="34" charset="0"/>
              </a:rPr>
              <a:t>(1) In the case of national minorities and majorities, there exists a dominant nation and national minorities who have historically lived together and may share a common heritage through intermarriage (this is the most common situation in Central and Eastern Europe). </a:t>
            </a:r>
          </a:p>
          <a:p>
            <a:pPr eaLnBrk="1" hangingPunct="1"/>
            <a:r>
              <a:rPr lang="en-GB" altLang="en-US" sz="1800">
                <a:latin typeface="Times" pitchFamily="2" charset="0"/>
                <a:cs typeface="Calibri" panose="020F0502020204030204" pitchFamily="34" charset="0"/>
              </a:rPr>
              <a:t>(2) In the case of intermarriage involving migrants, there is a nation and community (host society) into which migrants (as newcomers) would like to enter, and intermarriage is one of the ‘entry cards’ (this is the case mainly, but not exclusively in Western Europe).</a:t>
            </a:r>
            <a:r>
              <a:rPr lang="en-HU" altLang="en-US">
                <a:latin typeface="Times" pitchFamily="2" charset="0"/>
                <a:cs typeface="Calibri" panose="020F0502020204030204" pitchFamily="34" charset="0"/>
              </a:rPr>
              <a:t> </a:t>
            </a:r>
          </a:p>
        </p:txBody>
      </p:sp>
      <p:pic>
        <p:nvPicPr>
          <p:cNvPr id="48131" name="Picture 6">
            <a:extLst>
              <a:ext uri="{FF2B5EF4-FFF2-40B4-BE49-F238E27FC236}">
                <a16:creationId xmlns:a16="http://schemas.microsoft.com/office/drawing/2014/main" id="{004FA47B-6CDC-217C-CFC0-639D87DD9B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1550" y="122238"/>
            <a:ext cx="233045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3">
            <a:extLst>
              <a:ext uri="{FF2B5EF4-FFF2-40B4-BE49-F238E27FC236}">
                <a16:creationId xmlns:a16="http://schemas.microsoft.com/office/drawing/2014/main" id="{2FD4B778-BA5B-BA12-35AF-42AF51CEF9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5825" y="5700713"/>
            <a:ext cx="9779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Content Placeholder 7" descr="Logo&#10;&#10;Description automatically generated">
            <a:extLst>
              <a:ext uri="{FF2B5EF4-FFF2-40B4-BE49-F238E27FC236}">
                <a16:creationId xmlns:a16="http://schemas.microsoft.com/office/drawing/2014/main" id="{71875978-300D-B193-EBC0-86A5555CC5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8900"/>
            <a:ext cx="1296988"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Content Placeholder 7" descr="Logo&#10;&#10;Description automatically generated">
            <a:extLst>
              <a:ext uri="{FF2B5EF4-FFF2-40B4-BE49-F238E27FC236}">
                <a16:creationId xmlns:a16="http://schemas.microsoft.com/office/drawing/2014/main" id="{8D390F18-754F-5ECB-DC1B-8E90B85229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8142"/>
            <a:ext cx="1296988"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a:extLst>
              <a:ext uri="{FF2B5EF4-FFF2-40B4-BE49-F238E27FC236}">
                <a16:creationId xmlns:a16="http://schemas.microsoft.com/office/drawing/2014/main" id="{50F27198-0CB9-F7C6-D380-FB4D8BBE30DF}"/>
              </a:ext>
            </a:extLst>
          </p:cNvPr>
          <p:cNvSpPr>
            <a:spLocks noGrp="1" noChangeArrowheads="1"/>
          </p:cNvSpPr>
          <p:nvPr>
            <p:ph type="title"/>
          </p:nvPr>
        </p:nvSpPr>
        <p:spPr>
          <a:xfrm>
            <a:off x="1296988" y="365125"/>
            <a:ext cx="10056812" cy="1325563"/>
          </a:xfrm>
        </p:spPr>
        <p:txBody>
          <a:bodyPr/>
          <a:lstStyle/>
          <a:p>
            <a:pPr eaLnBrk="1" hangingPunct="1"/>
            <a:r>
              <a:rPr lang="en-HU" altLang="en-US" dirty="0">
                <a:latin typeface="Times" pitchFamily="2" charset="0"/>
              </a:rPr>
              <a:t>Intermarriages in Europe</a:t>
            </a:r>
          </a:p>
        </p:txBody>
      </p:sp>
      <p:sp>
        <p:nvSpPr>
          <p:cNvPr id="49154" name="Content Placeholder 2">
            <a:extLst>
              <a:ext uri="{FF2B5EF4-FFF2-40B4-BE49-F238E27FC236}">
                <a16:creationId xmlns:a16="http://schemas.microsoft.com/office/drawing/2014/main" id="{6A1F3EFE-777F-85F2-D76B-1E91AE775D32}"/>
              </a:ext>
            </a:extLst>
          </p:cNvPr>
          <p:cNvSpPr>
            <a:spLocks noGrp="1" noChangeArrowheads="1"/>
          </p:cNvSpPr>
          <p:nvPr>
            <p:ph idx="1"/>
          </p:nvPr>
        </p:nvSpPr>
        <p:spPr>
          <a:xfrm>
            <a:off x="720725" y="1509713"/>
            <a:ext cx="10633075" cy="4983162"/>
          </a:xfrm>
        </p:spPr>
        <p:txBody>
          <a:bodyPr/>
          <a:lstStyle/>
          <a:p>
            <a:pPr eaLnBrk="1" hangingPunct="1"/>
            <a:r>
              <a:rPr lang="en-GB" altLang="en-US" sz="1800" dirty="0">
                <a:latin typeface="Times" pitchFamily="2" charset="0"/>
                <a:cs typeface="Calibri" panose="020F0502020204030204" pitchFamily="34" charset="0"/>
              </a:rPr>
              <a:t>Analysis of the literature on intermarriage in Europe, both between migrants and members of the host society and national minorities and majorities, can largely be classified around three themes: </a:t>
            </a:r>
          </a:p>
          <a:p>
            <a:pPr eaLnBrk="1" hangingPunct="1"/>
            <a:r>
              <a:rPr lang="en-GB" altLang="en-US" sz="1800" dirty="0">
                <a:latin typeface="Times" pitchFamily="2" charset="0"/>
                <a:cs typeface="Calibri" panose="020F0502020204030204" pitchFamily="34" charset="0"/>
              </a:rPr>
              <a:t>(a) the effect intermarriage has in society; </a:t>
            </a:r>
          </a:p>
          <a:p>
            <a:pPr eaLnBrk="1" hangingPunct="1"/>
            <a:r>
              <a:rPr lang="en-GB" altLang="en-US" sz="1800" dirty="0">
                <a:latin typeface="Times" pitchFamily="2" charset="0"/>
                <a:cs typeface="Calibri" panose="020F0502020204030204" pitchFamily="34" charset="0"/>
              </a:rPr>
              <a:t>(b) the tensions it causes for society and families; and, </a:t>
            </a:r>
          </a:p>
          <a:p>
            <a:pPr eaLnBrk="1" hangingPunct="1"/>
            <a:r>
              <a:rPr lang="en-GB" altLang="en-US" sz="1800" dirty="0">
                <a:latin typeface="Times" pitchFamily="2" charset="0"/>
                <a:cs typeface="Calibri" panose="020F0502020204030204" pitchFamily="34" charset="0"/>
              </a:rPr>
              <a:t>(c) gender differences in intermarriage</a:t>
            </a:r>
            <a:r>
              <a:rPr lang="en-HU" altLang="en-US" dirty="0">
                <a:latin typeface="Times" pitchFamily="2" charset="0"/>
                <a:cs typeface="Calibri" panose="020F0502020204030204" pitchFamily="34" charset="0"/>
              </a:rPr>
              <a:t> </a:t>
            </a:r>
          </a:p>
        </p:txBody>
      </p:sp>
      <p:pic>
        <p:nvPicPr>
          <p:cNvPr id="49155" name="Picture 5" descr="A close-up of a hand holding a child's hand&#10;&#10;Description automatically generated with low confidence">
            <a:extLst>
              <a:ext uri="{FF2B5EF4-FFF2-40B4-BE49-F238E27FC236}">
                <a16:creationId xmlns:a16="http://schemas.microsoft.com/office/drawing/2014/main" id="{D067EB06-D23B-B251-91E7-37D04330D8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7313" y="3587750"/>
            <a:ext cx="4932362" cy="272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7">
            <a:extLst>
              <a:ext uri="{FF2B5EF4-FFF2-40B4-BE49-F238E27FC236}">
                <a16:creationId xmlns:a16="http://schemas.microsoft.com/office/drawing/2014/main" id="{2E2C66E5-45C8-3897-FBCD-6A7B57B993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61550" y="122238"/>
            <a:ext cx="233045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3">
            <a:extLst>
              <a:ext uri="{FF2B5EF4-FFF2-40B4-BE49-F238E27FC236}">
                <a16:creationId xmlns:a16="http://schemas.microsoft.com/office/drawing/2014/main" id="{D5C73E15-542E-E588-6298-ED7D84F4B5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45825" y="5700713"/>
            <a:ext cx="9779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Content Placeholder 7" descr="Logo&#10;&#10;Description automatically generated">
            <a:extLst>
              <a:ext uri="{FF2B5EF4-FFF2-40B4-BE49-F238E27FC236}">
                <a16:creationId xmlns:a16="http://schemas.microsoft.com/office/drawing/2014/main" id="{C29347ED-8D3C-CFB2-83AD-942BDA7F5C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6988"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a:extLst>
              <a:ext uri="{FF2B5EF4-FFF2-40B4-BE49-F238E27FC236}">
                <a16:creationId xmlns:a16="http://schemas.microsoft.com/office/drawing/2014/main" id="{81E5B8D6-845B-DEF5-11DA-0E95EC07205A}"/>
              </a:ext>
            </a:extLst>
          </p:cNvPr>
          <p:cNvSpPr>
            <a:spLocks noGrp="1" noChangeArrowheads="1"/>
          </p:cNvSpPr>
          <p:nvPr>
            <p:ph type="title"/>
          </p:nvPr>
        </p:nvSpPr>
        <p:spPr>
          <a:xfrm>
            <a:off x="1296988" y="365125"/>
            <a:ext cx="10056812" cy="1104900"/>
          </a:xfrm>
        </p:spPr>
        <p:txBody>
          <a:bodyPr/>
          <a:lstStyle/>
          <a:p>
            <a:pPr eaLnBrk="1" hangingPunct="1"/>
            <a:r>
              <a:rPr lang="en-HU" altLang="en-US" dirty="0"/>
              <a:t>Intermarriage and society</a:t>
            </a:r>
          </a:p>
        </p:txBody>
      </p:sp>
      <p:sp>
        <p:nvSpPr>
          <p:cNvPr id="54274" name="Content Placeholder 2">
            <a:extLst>
              <a:ext uri="{FF2B5EF4-FFF2-40B4-BE49-F238E27FC236}">
                <a16:creationId xmlns:a16="http://schemas.microsoft.com/office/drawing/2014/main" id="{4579C268-E4E0-AFD1-B54B-4F216D4662CB}"/>
              </a:ext>
            </a:extLst>
          </p:cNvPr>
          <p:cNvSpPr>
            <a:spLocks noGrp="1" noChangeArrowheads="1"/>
          </p:cNvSpPr>
          <p:nvPr>
            <p:ph idx="1"/>
          </p:nvPr>
        </p:nvSpPr>
        <p:spPr>
          <a:xfrm>
            <a:off x="392113" y="1349375"/>
            <a:ext cx="10961687" cy="4827588"/>
          </a:xfrm>
        </p:spPr>
        <p:txBody>
          <a:bodyPr/>
          <a:lstStyle/>
          <a:p>
            <a:pPr eaLnBrk="1" hangingPunct="1"/>
            <a:r>
              <a:rPr lang="en-HU" altLang="en-US" sz="2400" b="1" i="1" dirty="0">
                <a:cs typeface="Calibri" panose="020F0502020204030204" pitchFamily="34" charset="0"/>
              </a:rPr>
              <a:t>Minority community erosion</a:t>
            </a:r>
            <a:endParaRPr lang="en-GB" altLang="en-US" sz="2400" b="1" i="1" dirty="0">
              <a:cs typeface="Calibri" panose="020F0502020204030204" pitchFamily="34" charset="0"/>
            </a:endParaRPr>
          </a:p>
          <a:p>
            <a:pPr eaLnBrk="1" hangingPunct="1"/>
            <a:r>
              <a:rPr lang="en-GB" altLang="en-US" sz="2400" dirty="0">
                <a:cs typeface="Calibri" panose="020F0502020204030204" pitchFamily="34" charset="0"/>
              </a:rPr>
              <a:t>The CEE region differs from migrant-receiving countries in many ways. </a:t>
            </a:r>
          </a:p>
          <a:p>
            <a:pPr eaLnBrk="1" hangingPunct="1"/>
            <a:r>
              <a:rPr lang="en-GB" altLang="en-US" sz="2400" dirty="0">
                <a:cs typeface="Calibri" panose="020F0502020204030204" pitchFamily="34" charset="0"/>
              </a:rPr>
              <a:t>The creation and break up of empires and </a:t>
            </a:r>
            <a:r>
              <a:rPr lang="en-GB" altLang="en-US" sz="2400" dirty="0" err="1">
                <a:cs typeface="Calibri" panose="020F0502020204030204" pitchFamily="34" charset="0"/>
              </a:rPr>
              <a:t>countires</a:t>
            </a:r>
            <a:r>
              <a:rPr lang="en-GB" altLang="en-US" sz="2400" dirty="0">
                <a:cs typeface="Calibri" panose="020F0502020204030204" pitchFamily="34" charset="0"/>
              </a:rPr>
              <a:t> (such as the Austro-Hungarian Empire, Soviet Union, and the Yugoslav Federation) created national minorities and majorities across the region, potentially generating tension between partners of different ethnicities (</a:t>
            </a:r>
            <a:r>
              <a:rPr lang="en-GB" altLang="en-US" sz="2400" dirty="0" err="1">
                <a:cs typeface="Calibri" panose="020F0502020204030204" pitchFamily="34" charset="0"/>
              </a:rPr>
              <a:t>Dumănescu</a:t>
            </a:r>
            <a:r>
              <a:rPr lang="en-GB" altLang="en-US" sz="2400" dirty="0">
                <a:cs typeface="Calibri" panose="020F0502020204030204" pitchFamily="34" charset="0"/>
              </a:rPr>
              <a:t> 2017). </a:t>
            </a:r>
          </a:p>
          <a:p>
            <a:pPr eaLnBrk="1" hangingPunct="1"/>
            <a:r>
              <a:rPr lang="en-GB" altLang="en-US" sz="2400" dirty="0">
                <a:cs typeface="Calibri" panose="020F0502020204030204" pitchFamily="34" charset="0"/>
              </a:rPr>
              <a:t>Kiss (2016) argues that in Transylvania, </a:t>
            </a:r>
            <a:r>
              <a:rPr lang="en-GB" altLang="en-US" sz="2400" b="1" dirty="0">
                <a:cs typeface="Calibri" panose="020F0502020204030204" pitchFamily="34" charset="0"/>
              </a:rPr>
              <a:t>members of ethnically mixed couples are constantly forced to choose between two ethnically marked identities</a:t>
            </a:r>
          </a:p>
          <a:p>
            <a:pPr eaLnBrk="1" hangingPunct="1"/>
            <a:r>
              <a:rPr lang="en-GB" altLang="en-US" sz="2400" dirty="0">
                <a:cs typeface="Calibri" panose="020F0502020204030204" pitchFamily="34" charset="0"/>
              </a:rPr>
              <a:t>Due to the social power asymmetry between majorities and minorities, the choice often gravitates towards the majority identity, which results in ethnic minority group erosion and endangers ethnocultural reproduction (ibid)</a:t>
            </a:r>
            <a:r>
              <a:rPr lang="en-HU" altLang="en-US" sz="2400" dirty="0">
                <a:cs typeface="Calibri" panose="020F0502020204030204" pitchFamily="34" charset="0"/>
              </a:rPr>
              <a:t> </a:t>
            </a:r>
          </a:p>
        </p:txBody>
      </p:sp>
      <p:pic>
        <p:nvPicPr>
          <p:cNvPr id="54275" name="Picture 5">
            <a:extLst>
              <a:ext uri="{FF2B5EF4-FFF2-40B4-BE49-F238E27FC236}">
                <a16:creationId xmlns:a16="http://schemas.microsoft.com/office/drawing/2014/main" id="{603A3F9C-008D-C3AD-D40C-2C9003E95B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1550" y="122238"/>
            <a:ext cx="233045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6" name="Picture 3">
            <a:extLst>
              <a:ext uri="{FF2B5EF4-FFF2-40B4-BE49-F238E27FC236}">
                <a16:creationId xmlns:a16="http://schemas.microsoft.com/office/drawing/2014/main" id="{F2BEDBA1-19BB-CBEB-10F4-0871E32796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5825" y="5700713"/>
            <a:ext cx="9779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Content Placeholder 7" descr="Logo&#10;&#10;Description automatically generated">
            <a:extLst>
              <a:ext uri="{FF2B5EF4-FFF2-40B4-BE49-F238E27FC236}">
                <a16:creationId xmlns:a16="http://schemas.microsoft.com/office/drawing/2014/main" id="{89AD5287-D717-F9F8-5C0C-706FC4BB9F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96988"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a:extLst>
              <a:ext uri="{FF2B5EF4-FFF2-40B4-BE49-F238E27FC236}">
                <a16:creationId xmlns:a16="http://schemas.microsoft.com/office/drawing/2014/main" id="{1A1AD2BA-051D-8071-D1AF-B082742B242D}"/>
              </a:ext>
            </a:extLst>
          </p:cNvPr>
          <p:cNvSpPr>
            <a:spLocks noGrp="1" noChangeArrowheads="1"/>
          </p:cNvSpPr>
          <p:nvPr>
            <p:ph type="title"/>
          </p:nvPr>
        </p:nvSpPr>
        <p:spPr>
          <a:xfrm>
            <a:off x="1419366" y="365125"/>
            <a:ext cx="9934433" cy="1325563"/>
          </a:xfrm>
        </p:spPr>
        <p:txBody>
          <a:bodyPr/>
          <a:lstStyle/>
          <a:p>
            <a:pPr eaLnBrk="1" hangingPunct="1"/>
            <a:r>
              <a:rPr lang="en-HU" altLang="en-US" dirty="0"/>
              <a:t>Social and family tensions</a:t>
            </a:r>
          </a:p>
        </p:txBody>
      </p:sp>
      <p:sp>
        <p:nvSpPr>
          <p:cNvPr id="55298" name="Content Placeholder 2">
            <a:extLst>
              <a:ext uri="{FF2B5EF4-FFF2-40B4-BE49-F238E27FC236}">
                <a16:creationId xmlns:a16="http://schemas.microsoft.com/office/drawing/2014/main" id="{DB703974-CD27-F13D-561C-C2AC2B3EB2BB}"/>
              </a:ext>
            </a:extLst>
          </p:cNvPr>
          <p:cNvSpPr>
            <a:spLocks noGrp="1" noChangeArrowheads="1"/>
          </p:cNvSpPr>
          <p:nvPr>
            <p:ph idx="1"/>
          </p:nvPr>
        </p:nvSpPr>
        <p:spPr>
          <a:xfrm>
            <a:off x="544513" y="1436688"/>
            <a:ext cx="10809287" cy="4887912"/>
          </a:xfrm>
        </p:spPr>
        <p:txBody>
          <a:bodyPr/>
          <a:lstStyle/>
          <a:p>
            <a:pPr eaLnBrk="1" hangingPunct="1"/>
            <a:r>
              <a:rPr lang="en-GB" altLang="en-US" sz="2400">
                <a:cs typeface="Calibri" panose="020F0502020204030204" pitchFamily="34" charset="0"/>
              </a:rPr>
              <a:t>A 1967 study conducted in Yugoslavia </a:t>
            </a:r>
            <a:r>
              <a:rPr lang="en-GB" altLang="en-US" sz="2400" b="1">
                <a:cs typeface="Calibri" panose="020F0502020204030204" pitchFamily="34" charset="0"/>
              </a:rPr>
              <a:t>showed how respondents quickly rejected members of other ethnic groups as possible spouses </a:t>
            </a:r>
            <a:r>
              <a:rPr lang="en-GB" altLang="en-US" sz="2400">
                <a:cs typeface="Calibri" panose="020F0502020204030204" pitchFamily="34" charset="0"/>
              </a:rPr>
              <a:t>(Burić 2020).</a:t>
            </a:r>
            <a:endParaRPr lang="hu-HU" altLang="en-US" sz="2400">
              <a:cs typeface="Calibri" panose="020F0502020204030204" pitchFamily="34" charset="0"/>
            </a:endParaRPr>
          </a:p>
          <a:p>
            <a:pPr eaLnBrk="1" hangingPunct="1"/>
            <a:r>
              <a:rPr lang="en-GB" altLang="en-US" sz="2400">
                <a:cs typeface="Calibri" panose="020F0502020204030204" pitchFamily="34" charset="0"/>
              </a:rPr>
              <a:t>Hărăguș (2017), in her study of mixed marriages in Transylvania (Romania): tensions inevitably occur between the families of potential spouses. </a:t>
            </a:r>
          </a:p>
          <a:p>
            <a:pPr eaLnBrk="1" hangingPunct="1"/>
            <a:r>
              <a:rPr lang="en-GB" altLang="en-US" sz="2400">
                <a:cs typeface="Calibri" panose="020F0502020204030204" pitchFamily="34" charset="0"/>
              </a:rPr>
              <a:t>Brubaker et al. (2018) observed similar tensions in Cluj-Napoca (Romania), where heated arguments arise between couples when they discuss political issues concerning the spouses’ respective nations. </a:t>
            </a:r>
          </a:p>
          <a:p>
            <a:pPr eaLnBrk="1" hangingPunct="1"/>
            <a:r>
              <a:rPr lang="hu-HU" altLang="en-US" sz="2400">
                <a:cs typeface="Calibri" panose="020F0502020204030204" pitchFamily="34" charset="0"/>
              </a:rPr>
              <a:t>Acculturation and assimilation of the minority spouse (Ladancsik 2020). </a:t>
            </a:r>
            <a:endParaRPr lang="en-GB" altLang="en-US" sz="2400">
              <a:cs typeface="Calibri" panose="020F0502020204030204" pitchFamily="34" charset="0"/>
            </a:endParaRPr>
          </a:p>
          <a:p>
            <a:pPr eaLnBrk="1" hangingPunct="1"/>
            <a:r>
              <a:rPr lang="en-GB" altLang="en-US" sz="2400">
                <a:cs typeface="Calibri" panose="020F0502020204030204" pitchFamily="34" charset="0"/>
              </a:rPr>
              <a:t>Questions like: </a:t>
            </a:r>
          </a:p>
          <a:p>
            <a:pPr lvl="1" eaLnBrk="1" hangingPunct="1"/>
            <a:r>
              <a:rPr lang="en-GB" altLang="en-US">
                <a:cs typeface="Calibri" panose="020F0502020204030204" pitchFamily="34" charset="0"/>
              </a:rPr>
              <a:t>choosing a name, religion and the language of the child's education. </a:t>
            </a:r>
            <a:endParaRPr lang="hu-HU" altLang="en-US">
              <a:cs typeface="Calibri" panose="020F0502020204030204" pitchFamily="34" charset="0"/>
            </a:endParaRPr>
          </a:p>
          <a:p>
            <a:pPr eaLnBrk="1" hangingPunct="1"/>
            <a:endParaRPr lang="en-HU" altLang="en-US"/>
          </a:p>
        </p:txBody>
      </p:sp>
      <p:pic>
        <p:nvPicPr>
          <p:cNvPr id="55299" name="Picture 6">
            <a:extLst>
              <a:ext uri="{FF2B5EF4-FFF2-40B4-BE49-F238E27FC236}">
                <a16:creationId xmlns:a16="http://schemas.microsoft.com/office/drawing/2014/main" id="{41FBC6A4-537A-F768-85AE-04ED85D1F1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1550" y="122238"/>
            <a:ext cx="233045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0" name="Picture 3">
            <a:extLst>
              <a:ext uri="{FF2B5EF4-FFF2-40B4-BE49-F238E27FC236}">
                <a16:creationId xmlns:a16="http://schemas.microsoft.com/office/drawing/2014/main" id="{2E9E17DA-94FA-5D6A-703B-9E25558B63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5825" y="5700713"/>
            <a:ext cx="9779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Content Placeholder 7" descr="Logo&#10;&#10;Description automatically generated">
            <a:extLst>
              <a:ext uri="{FF2B5EF4-FFF2-40B4-BE49-F238E27FC236}">
                <a16:creationId xmlns:a16="http://schemas.microsoft.com/office/drawing/2014/main" id="{1668B387-CA1E-43D8-B792-B53B3A478F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96988"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2C6171BB-229C-826F-ED5B-1071755F7728}"/>
              </a:ext>
            </a:extLst>
          </p:cNvPr>
          <p:cNvSpPr>
            <a:spLocks noGrp="1" noChangeArrowheads="1"/>
          </p:cNvSpPr>
          <p:nvPr>
            <p:ph type="title"/>
          </p:nvPr>
        </p:nvSpPr>
        <p:spPr>
          <a:xfrm>
            <a:off x="1600200" y="365125"/>
            <a:ext cx="9753600" cy="1325563"/>
          </a:xfrm>
        </p:spPr>
        <p:txBody>
          <a:bodyPr/>
          <a:lstStyle/>
          <a:p>
            <a:pPr eaLnBrk="1" hangingPunct="1"/>
            <a:r>
              <a:rPr lang="hu-HU" altLang="en-US">
                <a:latin typeface="Times" pitchFamily="2" charset="0"/>
              </a:rPr>
              <a:t>Sturcture of the presentation</a:t>
            </a:r>
            <a:endParaRPr lang="en-GB" altLang="en-US">
              <a:latin typeface="Times" pitchFamily="2" charset="0"/>
            </a:endParaRPr>
          </a:p>
        </p:txBody>
      </p:sp>
      <p:sp>
        <p:nvSpPr>
          <p:cNvPr id="16386" name="Content Placeholder 2">
            <a:extLst>
              <a:ext uri="{FF2B5EF4-FFF2-40B4-BE49-F238E27FC236}">
                <a16:creationId xmlns:a16="http://schemas.microsoft.com/office/drawing/2014/main" id="{08CF203C-AA81-4428-0557-F5B1223D081C}"/>
              </a:ext>
            </a:extLst>
          </p:cNvPr>
          <p:cNvSpPr>
            <a:spLocks noGrp="1" noChangeArrowheads="1"/>
          </p:cNvSpPr>
          <p:nvPr>
            <p:ph idx="1"/>
          </p:nvPr>
        </p:nvSpPr>
        <p:spPr>
          <a:xfrm>
            <a:off x="596900" y="1441450"/>
            <a:ext cx="10756900" cy="4692650"/>
          </a:xfrm>
        </p:spPr>
        <p:txBody>
          <a:bodyPr/>
          <a:lstStyle/>
          <a:p>
            <a:pPr eaLnBrk="1" hangingPunct="1">
              <a:defRPr/>
            </a:pPr>
            <a:r>
              <a:rPr lang="hu-HU" altLang="en-HU" dirty="0" err="1">
                <a:latin typeface="Times" pitchFamily="2" charset="0"/>
              </a:rPr>
              <a:t>Cultural</a:t>
            </a:r>
            <a:r>
              <a:rPr lang="hu-HU" altLang="en-HU" dirty="0">
                <a:latin typeface="Times" pitchFamily="2" charset="0"/>
              </a:rPr>
              <a:t> </a:t>
            </a:r>
            <a:r>
              <a:rPr lang="hu-HU" altLang="en-HU" dirty="0" err="1">
                <a:latin typeface="Times" pitchFamily="2" charset="0"/>
              </a:rPr>
              <a:t>autonomy</a:t>
            </a:r>
            <a:r>
              <a:rPr lang="hu-HU" altLang="en-HU" dirty="0">
                <a:latin typeface="Times" pitchFamily="2" charset="0"/>
              </a:rPr>
              <a:t> in </a:t>
            </a:r>
            <a:r>
              <a:rPr lang="hu-HU" altLang="en-HU" dirty="0" err="1">
                <a:latin typeface="Times" pitchFamily="2" charset="0"/>
              </a:rPr>
              <a:t>Vojvodina</a:t>
            </a:r>
            <a:endParaRPr lang="hu-HU" altLang="en-HU" dirty="0">
              <a:latin typeface="Times" pitchFamily="2" charset="0"/>
            </a:endParaRPr>
          </a:p>
          <a:p>
            <a:pPr marL="685800" lvl="2" eaLnBrk="1" hangingPunct="1">
              <a:lnSpc>
                <a:spcPct val="100000"/>
              </a:lnSpc>
              <a:spcBef>
                <a:spcPts val="1000"/>
              </a:spcBef>
              <a:defRPr/>
            </a:pPr>
            <a:r>
              <a:rPr lang="hu-HU" altLang="en-HU" sz="2400" dirty="0" err="1">
                <a:latin typeface="Times" pitchFamily="2" charset="0"/>
              </a:rPr>
              <a:t>Educational</a:t>
            </a:r>
            <a:r>
              <a:rPr lang="hu-HU" altLang="en-HU" sz="2400" dirty="0">
                <a:latin typeface="Times" pitchFamily="2" charset="0"/>
              </a:rPr>
              <a:t> </a:t>
            </a:r>
            <a:r>
              <a:rPr lang="hu-HU" altLang="en-HU" sz="2400" dirty="0" err="1">
                <a:latin typeface="Times" pitchFamily="2" charset="0"/>
              </a:rPr>
              <a:t>migration</a:t>
            </a:r>
            <a:endParaRPr lang="hu-HU" altLang="en-HU" sz="2400" dirty="0">
              <a:latin typeface="Times" pitchFamily="2" charset="0"/>
            </a:endParaRPr>
          </a:p>
          <a:p>
            <a:pPr marL="685800" lvl="2" eaLnBrk="1" hangingPunct="1">
              <a:lnSpc>
                <a:spcPct val="100000"/>
              </a:lnSpc>
              <a:spcBef>
                <a:spcPts val="1000"/>
              </a:spcBef>
              <a:defRPr/>
            </a:pPr>
            <a:r>
              <a:rPr lang="hu-HU" altLang="en-HU" sz="2400" dirty="0" err="1">
                <a:latin typeface="Times" pitchFamily="2" charset="0"/>
              </a:rPr>
              <a:t>Language</a:t>
            </a:r>
            <a:r>
              <a:rPr lang="hu-HU" altLang="en-HU" sz="2400" dirty="0">
                <a:latin typeface="Times" pitchFamily="2" charset="0"/>
              </a:rPr>
              <a:t> </a:t>
            </a:r>
            <a:r>
              <a:rPr lang="hu-HU" altLang="en-HU" sz="2400" dirty="0" err="1">
                <a:latin typeface="Times" pitchFamily="2" charset="0"/>
              </a:rPr>
              <a:t>barriers</a:t>
            </a:r>
            <a:endParaRPr lang="hu-HU" altLang="en-HU" sz="2400" dirty="0">
              <a:latin typeface="Times" pitchFamily="2" charset="0"/>
            </a:endParaRPr>
          </a:p>
          <a:p>
            <a:pPr marL="685800" lvl="2" eaLnBrk="1" hangingPunct="1">
              <a:spcBef>
                <a:spcPts val="1000"/>
              </a:spcBef>
              <a:defRPr/>
            </a:pPr>
            <a:r>
              <a:rPr lang="hu-HU" altLang="en-HU" sz="2400" dirty="0" err="1">
                <a:latin typeface="Times" pitchFamily="2" charset="0"/>
              </a:rPr>
              <a:t>Incentives</a:t>
            </a:r>
            <a:r>
              <a:rPr lang="hu-HU" altLang="en-HU" sz="2400" dirty="0">
                <a:latin typeface="Times" pitchFamily="2" charset="0"/>
              </a:rPr>
              <a:t> of </a:t>
            </a:r>
            <a:r>
              <a:rPr lang="hu-HU" altLang="en-HU" sz="2400" dirty="0" err="1">
                <a:latin typeface="Times" pitchFamily="2" charset="0"/>
              </a:rPr>
              <a:t>the</a:t>
            </a:r>
            <a:r>
              <a:rPr lang="hu-HU" altLang="en-HU" sz="2400" dirty="0">
                <a:latin typeface="Times" pitchFamily="2" charset="0"/>
              </a:rPr>
              <a:t> National </a:t>
            </a:r>
            <a:r>
              <a:rPr lang="hu-HU" altLang="en-HU" sz="2400" dirty="0" err="1">
                <a:latin typeface="Times" pitchFamily="2" charset="0"/>
              </a:rPr>
              <a:t>Council</a:t>
            </a:r>
            <a:r>
              <a:rPr lang="hu-HU" altLang="en-HU" sz="2400" dirty="0">
                <a:latin typeface="Times" pitchFamily="2" charset="0"/>
              </a:rPr>
              <a:t> of </a:t>
            </a:r>
            <a:r>
              <a:rPr lang="hu-HU" altLang="en-HU" sz="2400" dirty="0" err="1">
                <a:latin typeface="Times" pitchFamily="2" charset="0"/>
              </a:rPr>
              <a:t>the</a:t>
            </a:r>
            <a:r>
              <a:rPr lang="hu-HU" altLang="en-HU" sz="2400" dirty="0">
                <a:latin typeface="Times" pitchFamily="2" charset="0"/>
              </a:rPr>
              <a:t> </a:t>
            </a:r>
            <a:r>
              <a:rPr lang="hu-HU" altLang="en-HU" sz="2400" dirty="0" err="1">
                <a:latin typeface="Times" pitchFamily="2" charset="0"/>
              </a:rPr>
              <a:t>Hungarian</a:t>
            </a:r>
            <a:r>
              <a:rPr lang="hu-HU" altLang="en-HU" sz="2400" dirty="0">
                <a:latin typeface="Times" pitchFamily="2" charset="0"/>
              </a:rPr>
              <a:t> National </a:t>
            </a:r>
            <a:r>
              <a:rPr lang="hu-HU" altLang="en-HU" sz="2400" dirty="0" err="1">
                <a:latin typeface="Times" pitchFamily="2" charset="0"/>
              </a:rPr>
              <a:t>Minority</a:t>
            </a:r>
            <a:r>
              <a:rPr lang="hu-HU" altLang="en-HU" sz="2400" dirty="0">
                <a:latin typeface="Times" pitchFamily="2" charset="0"/>
              </a:rPr>
              <a:t> in </a:t>
            </a:r>
            <a:r>
              <a:rPr lang="hu-HU" altLang="en-HU" sz="2400" dirty="0" err="1">
                <a:latin typeface="Times" pitchFamily="2" charset="0"/>
              </a:rPr>
              <a:t>the</a:t>
            </a:r>
            <a:r>
              <a:rPr lang="hu-HU" altLang="en-HU" sz="2400" dirty="0">
                <a:latin typeface="Times" pitchFamily="2" charset="0"/>
              </a:rPr>
              <a:t> </a:t>
            </a:r>
            <a:r>
              <a:rPr lang="hu-HU" altLang="en-HU" sz="2400" dirty="0" err="1">
                <a:latin typeface="Times" pitchFamily="2" charset="0"/>
              </a:rPr>
              <a:t>field</a:t>
            </a:r>
            <a:r>
              <a:rPr lang="hu-HU" altLang="en-HU" sz="2400" dirty="0">
                <a:latin typeface="Times" pitchFamily="2" charset="0"/>
              </a:rPr>
              <a:t> of </a:t>
            </a:r>
            <a:r>
              <a:rPr lang="hu-HU" altLang="en-HU" sz="2400" dirty="0" err="1">
                <a:latin typeface="Times" pitchFamily="2" charset="0"/>
              </a:rPr>
              <a:t>education</a:t>
            </a:r>
            <a:endParaRPr lang="hu-HU" altLang="en-HU" dirty="0">
              <a:latin typeface="Times" pitchFamily="2" charset="0"/>
            </a:endParaRPr>
          </a:p>
          <a:p>
            <a:pPr eaLnBrk="1" hangingPunct="1">
              <a:defRPr/>
            </a:pPr>
            <a:r>
              <a:rPr lang="hu-HU" altLang="en-HU" dirty="0" err="1">
                <a:latin typeface="Times" pitchFamily="2" charset="0"/>
              </a:rPr>
              <a:t>Intermarriages</a:t>
            </a:r>
            <a:r>
              <a:rPr lang="hu-HU" altLang="en-HU" dirty="0">
                <a:latin typeface="Times" pitchFamily="2" charset="0"/>
              </a:rPr>
              <a:t> in </a:t>
            </a:r>
            <a:r>
              <a:rPr lang="hu-HU" altLang="en-HU" dirty="0" err="1">
                <a:latin typeface="Times" pitchFamily="2" charset="0"/>
              </a:rPr>
              <a:t>Vojvodina</a:t>
            </a:r>
            <a:endParaRPr lang="hu-HU" altLang="en-HU" dirty="0">
              <a:latin typeface="Times" pitchFamily="2" charset="0"/>
            </a:endParaRPr>
          </a:p>
          <a:p>
            <a:pPr lvl="1" eaLnBrk="1" hangingPunct="1">
              <a:defRPr/>
            </a:pPr>
            <a:r>
              <a:rPr lang="hu-HU" altLang="en-HU" dirty="0" err="1">
                <a:latin typeface="Times" pitchFamily="2" charset="0"/>
              </a:rPr>
              <a:t>Social</a:t>
            </a:r>
            <a:r>
              <a:rPr lang="hu-HU" altLang="en-HU" dirty="0">
                <a:latin typeface="Times" pitchFamily="2" charset="0"/>
              </a:rPr>
              <a:t> </a:t>
            </a:r>
            <a:r>
              <a:rPr lang="hu-HU" altLang="en-HU" dirty="0" err="1">
                <a:latin typeface="Times" pitchFamily="2" charset="0"/>
              </a:rPr>
              <a:t>impact</a:t>
            </a:r>
            <a:r>
              <a:rPr lang="hu-HU" altLang="en-HU" dirty="0">
                <a:latin typeface="Times" pitchFamily="2" charset="0"/>
              </a:rPr>
              <a:t> of </a:t>
            </a:r>
            <a:r>
              <a:rPr lang="hu-HU" altLang="en-HU" dirty="0" err="1">
                <a:latin typeface="Times" pitchFamily="2" charset="0"/>
              </a:rPr>
              <a:t>intermarraiges</a:t>
            </a:r>
            <a:endParaRPr lang="hu-HU" altLang="en-HU" dirty="0">
              <a:latin typeface="Times" pitchFamily="2" charset="0"/>
            </a:endParaRPr>
          </a:p>
          <a:p>
            <a:pPr lvl="1" eaLnBrk="1" hangingPunct="1">
              <a:defRPr/>
            </a:pPr>
            <a:r>
              <a:rPr lang="hu-HU" altLang="en-HU" dirty="0" err="1">
                <a:latin typeface="Times" pitchFamily="2" charset="0"/>
              </a:rPr>
              <a:t>Quantiative</a:t>
            </a:r>
            <a:r>
              <a:rPr lang="hu-HU" altLang="en-HU" dirty="0">
                <a:latin typeface="Times" pitchFamily="2" charset="0"/>
              </a:rPr>
              <a:t> </a:t>
            </a:r>
            <a:r>
              <a:rPr lang="hu-HU" altLang="en-HU" dirty="0" err="1">
                <a:latin typeface="Times" pitchFamily="2" charset="0"/>
              </a:rPr>
              <a:t>data</a:t>
            </a:r>
            <a:endParaRPr lang="hu-HU" altLang="en-HU" dirty="0">
              <a:latin typeface="Times" pitchFamily="2" charset="0"/>
            </a:endParaRPr>
          </a:p>
          <a:p>
            <a:pPr lvl="1" eaLnBrk="1" hangingPunct="1">
              <a:defRPr/>
            </a:pPr>
            <a:r>
              <a:rPr lang="hu-HU" altLang="en-HU" dirty="0" err="1">
                <a:latin typeface="Times" pitchFamily="2" charset="0"/>
              </a:rPr>
              <a:t>Qualitative</a:t>
            </a:r>
            <a:r>
              <a:rPr lang="hu-HU" altLang="en-HU" dirty="0">
                <a:latin typeface="Times" pitchFamily="2" charset="0"/>
              </a:rPr>
              <a:t> </a:t>
            </a:r>
            <a:r>
              <a:rPr lang="hu-HU" altLang="en-HU" dirty="0" err="1">
                <a:latin typeface="Times" pitchFamily="2" charset="0"/>
              </a:rPr>
              <a:t>data</a:t>
            </a:r>
            <a:endParaRPr lang="hu-HU" altLang="en-HU" dirty="0">
              <a:latin typeface="Times" pitchFamily="2" charset="0"/>
            </a:endParaRPr>
          </a:p>
          <a:p>
            <a:pPr marL="228600" lvl="1" eaLnBrk="1" hangingPunct="1">
              <a:spcBef>
                <a:spcPts val="1000"/>
              </a:spcBef>
              <a:defRPr/>
            </a:pPr>
            <a:r>
              <a:rPr lang="hu-HU" altLang="en-HU" sz="2800" dirty="0" err="1">
                <a:latin typeface="Times" pitchFamily="2" charset="0"/>
              </a:rPr>
              <a:t>Conclusions</a:t>
            </a:r>
            <a:endParaRPr lang="hu-HU" altLang="en-HU" sz="2800" dirty="0">
              <a:latin typeface="Times" pitchFamily="2" charset="0"/>
            </a:endParaRPr>
          </a:p>
          <a:p>
            <a:pPr eaLnBrk="1" hangingPunct="1">
              <a:defRPr/>
            </a:pPr>
            <a:endParaRPr lang="hu-HU" altLang="en-HU" dirty="0"/>
          </a:p>
          <a:p>
            <a:pPr eaLnBrk="1" hangingPunct="1">
              <a:defRPr/>
            </a:pPr>
            <a:endParaRPr lang="hu-HU" altLang="en-HU" dirty="0"/>
          </a:p>
          <a:p>
            <a:pPr eaLnBrk="1" hangingPunct="1">
              <a:defRPr/>
            </a:pPr>
            <a:endParaRPr lang="hu-HU" altLang="en-HU" dirty="0"/>
          </a:p>
          <a:p>
            <a:pPr eaLnBrk="1" hangingPunct="1">
              <a:defRPr/>
            </a:pPr>
            <a:endParaRPr lang="en-GB" altLang="en-HU" dirty="0"/>
          </a:p>
        </p:txBody>
      </p:sp>
      <p:pic>
        <p:nvPicPr>
          <p:cNvPr id="16387" name="Picture 3">
            <a:extLst>
              <a:ext uri="{FF2B5EF4-FFF2-40B4-BE49-F238E27FC236}">
                <a16:creationId xmlns:a16="http://schemas.microsoft.com/office/drawing/2014/main" id="{85EF138A-3126-7C8B-CD7A-F7B3EC7495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1550" y="122238"/>
            <a:ext cx="233045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4">
            <a:extLst>
              <a:ext uri="{FF2B5EF4-FFF2-40B4-BE49-F238E27FC236}">
                <a16:creationId xmlns:a16="http://schemas.microsoft.com/office/drawing/2014/main" id="{971D2942-A53A-0573-8E5C-4956796E10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5825" y="5700713"/>
            <a:ext cx="9779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Content Placeholder 7" descr="Logo&#10;&#10;Description automatically generated">
            <a:extLst>
              <a:ext uri="{FF2B5EF4-FFF2-40B4-BE49-F238E27FC236}">
                <a16:creationId xmlns:a16="http://schemas.microsoft.com/office/drawing/2014/main" id="{6446D48D-CEC0-47DD-C727-8A9A4AFADD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3025"/>
            <a:ext cx="1296988"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a:extLst>
              <a:ext uri="{FF2B5EF4-FFF2-40B4-BE49-F238E27FC236}">
                <a16:creationId xmlns:a16="http://schemas.microsoft.com/office/drawing/2014/main" id="{779A02CA-A37A-DA17-4624-73B58B22C006}"/>
              </a:ext>
            </a:extLst>
          </p:cNvPr>
          <p:cNvSpPr>
            <a:spLocks noGrp="1" noChangeArrowheads="1"/>
          </p:cNvSpPr>
          <p:nvPr>
            <p:ph type="title"/>
          </p:nvPr>
        </p:nvSpPr>
        <p:spPr>
          <a:xfrm>
            <a:off x="1296988" y="365125"/>
            <a:ext cx="10056812" cy="952500"/>
          </a:xfrm>
        </p:spPr>
        <p:txBody>
          <a:bodyPr/>
          <a:lstStyle/>
          <a:p>
            <a:pPr eaLnBrk="1" hangingPunct="1"/>
            <a:r>
              <a:rPr lang="en-HU" altLang="en-US" dirty="0"/>
              <a:t>Gender differences</a:t>
            </a:r>
          </a:p>
        </p:txBody>
      </p:sp>
      <p:sp>
        <p:nvSpPr>
          <p:cNvPr id="56322" name="Content Placeholder 2">
            <a:extLst>
              <a:ext uri="{FF2B5EF4-FFF2-40B4-BE49-F238E27FC236}">
                <a16:creationId xmlns:a16="http://schemas.microsoft.com/office/drawing/2014/main" id="{778ED532-E94C-D82A-2854-7B9238C5ABA9}"/>
              </a:ext>
            </a:extLst>
          </p:cNvPr>
          <p:cNvSpPr>
            <a:spLocks noGrp="1" noChangeArrowheads="1"/>
          </p:cNvSpPr>
          <p:nvPr>
            <p:ph idx="1"/>
          </p:nvPr>
        </p:nvSpPr>
        <p:spPr>
          <a:xfrm>
            <a:off x="555625" y="1317625"/>
            <a:ext cx="10798175" cy="4859338"/>
          </a:xfrm>
        </p:spPr>
        <p:txBody>
          <a:bodyPr/>
          <a:lstStyle/>
          <a:p>
            <a:pPr eaLnBrk="1" hangingPunct="1"/>
            <a:r>
              <a:rPr lang="en-GB" altLang="en-US" sz="2200">
                <a:ea typeface="Segoe UI Emoji" panose="020B0502040204020203" pitchFamily="34" charset="0"/>
                <a:cs typeface="Calibri" panose="020F0502020204030204" pitchFamily="34" charset="0"/>
              </a:rPr>
              <a:t>In the former Yugoslavia, a sociological survey of interethnic </a:t>
            </a:r>
            <a:r>
              <a:rPr lang="en-GB" altLang="en-US" sz="2200" b="1">
                <a:ea typeface="Segoe UI Emoji" panose="020B0502040204020203" pitchFamily="34" charset="0"/>
                <a:cs typeface="Calibri" panose="020F0502020204030204" pitchFamily="34" charset="0"/>
              </a:rPr>
              <a:t>marriages revealed more exogamy among men than women within conservative, traditional ethnic communities</a:t>
            </a:r>
            <a:r>
              <a:rPr lang="en-GB" altLang="en-US" sz="2200">
                <a:ea typeface="Segoe UI Emoji" panose="020B0502040204020203" pitchFamily="34" charset="0"/>
                <a:cs typeface="Calibri" panose="020F0502020204030204" pitchFamily="34" charset="0"/>
              </a:rPr>
              <a:t>, such as Serbian, Turkish, Macedonian, Montenegrin, Romanian, and Albanian ones, with the exception of the Italian sub-group (Petrović 1985, 80).</a:t>
            </a:r>
          </a:p>
          <a:p>
            <a:pPr eaLnBrk="1" hangingPunct="1"/>
            <a:r>
              <a:rPr lang="en-GB" altLang="en-US" sz="2200">
                <a:ea typeface="Segoe UI Emoji" panose="020B0502040204020203" pitchFamily="34" charset="0"/>
                <a:cs typeface="Calibri" panose="020F0502020204030204" pitchFamily="34" charset="0"/>
              </a:rPr>
              <a:t>Sokolovska (2008) concludes that ethnically heterogeneous marriages were concluded on the territory of Vojvodina by all ethnic groups in the period from 1956 to 2004, mainly involving Serb women, which might be interpreted as a sign of the social integration of the minority population. </a:t>
            </a:r>
            <a:endParaRPr lang="en-HU" altLang="en-US" sz="2200">
              <a:ea typeface="Segoe UI Emoji" panose="020B0502040204020203" pitchFamily="34" charset="0"/>
              <a:cs typeface="Calibri" panose="020F0502020204030204" pitchFamily="34" charset="0"/>
            </a:endParaRPr>
          </a:p>
          <a:p>
            <a:pPr eaLnBrk="1" hangingPunct="1"/>
            <a:r>
              <a:rPr lang="en-GB" altLang="en-US" sz="2200">
                <a:ea typeface="Segoe UI Emoji" panose="020B0502040204020203" pitchFamily="34" charset="0"/>
                <a:cs typeface="Calibri" panose="020F0502020204030204" pitchFamily="34" charset="0"/>
              </a:rPr>
              <a:t>Regarding patriarchal patterns, Vučković (2004) argues that in a </a:t>
            </a:r>
            <a:r>
              <a:rPr lang="en-GB" altLang="en-US" sz="2200" b="1">
                <a:ea typeface="Segoe UI Emoji" panose="020B0502040204020203" pitchFamily="34" charset="0"/>
                <a:cs typeface="Calibri" panose="020F0502020204030204" pitchFamily="34" charset="0"/>
              </a:rPr>
              <a:t>traditional environment in the Balkans, when women enter intermarriage they are more likely than men to abandon their native language </a:t>
            </a:r>
            <a:r>
              <a:rPr lang="en-GB" altLang="en-US" sz="2200">
                <a:ea typeface="Segoe UI Emoji" panose="020B0502040204020203" pitchFamily="34" charset="0"/>
                <a:cs typeface="Calibri" panose="020F0502020204030204" pitchFamily="34" charset="0"/>
              </a:rPr>
              <a:t>- thus, they accommodate their husband’s traditional values. </a:t>
            </a:r>
          </a:p>
          <a:p>
            <a:pPr eaLnBrk="1" hangingPunct="1"/>
            <a:r>
              <a:rPr lang="en-GB" altLang="en-US" sz="2200">
                <a:ea typeface="Segoe UI Emoji" panose="020B0502040204020203" pitchFamily="34" charset="0"/>
                <a:cs typeface="Calibri" panose="020F0502020204030204" pitchFamily="34" charset="0"/>
              </a:rPr>
              <a:t>However, </a:t>
            </a:r>
            <a:r>
              <a:rPr lang="en-GB" altLang="en-US" sz="2200" b="1">
                <a:ea typeface="Segoe UI Emoji" panose="020B0502040204020203" pitchFamily="34" charset="0"/>
                <a:cs typeface="Calibri" panose="020F0502020204030204" pitchFamily="34" charset="0"/>
              </a:rPr>
              <a:t>some ethnic group boundaries seem to be more rigid</a:t>
            </a:r>
            <a:r>
              <a:rPr lang="en-GB" altLang="en-US" sz="2200">
                <a:ea typeface="Segoe UI Emoji" panose="020B0502040204020203" pitchFamily="34" charset="0"/>
                <a:cs typeface="Calibri" panose="020F0502020204030204" pitchFamily="34" charset="0"/>
              </a:rPr>
              <a:t>; an ethnological survey of interethnic marriages in Bulgaria demonstrated that women from minority groups hardly ever marry outside their ethnic group (Ilić, according to Pašova 2010).</a:t>
            </a:r>
            <a:endParaRPr lang="en-HU" altLang="en-US" sz="2200">
              <a:ea typeface="Segoe UI Emoji" panose="020B0502040204020203" pitchFamily="34" charset="0"/>
              <a:cs typeface="Calibri" panose="020F0502020204030204" pitchFamily="34" charset="0"/>
            </a:endParaRPr>
          </a:p>
          <a:p>
            <a:pPr eaLnBrk="1" hangingPunct="1"/>
            <a:endParaRPr lang="en-HU" altLang="en-US" sz="2600">
              <a:ea typeface="Segoe UI Emoji" panose="020B0502040204020203" pitchFamily="34" charset="0"/>
              <a:cs typeface="Calibri" panose="020F0502020204030204" pitchFamily="34" charset="0"/>
            </a:endParaRPr>
          </a:p>
        </p:txBody>
      </p:sp>
      <p:pic>
        <p:nvPicPr>
          <p:cNvPr id="56323" name="Picture 6">
            <a:extLst>
              <a:ext uri="{FF2B5EF4-FFF2-40B4-BE49-F238E27FC236}">
                <a16:creationId xmlns:a16="http://schemas.microsoft.com/office/drawing/2014/main" id="{B001261D-C4EE-FBB3-576B-39CA9FDD77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1550" y="122238"/>
            <a:ext cx="233045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4" name="Picture 3">
            <a:extLst>
              <a:ext uri="{FF2B5EF4-FFF2-40B4-BE49-F238E27FC236}">
                <a16:creationId xmlns:a16="http://schemas.microsoft.com/office/drawing/2014/main" id="{F89BEE26-CA3F-2CD4-ACF8-F101328BBF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5825" y="5700713"/>
            <a:ext cx="9779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Content Placeholder 7" descr="Logo&#10;&#10;Description automatically generated">
            <a:extLst>
              <a:ext uri="{FF2B5EF4-FFF2-40B4-BE49-F238E27FC236}">
                <a16:creationId xmlns:a16="http://schemas.microsoft.com/office/drawing/2014/main" id="{5C394C92-E9F9-D8BA-2B8C-4BE6857517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96988"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a:extLst>
              <a:ext uri="{FF2B5EF4-FFF2-40B4-BE49-F238E27FC236}">
                <a16:creationId xmlns:a16="http://schemas.microsoft.com/office/drawing/2014/main" id="{333FD2E5-0F84-084E-3BD3-77A2DBB4D4BE}"/>
              </a:ext>
            </a:extLst>
          </p:cNvPr>
          <p:cNvSpPr>
            <a:spLocks noGrp="1" noChangeArrowheads="1"/>
          </p:cNvSpPr>
          <p:nvPr>
            <p:ph type="title"/>
          </p:nvPr>
        </p:nvSpPr>
        <p:spPr>
          <a:xfrm>
            <a:off x="1279525" y="365125"/>
            <a:ext cx="10074275" cy="1325563"/>
          </a:xfrm>
        </p:spPr>
        <p:txBody>
          <a:bodyPr/>
          <a:lstStyle/>
          <a:p>
            <a:r>
              <a:rPr lang="en-HU" altLang="en-HU">
                <a:latin typeface="Times" pitchFamily="2" charset="0"/>
              </a:rPr>
              <a:t>Methods</a:t>
            </a:r>
          </a:p>
        </p:txBody>
      </p:sp>
      <p:sp>
        <p:nvSpPr>
          <p:cNvPr id="59394" name="Content Placeholder 2">
            <a:extLst>
              <a:ext uri="{FF2B5EF4-FFF2-40B4-BE49-F238E27FC236}">
                <a16:creationId xmlns:a16="http://schemas.microsoft.com/office/drawing/2014/main" id="{F3751399-C0A5-6020-39D2-08390162C1B1}"/>
              </a:ext>
            </a:extLst>
          </p:cNvPr>
          <p:cNvSpPr>
            <a:spLocks noGrp="1" noChangeArrowheads="1"/>
          </p:cNvSpPr>
          <p:nvPr>
            <p:ph idx="1"/>
          </p:nvPr>
        </p:nvSpPr>
        <p:spPr>
          <a:xfrm>
            <a:off x="503238" y="1503363"/>
            <a:ext cx="10850562" cy="4826000"/>
          </a:xfrm>
        </p:spPr>
        <p:txBody>
          <a:bodyPr/>
          <a:lstStyle/>
          <a:p>
            <a:pPr>
              <a:lnSpc>
                <a:spcPct val="80000"/>
              </a:lnSpc>
            </a:pPr>
            <a:endParaRPr lang="en-GB" altLang="en-HU" sz="1800">
              <a:latin typeface="Times New Roman" panose="02020603050405020304" pitchFamily="18" charset="0"/>
              <a:cs typeface="Calibri" panose="020F0502020204030204" pitchFamily="34" charset="0"/>
            </a:endParaRPr>
          </a:p>
          <a:p>
            <a:pPr>
              <a:lnSpc>
                <a:spcPct val="80000"/>
              </a:lnSpc>
            </a:pPr>
            <a:r>
              <a:rPr lang="en-GB" altLang="en-HU">
                <a:latin typeface="Times" pitchFamily="2" charset="0"/>
                <a:cs typeface="Calibri" panose="020F0502020204030204" pitchFamily="34" charset="0"/>
              </a:rPr>
              <a:t>Three national minority groups in focus: Hungarians, Slovaks and Romanians </a:t>
            </a:r>
          </a:p>
          <a:p>
            <a:pPr>
              <a:lnSpc>
                <a:spcPct val="80000"/>
              </a:lnSpc>
            </a:pPr>
            <a:r>
              <a:rPr lang="en-GB" altLang="en-HU">
                <a:latin typeface="Times" pitchFamily="2" charset="0"/>
                <a:cs typeface="Calibri" panose="020F0502020204030204" pitchFamily="34" charset="0"/>
              </a:rPr>
              <a:t>We will examine the factors that influence exogamy based on statistical data over a twenty-year time frame, from 2002 to 2021, by presenting statistical indicators of mixed marriages for the territory of Vojvodina. </a:t>
            </a:r>
          </a:p>
          <a:p>
            <a:pPr>
              <a:lnSpc>
                <a:spcPct val="80000"/>
              </a:lnSpc>
            </a:pPr>
            <a:r>
              <a:rPr lang="en-GB" altLang="en-HU">
                <a:latin typeface="Times" pitchFamily="2" charset="0"/>
                <a:cs typeface="Calibri" panose="020F0502020204030204" pitchFamily="34" charset="0"/>
              </a:rPr>
              <a:t>We will also present the data analysis for six municipalities of particular interest for our abovementioned ethnic groups as they are autochthonous minorities with a considerable size in the municipalities of our focus.</a:t>
            </a:r>
          </a:p>
          <a:p>
            <a:pPr>
              <a:lnSpc>
                <a:spcPct val="80000"/>
              </a:lnSpc>
            </a:pPr>
            <a:r>
              <a:rPr lang="en-GB" altLang="en-HU">
                <a:latin typeface="Times" pitchFamily="2" charset="0"/>
                <a:cs typeface="Calibri" panose="020F0502020204030204" pitchFamily="34" charset="0"/>
              </a:rPr>
              <a:t>Namely: Novi Sad (capital of Vojvodina), Albinuar  - Vršac (Romanians), Petrovac – Stara Pazova (Slovaks), Senta – Zrenjanin (Hungarians)</a:t>
            </a:r>
          </a:p>
        </p:txBody>
      </p:sp>
      <p:pic>
        <p:nvPicPr>
          <p:cNvPr id="59395" name="Picture 3">
            <a:extLst>
              <a:ext uri="{FF2B5EF4-FFF2-40B4-BE49-F238E27FC236}">
                <a16:creationId xmlns:a16="http://schemas.microsoft.com/office/drawing/2014/main" id="{B06C2CA3-1C96-6BC2-AFF6-1742B4B5E8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2775" y="192088"/>
            <a:ext cx="2586038"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6" name="Picture 4">
            <a:extLst>
              <a:ext uri="{FF2B5EF4-FFF2-40B4-BE49-F238E27FC236}">
                <a16:creationId xmlns:a16="http://schemas.microsoft.com/office/drawing/2014/main" id="{D8C94D86-6426-5203-2139-D951C0E49C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1988" y="5622925"/>
            <a:ext cx="1073150" cy="107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7" name="Content Placeholder 7" descr="Logo&#10;&#10;Description automatically generated">
            <a:extLst>
              <a:ext uri="{FF2B5EF4-FFF2-40B4-BE49-F238E27FC236}">
                <a16:creationId xmlns:a16="http://schemas.microsoft.com/office/drawing/2014/main" id="{65546690-80B6-D382-B181-A8CDD71DF4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3025"/>
            <a:ext cx="1296988"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a:extLst>
              <a:ext uri="{FF2B5EF4-FFF2-40B4-BE49-F238E27FC236}">
                <a16:creationId xmlns:a16="http://schemas.microsoft.com/office/drawing/2014/main" id="{6992DBC6-7CA1-24E3-2188-8F5622C59014}"/>
              </a:ext>
            </a:extLst>
          </p:cNvPr>
          <p:cNvSpPr>
            <a:spLocks noGrp="1" noChangeArrowheads="1"/>
          </p:cNvSpPr>
          <p:nvPr>
            <p:ph type="title"/>
          </p:nvPr>
        </p:nvSpPr>
        <p:spPr>
          <a:xfrm>
            <a:off x="1319213" y="512763"/>
            <a:ext cx="10125075" cy="835025"/>
          </a:xfrm>
        </p:spPr>
        <p:txBody>
          <a:bodyPr/>
          <a:lstStyle/>
          <a:p>
            <a:pPr eaLnBrk="1" hangingPunct="1"/>
            <a:r>
              <a:rPr lang="en-GB" altLang="en-US" sz="4000">
                <a:latin typeface="Times" pitchFamily="2" charset="0"/>
              </a:rPr>
              <a:t>Quantitative</a:t>
            </a:r>
          </a:p>
        </p:txBody>
      </p:sp>
      <p:sp>
        <p:nvSpPr>
          <p:cNvPr id="61442" name="Content Placeholder 2">
            <a:extLst>
              <a:ext uri="{FF2B5EF4-FFF2-40B4-BE49-F238E27FC236}">
                <a16:creationId xmlns:a16="http://schemas.microsoft.com/office/drawing/2014/main" id="{F56B4406-9F12-DBC8-B870-6A2671B17595}"/>
              </a:ext>
            </a:extLst>
          </p:cNvPr>
          <p:cNvSpPr>
            <a:spLocks noGrp="1" noChangeArrowheads="1"/>
          </p:cNvSpPr>
          <p:nvPr>
            <p:ph idx="1"/>
          </p:nvPr>
        </p:nvSpPr>
        <p:spPr>
          <a:xfrm>
            <a:off x="658813" y="995363"/>
            <a:ext cx="10694987" cy="5294312"/>
          </a:xfrm>
        </p:spPr>
        <p:txBody>
          <a:bodyPr/>
          <a:lstStyle/>
          <a:p>
            <a:pPr eaLnBrk="1" hangingPunct="1"/>
            <a:endParaRPr lang="hu-HU" altLang="en-US" sz="2600"/>
          </a:p>
          <a:p>
            <a:pPr eaLnBrk="1" hangingPunct="1"/>
            <a:r>
              <a:rPr lang="en-GB" altLang="en-US" sz="2400">
                <a:latin typeface="Times" pitchFamily="2" charset="0"/>
                <a:cs typeface="Calibri" panose="020F0502020204030204" pitchFamily="34" charset="0"/>
              </a:rPr>
              <a:t>Three national minority groups in focus: Hungarians, Slovaks and Romanians </a:t>
            </a:r>
          </a:p>
          <a:p>
            <a:pPr eaLnBrk="1" hangingPunct="1"/>
            <a:r>
              <a:rPr lang="en-GB" altLang="en-US" sz="2400">
                <a:latin typeface="Times" pitchFamily="2" charset="0"/>
                <a:cs typeface="Calibri" panose="020F0502020204030204" pitchFamily="34" charset="0"/>
              </a:rPr>
              <a:t>We will examine the factors that influence exogamy based on statistical data over a twenty-year time frame, from 2002 to 2021, by presenting statistical indicators of mixed marriages for the territory of Vojvodina. </a:t>
            </a:r>
          </a:p>
          <a:p>
            <a:pPr eaLnBrk="1" hangingPunct="1"/>
            <a:r>
              <a:rPr lang="en-GB" altLang="en-US" sz="2400">
                <a:latin typeface="Times" pitchFamily="2" charset="0"/>
                <a:cs typeface="Calibri" panose="020F0502020204030204" pitchFamily="34" charset="0"/>
              </a:rPr>
              <a:t>We will also present the data analysis for six municipalities of particular interest for our abovementioned ethnic groups as they are autochthonous minorities with a considerable size in the municipalities of our focus.</a:t>
            </a:r>
          </a:p>
          <a:p>
            <a:pPr eaLnBrk="1" hangingPunct="1"/>
            <a:r>
              <a:rPr lang="en-GB" altLang="en-US" sz="2400">
                <a:latin typeface="Times" pitchFamily="2" charset="0"/>
                <a:cs typeface="Calibri" panose="020F0502020204030204" pitchFamily="34" charset="0"/>
              </a:rPr>
              <a:t>Namely: Novi Sad (capital of Vojvodina), Albinuar  - Vršac (Romanians), Petrovac – Stara Pazova (Slovaks), Senta – Zrenjanin (Hungarians)</a:t>
            </a:r>
          </a:p>
          <a:p>
            <a:pPr eaLnBrk="1" hangingPunct="1"/>
            <a:endParaRPr lang="hu-HU" altLang="en-US"/>
          </a:p>
          <a:p>
            <a:pPr eaLnBrk="1" hangingPunct="1"/>
            <a:endParaRPr lang="hu-HU" altLang="en-US"/>
          </a:p>
        </p:txBody>
      </p:sp>
      <p:pic>
        <p:nvPicPr>
          <p:cNvPr id="61443" name="Picture 5">
            <a:extLst>
              <a:ext uri="{FF2B5EF4-FFF2-40B4-BE49-F238E27FC236}">
                <a16:creationId xmlns:a16="http://schemas.microsoft.com/office/drawing/2014/main" id="{4FB9C90B-6CB0-3919-F8C7-2BE0A260AE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61550" y="122238"/>
            <a:ext cx="233045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4" name="Picture 3">
            <a:extLst>
              <a:ext uri="{FF2B5EF4-FFF2-40B4-BE49-F238E27FC236}">
                <a16:creationId xmlns:a16="http://schemas.microsoft.com/office/drawing/2014/main" id="{D457B4B5-672E-2FEA-62E6-DFAA5DA830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45825" y="5700713"/>
            <a:ext cx="9779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5" name="Picture 1">
            <a:extLst>
              <a:ext uri="{FF2B5EF4-FFF2-40B4-BE49-F238E27FC236}">
                <a16:creationId xmlns:a16="http://schemas.microsoft.com/office/drawing/2014/main" id="{ECBE3F99-AFB1-19F9-99A8-E254054CEB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13" y="0"/>
            <a:ext cx="12954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a:extLst>
              <a:ext uri="{FF2B5EF4-FFF2-40B4-BE49-F238E27FC236}">
                <a16:creationId xmlns:a16="http://schemas.microsoft.com/office/drawing/2014/main" id="{3DBB2294-1C7C-A348-4E02-8558A6A11B0F}"/>
              </a:ext>
            </a:extLst>
          </p:cNvPr>
          <p:cNvSpPr>
            <a:spLocks noGrp="1" noChangeArrowheads="1"/>
          </p:cNvSpPr>
          <p:nvPr>
            <p:ph type="title"/>
          </p:nvPr>
        </p:nvSpPr>
        <p:spPr/>
        <p:txBody>
          <a:bodyPr/>
          <a:lstStyle/>
          <a:p>
            <a:r>
              <a:rPr lang="en-HU" altLang="en-HU">
                <a:latin typeface="Times" pitchFamily="2" charset="0"/>
              </a:rPr>
              <a:t>Intermarriages in the lights of statistics</a:t>
            </a:r>
          </a:p>
        </p:txBody>
      </p:sp>
      <p:sp>
        <p:nvSpPr>
          <p:cNvPr id="3" name="Text Placeholder 2">
            <a:extLst>
              <a:ext uri="{FF2B5EF4-FFF2-40B4-BE49-F238E27FC236}">
                <a16:creationId xmlns:a16="http://schemas.microsoft.com/office/drawing/2014/main" id="{3DCD736B-425E-CD62-F5B8-A7DDB9F5C7DB}"/>
              </a:ext>
            </a:extLst>
          </p:cNvPr>
          <p:cNvSpPr>
            <a:spLocks noGrp="1"/>
          </p:cNvSpPr>
          <p:nvPr>
            <p:ph type="body" idx="1"/>
          </p:nvPr>
        </p:nvSpPr>
        <p:spPr/>
        <p:txBody>
          <a:bodyPr/>
          <a:lstStyle/>
          <a:p>
            <a:pPr>
              <a:defRPr/>
            </a:pPr>
            <a:endParaRPr lang="en-HU"/>
          </a:p>
        </p:txBody>
      </p:sp>
      <p:pic>
        <p:nvPicPr>
          <p:cNvPr id="63491" name="Picture 5">
            <a:extLst>
              <a:ext uri="{FF2B5EF4-FFF2-40B4-BE49-F238E27FC236}">
                <a16:creationId xmlns:a16="http://schemas.microsoft.com/office/drawing/2014/main" id="{7C4FC756-B478-0763-5B38-34A362C803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8188" y="219075"/>
            <a:ext cx="2384425"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2" name="Picture 6">
            <a:extLst>
              <a:ext uri="{FF2B5EF4-FFF2-40B4-BE49-F238E27FC236}">
                <a16:creationId xmlns:a16="http://schemas.microsoft.com/office/drawing/2014/main" id="{314EF4A5-91B9-EA8D-1C4A-DCB953E0F9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0400" y="5576888"/>
            <a:ext cx="10795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3" name="Content Placeholder 7" descr="Logo&#10;&#10;Description automatically generated">
            <a:extLst>
              <a:ext uri="{FF2B5EF4-FFF2-40B4-BE49-F238E27FC236}">
                <a16:creationId xmlns:a16="http://schemas.microsoft.com/office/drawing/2014/main" id="{96442443-C324-1A50-73CA-A2C81EB98B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3025"/>
            <a:ext cx="1296988"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a:extLst>
              <a:ext uri="{FF2B5EF4-FFF2-40B4-BE49-F238E27FC236}">
                <a16:creationId xmlns:a16="http://schemas.microsoft.com/office/drawing/2014/main" id="{BBADCB47-6551-D0CA-6799-381DDF2C2708}"/>
              </a:ext>
            </a:extLst>
          </p:cNvPr>
          <p:cNvSpPr>
            <a:spLocks noGrp="1" noChangeArrowheads="1"/>
          </p:cNvSpPr>
          <p:nvPr>
            <p:ph type="title"/>
          </p:nvPr>
        </p:nvSpPr>
        <p:spPr>
          <a:xfrm>
            <a:off x="966788" y="336550"/>
            <a:ext cx="9796462" cy="854075"/>
          </a:xfrm>
        </p:spPr>
        <p:txBody>
          <a:bodyPr/>
          <a:lstStyle/>
          <a:p>
            <a:pPr eaLnBrk="1" hangingPunct="1"/>
            <a:r>
              <a:rPr lang="en-GB" altLang="en-US"/>
              <a:t>Marriage statistics in Vojvodina</a:t>
            </a:r>
          </a:p>
        </p:txBody>
      </p:sp>
      <p:sp>
        <p:nvSpPr>
          <p:cNvPr id="66562" name="Content Placeholder 2">
            <a:extLst>
              <a:ext uri="{FF2B5EF4-FFF2-40B4-BE49-F238E27FC236}">
                <a16:creationId xmlns:a16="http://schemas.microsoft.com/office/drawing/2014/main" id="{9CE7A13B-D5F0-B9F3-3AE6-5AABA1B58582}"/>
              </a:ext>
            </a:extLst>
          </p:cNvPr>
          <p:cNvSpPr>
            <a:spLocks noGrp="1" noChangeArrowheads="1"/>
          </p:cNvSpPr>
          <p:nvPr>
            <p:ph idx="1"/>
          </p:nvPr>
        </p:nvSpPr>
        <p:spPr>
          <a:xfrm>
            <a:off x="319088" y="1308100"/>
            <a:ext cx="11263312" cy="4868863"/>
          </a:xfrm>
        </p:spPr>
        <p:txBody>
          <a:bodyPr/>
          <a:lstStyle/>
          <a:p>
            <a:pPr marL="457200" algn="just" eaLnBrk="1" hangingPunct="1">
              <a:lnSpc>
                <a:spcPct val="95000"/>
              </a:lnSpc>
              <a:spcAft>
                <a:spcPts val="1000"/>
              </a:spcAft>
            </a:pPr>
            <a:r>
              <a:rPr lang="en-GB" altLang="en-HU" sz="2200">
                <a:cs typeface="Calibri" panose="020F0502020204030204" pitchFamily="34" charset="0"/>
              </a:rPr>
              <a:t>Over the last twenty years, between 2002 and 2021, the number of people marrying and, within that, the number of people marrying a spouse of a different nationality, has evolved as follows:</a:t>
            </a:r>
            <a:endParaRPr lang="en-HU" altLang="en-HU" sz="2200">
              <a:cs typeface="Calibri" panose="020F0502020204030204" pitchFamily="34" charset="0"/>
            </a:endParaRPr>
          </a:p>
          <a:p>
            <a:pPr marL="457200" algn="just" eaLnBrk="1" hangingPunct="1">
              <a:lnSpc>
                <a:spcPct val="95000"/>
              </a:lnSpc>
              <a:spcAft>
                <a:spcPts val="1000"/>
              </a:spcAft>
              <a:buFont typeface="Times New Roman" panose="02020603050405020304" pitchFamily="18" charset="0"/>
              <a:buChar char="-"/>
            </a:pPr>
            <a:r>
              <a:rPr lang="en-GB" altLang="en-HU" sz="2200">
                <a:cs typeface="Calibri" panose="020F0502020204030204" pitchFamily="34" charset="0"/>
              </a:rPr>
              <a:t>272 676 people of Serbian nationality married, of whom 33 892, or </a:t>
            </a:r>
            <a:r>
              <a:rPr lang="en-GB" altLang="en-HU" sz="2200">
                <a:solidFill>
                  <a:srgbClr val="FF0000"/>
                </a:solidFill>
                <a:cs typeface="Calibri" panose="020F0502020204030204" pitchFamily="34" charset="0"/>
              </a:rPr>
              <a:t>12.4%</a:t>
            </a:r>
            <a:r>
              <a:rPr lang="en-GB" altLang="en-HU" sz="2200">
                <a:cs typeface="Calibri" panose="020F0502020204030204" pitchFamily="34" charset="0"/>
              </a:rPr>
              <a:t>, chose a spouse of another nationality</a:t>
            </a:r>
            <a:r>
              <a:rPr lang="en-US" altLang="en-HU" sz="2200">
                <a:cs typeface="Calibri" panose="020F0502020204030204" pitchFamily="34" charset="0"/>
              </a:rPr>
              <a:t>;</a:t>
            </a:r>
            <a:endParaRPr lang="en-HU" altLang="en-HU" sz="2200">
              <a:cs typeface="Calibri" panose="020F0502020204030204" pitchFamily="34" charset="0"/>
            </a:endParaRPr>
          </a:p>
          <a:p>
            <a:pPr marL="457200" algn="just" eaLnBrk="1" hangingPunct="1">
              <a:lnSpc>
                <a:spcPct val="95000"/>
              </a:lnSpc>
              <a:spcAft>
                <a:spcPts val="1000"/>
              </a:spcAft>
              <a:buFont typeface="Times New Roman" panose="02020603050405020304" pitchFamily="18" charset="0"/>
              <a:buChar char="-"/>
            </a:pPr>
            <a:r>
              <a:rPr lang="en-GB" altLang="en-HU" sz="2200">
                <a:cs typeface="Calibri" panose="020F0502020204030204" pitchFamily="34" charset="0"/>
              </a:rPr>
              <a:t>47,967 ethnic Hungarians got married, of whom 14,397, or </a:t>
            </a:r>
            <a:r>
              <a:rPr lang="en-GB" altLang="en-HU" sz="2200">
                <a:solidFill>
                  <a:srgbClr val="FF0000"/>
                </a:solidFill>
                <a:cs typeface="Calibri" panose="020F0502020204030204" pitchFamily="34" charset="0"/>
              </a:rPr>
              <a:t>30 %</a:t>
            </a:r>
            <a:r>
              <a:rPr lang="en-GB" altLang="en-HU" sz="2200">
                <a:cs typeface="Calibri" panose="020F0502020204030204" pitchFamily="34" charset="0"/>
              </a:rPr>
              <a:t> chose a partner of another nationality;</a:t>
            </a:r>
            <a:endParaRPr lang="en-HU" altLang="en-HU" sz="2200">
              <a:cs typeface="Calibri" panose="020F0502020204030204" pitchFamily="34" charset="0"/>
            </a:endParaRPr>
          </a:p>
          <a:p>
            <a:pPr marL="457200" algn="just" eaLnBrk="1" hangingPunct="1">
              <a:lnSpc>
                <a:spcPct val="95000"/>
              </a:lnSpc>
              <a:spcAft>
                <a:spcPts val="1000"/>
              </a:spcAft>
              <a:buFont typeface="Times New Roman" panose="02020603050405020304" pitchFamily="18" charset="0"/>
              <a:buChar char="-"/>
            </a:pPr>
            <a:r>
              <a:rPr lang="en-GB" altLang="en-HU" sz="2200">
                <a:cs typeface="Calibri" panose="020F0502020204030204" pitchFamily="34" charset="0"/>
              </a:rPr>
              <a:t> 8387 marriages where a spouse was a Slovak, of whom 3467, or </a:t>
            </a:r>
            <a:r>
              <a:rPr lang="en-GB" altLang="en-HU" sz="2200">
                <a:solidFill>
                  <a:srgbClr val="FF0000"/>
                </a:solidFill>
                <a:cs typeface="Calibri" panose="020F0502020204030204" pitchFamily="34" charset="0"/>
              </a:rPr>
              <a:t>41.3 %</a:t>
            </a:r>
            <a:r>
              <a:rPr lang="en-GB" altLang="en-HU" sz="2200">
                <a:cs typeface="Calibri" panose="020F0502020204030204" pitchFamily="34" charset="0"/>
              </a:rPr>
              <a:t> chose a different nationality;</a:t>
            </a:r>
            <a:endParaRPr lang="en-HU" altLang="en-HU" sz="2200">
              <a:cs typeface="Calibri" panose="020F0502020204030204" pitchFamily="34" charset="0"/>
            </a:endParaRPr>
          </a:p>
          <a:p>
            <a:pPr marL="457200" algn="just" eaLnBrk="1" hangingPunct="1">
              <a:lnSpc>
                <a:spcPct val="95000"/>
              </a:lnSpc>
              <a:spcAft>
                <a:spcPts val="1000"/>
              </a:spcAft>
              <a:buFont typeface="Times New Roman" panose="02020603050405020304" pitchFamily="18" charset="0"/>
              <a:buChar char="-"/>
            </a:pPr>
            <a:r>
              <a:rPr lang="en-GB" altLang="en-HU" sz="2200">
                <a:cs typeface="Calibri" panose="020F0502020204030204" pitchFamily="34" charset="0"/>
              </a:rPr>
              <a:t> 4 842 marriages of Romanians, of whom 2 232, or </a:t>
            </a:r>
            <a:r>
              <a:rPr lang="en-GB" altLang="en-HU" sz="2200">
                <a:solidFill>
                  <a:srgbClr val="FF0000"/>
                </a:solidFill>
                <a:cs typeface="Calibri" panose="020F0502020204030204" pitchFamily="34" charset="0"/>
              </a:rPr>
              <a:t>46.1%, </a:t>
            </a:r>
            <a:r>
              <a:rPr lang="en-GB" altLang="en-HU" sz="2200">
                <a:cs typeface="Calibri" panose="020F0502020204030204" pitchFamily="34" charset="0"/>
              </a:rPr>
              <a:t>chose a spouse of another nationality. </a:t>
            </a:r>
            <a:endParaRPr lang="en-HU" altLang="en-HU" sz="2200">
              <a:cs typeface="Calibri" panose="020F0502020204030204" pitchFamily="34" charset="0"/>
            </a:endParaRPr>
          </a:p>
          <a:p>
            <a:pPr marL="457200" eaLnBrk="1" hangingPunct="1">
              <a:lnSpc>
                <a:spcPct val="70000"/>
              </a:lnSpc>
            </a:pPr>
            <a:endParaRPr lang="en-GB" altLang="en-HU" sz="2600"/>
          </a:p>
          <a:p>
            <a:pPr marL="457200" eaLnBrk="1" hangingPunct="1">
              <a:lnSpc>
                <a:spcPct val="70000"/>
              </a:lnSpc>
            </a:pPr>
            <a:endParaRPr lang="en-GB" altLang="en-HU" sz="2600"/>
          </a:p>
        </p:txBody>
      </p:sp>
      <p:pic>
        <p:nvPicPr>
          <p:cNvPr id="66563" name="Picture 5">
            <a:extLst>
              <a:ext uri="{FF2B5EF4-FFF2-40B4-BE49-F238E27FC236}">
                <a16:creationId xmlns:a16="http://schemas.microsoft.com/office/drawing/2014/main" id="{973A236A-04A8-5654-21AE-27D6CAD738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5825" y="5700713"/>
            <a:ext cx="9779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4" name="Picture 5">
            <a:extLst>
              <a:ext uri="{FF2B5EF4-FFF2-40B4-BE49-F238E27FC236}">
                <a16:creationId xmlns:a16="http://schemas.microsoft.com/office/drawing/2014/main" id="{9928FBA6-F75F-292C-67B1-964071963E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61550" y="130175"/>
            <a:ext cx="233045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5" name="Content Placeholder 7" descr="Logo&#10;&#10;Description automatically generated">
            <a:extLst>
              <a:ext uri="{FF2B5EF4-FFF2-40B4-BE49-F238E27FC236}">
                <a16:creationId xmlns:a16="http://schemas.microsoft.com/office/drawing/2014/main" id="{AC31C8A5-A1DC-2ED0-BF0D-444C064CB2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88900"/>
            <a:ext cx="1296988"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a:extLst>
              <a:ext uri="{FF2B5EF4-FFF2-40B4-BE49-F238E27FC236}">
                <a16:creationId xmlns:a16="http://schemas.microsoft.com/office/drawing/2014/main" id="{500ABFDB-4FA6-392F-21EB-B41837D4EB86}"/>
              </a:ext>
            </a:extLst>
          </p:cNvPr>
          <p:cNvSpPr>
            <a:spLocks noGrp="1" noChangeArrowheads="1"/>
          </p:cNvSpPr>
          <p:nvPr>
            <p:ph type="title"/>
          </p:nvPr>
        </p:nvSpPr>
        <p:spPr>
          <a:xfrm>
            <a:off x="1384300" y="311150"/>
            <a:ext cx="9510713" cy="1177925"/>
          </a:xfrm>
        </p:spPr>
        <p:txBody>
          <a:bodyPr/>
          <a:lstStyle/>
          <a:p>
            <a:pPr eaLnBrk="1" hangingPunct="1"/>
            <a:r>
              <a:rPr lang="en-GB" altLang="en-US">
                <a:latin typeface="Times" pitchFamily="2" charset="0"/>
                <a:cs typeface="Calibri" panose="020F0502020204030204" pitchFamily="34" charset="0"/>
              </a:rPr>
              <a:t>Gender perspective of mixed marriages</a:t>
            </a:r>
            <a:endParaRPr lang="en-HU" altLang="en-US">
              <a:latin typeface="Times" pitchFamily="2" charset="0"/>
              <a:cs typeface="Calibri" panose="020F0502020204030204" pitchFamily="34" charset="0"/>
            </a:endParaRPr>
          </a:p>
        </p:txBody>
      </p:sp>
      <p:sp>
        <p:nvSpPr>
          <p:cNvPr id="68610" name="Text Placeholder 2">
            <a:extLst>
              <a:ext uri="{FF2B5EF4-FFF2-40B4-BE49-F238E27FC236}">
                <a16:creationId xmlns:a16="http://schemas.microsoft.com/office/drawing/2014/main" id="{C61D88CC-D53A-5D27-6969-CBE96BF11370}"/>
              </a:ext>
            </a:extLst>
          </p:cNvPr>
          <p:cNvSpPr>
            <a:spLocks noGrp="1" noChangeArrowheads="1"/>
          </p:cNvSpPr>
          <p:nvPr>
            <p:ph type="body" idx="1"/>
          </p:nvPr>
        </p:nvSpPr>
        <p:spPr>
          <a:xfrm>
            <a:off x="836613" y="1543050"/>
            <a:ext cx="5160962" cy="688975"/>
          </a:xfrm>
        </p:spPr>
        <p:txBody>
          <a:bodyPr/>
          <a:lstStyle/>
          <a:p>
            <a:pPr eaLnBrk="1" hangingPunct="1"/>
            <a:r>
              <a:rPr lang="hu-HU" altLang="en-US" sz="1800">
                <a:latin typeface="Times New Roman" panose="02020603050405020304" pitchFamily="18" charset="0"/>
                <a:cs typeface="Calibri" panose="020F0502020204030204" pitchFamily="34" charset="0"/>
              </a:rPr>
              <a:t>Homogamous and heterogamous choice of a partner for men by nationality: 2002-2021</a:t>
            </a:r>
            <a:r>
              <a:rPr lang="en-HU" altLang="en-US"/>
              <a:t> </a:t>
            </a:r>
          </a:p>
        </p:txBody>
      </p:sp>
      <p:sp>
        <p:nvSpPr>
          <p:cNvPr id="68611" name="Text Placeholder 4">
            <a:extLst>
              <a:ext uri="{FF2B5EF4-FFF2-40B4-BE49-F238E27FC236}">
                <a16:creationId xmlns:a16="http://schemas.microsoft.com/office/drawing/2014/main" id="{74AD9BF2-93BE-834B-F23C-6A97C181A097}"/>
              </a:ext>
            </a:extLst>
          </p:cNvPr>
          <p:cNvSpPr>
            <a:spLocks noGrp="1" noChangeArrowheads="1"/>
          </p:cNvSpPr>
          <p:nvPr>
            <p:ph type="body" sz="quarter" idx="3"/>
          </p:nvPr>
        </p:nvSpPr>
        <p:spPr>
          <a:xfrm>
            <a:off x="6194425" y="1543050"/>
            <a:ext cx="5160963" cy="688975"/>
          </a:xfrm>
        </p:spPr>
        <p:txBody>
          <a:bodyPr/>
          <a:lstStyle/>
          <a:p>
            <a:pPr eaLnBrk="1" hangingPunct="1"/>
            <a:r>
              <a:rPr lang="hu-HU" altLang="en-US" sz="1800">
                <a:latin typeface="Times New Roman" panose="02020603050405020304" pitchFamily="18" charset="0"/>
                <a:cs typeface="Calibri" panose="020F0502020204030204" pitchFamily="34" charset="0"/>
              </a:rPr>
              <a:t>Homogamous and heterogamous choice for a partner for women by nationality: 2002-2021</a:t>
            </a:r>
            <a:r>
              <a:rPr lang="en-HU" altLang="en-US"/>
              <a:t> </a:t>
            </a:r>
          </a:p>
        </p:txBody>
      </p:sp>
      <p:graphicFrame>
        <p:nvGraphicFramePr>
          <p:cNvPr id="68612" name="Object 10">
            <a:extLst>
              <a:ext uri="{FF2B5EF4-FFF2-40B4-BE49-F238E27FC236}">
                <a16:creationId xmlns:a16="http://schemas.microsoft.com/office/drawing/2014/main" id="{C8F6A1D3-DEAE-56F4-9DFE-669D508F3876}"/>
              </a:ext>
            </a:extLst>
          </p:cNvPr>
          <p:cNvGraphicFramePr>
            <a:graphicFrameLocks/>
          </p:cNvGraphicFramePr>
          <p:nvPr/>
        </p:nvGraphicFramePr>
        <p:xfrm>
          <a:off x="617538" y="2559050"/>
          <a:ext cx="4829175" cy="3630613"/>
        </p:xfrm>
        <a:graphic>
          <a:graphicData uri="http://schemas.openxmlformats.org/presentationml/2006/ole">
            <mc:AlternateContent xmlns:mc="http://schemas.openxmlformats.org/markup-compatibility/2006">
              <mc:Choice xmlns:v="urn:schemas-microsoft-com:vml" Requires="v">
                <p:oleObj name="Chart" r:id="rId2" imgW="4775200" imgH="2870200" progId="Excel.Chart.8">
                  <p:embed/>
                </p:oleObj>
              </mc:Choice>
              <mc:Fallback>
                <p:oleObj name="Chart" r:id="rId2" imgW="4775200" imgH="2870200" progId="Excel.Chart.8">
                  <p:embed/>
                  <p:pic>
                    <p:nvPicPr>
                      <p:cNvPr id="0" name="Object 1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538" y="2559050"/>
                        <a:ext cx="4829175" cy="363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8613" name="Rectangle 3">
            <a:extLst>
              <a:ext uri="{FF2B5EF4-FFF2-40B4-BE49-F238E27FC236}">
                <a16:creationId xmlns:a16="http://schemas.microsoft.com/office/drawing/2014/main" id="{542C3981-9BF2-C85A-B785-9943A7DA1C7A}"/>
              </a:ext>
            </a:extLst>
          </p:cNvPr>
          <p:cNvSpPr>
            <a:spLocks noChangeArrowheads="1"/>
          </p:cNvSpPr>
          <p:nvPr/>
        </p:nvSpPr>
        <p:spPr bwMode="auto">
          <a:xfrm>
            <a:off x="617538" y="53149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HU" altLang="en-US" sz="1800"/>
          </a:p>
        </p:txBody>
      </p:sp>
      <p:sp>
        <p:nvSpPr>
          <p:cNvPr id="68614" name="Rectangle 8">
            <a:extLst>
              <a:ext uri="{FF2B5EF4-FFF2-40B4-BE49-F238E27FC236}">
                <a16:creationId xmlns:a16="http://schemas.microsoft.com/office/drawing/2014/main" id="{0BAD1FB7-7529-CD3A-DC25-61DC60BBB0AB}"/>
              </a:ext>
            </a:extLst>
          </p:cNvPr>
          <p:cNvSpPr>
            <a:spLocks noChangeArrowheads="1"/>
          </p:cNvSpPr>
          <p:nvPr/>
        </p:nvSpPr>
        <p:spPr bwMode="auto">
          <a:xfrm>
            <a:off x="5807075" y="2559050"/>
            <a:ext cx="142509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HU" altLang="en-US" sz="1800"/>
          </a:p>
        </p:txBody>
      </p:sp>
      <p:sp>
        <p:nvSpPr>
          <p:cNvPr id="68615" name="Rectangle 9">
            <a:extLst>
              <a:ext uri="{FF2B5EF4-FFF2-40B4-BE49-F238E27FC236}">
                <a16:creationId xmlns:a16="http://schemas.microsoft.com/office/drawing/2014/main" id="{911C9A8B-75FA-5555-7CCB-8049255CCE23}"/>
              </a:ext>
            </a:extLst>
          </p:cNvPr>
          <p:cNvSpPr>
            <a:spLocks noChangeArrowheads="1"/>
          </p:cNvSpPr>
          <p:nvPr/>
        </p:nvSpPr>
        <p:spPr bwMode="auto">
          <a:xfrm>
            <a:off x="5807075" y="5314950"/>
            <a:ext cx="142509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HU" altLang="en-US" sz="1800"/>
          </a:p>
        </p:txBody>
      </p:sp>
      <p:graphicFrame>
        <p:nvGraphicFramePr>
          <p:cNvPr id="10" name="Chart 9">
            <a:extLst>
              <a:ext uri="{FF2B5EF4-FFF2-40B4-BE49-F238E27FC236}">
                <a16:creationId xmlns:a16="http://schemas.microsoft.com/office/drawing/2014/main" id="{3C8C4157-CF0E-4687-4631-05C48F564326}"/>
              </a:ext>
            </a:extLst>
          </p:cNvPr>
          <p:cNvGraphicFramePr>
            <a:graphicFrameLocks/>
          </p:cNvGraphicFramePr>
          <p:nvPr/>
        </p:nvGraphicFramePr>
        <p:xfrm>
          <a:off x="5997576" y="2595145"/>
          <a:ext cx="5039414" cy="3594497"/>
        </p:xfrm>
        <a:graphic>
          <a:graphicData uri="http://schemas.openxmlformats.org/drawingml/2006/chart">
            <c:chart xmlns:c="http://schemas.openxmlformats.org/drawingml/2006/chart" xmlns:r="http://schemas.openxmlformats.org/officeDocument/2006/relationships" r:id="rId4"/>
          </a:graphicData>
        </a:graphic>
      </p:graphicFrame>
      <p:pic>
        <p:nvPicPr>
          <p:cNvPr id="68617" name="Picture 3">
            <a:extLst>
              <a:ext uri="{FF2B5EF4-FFF2-40B4-BE49-F238E27FC236}">
                <a16:creationId xmlns:a16="http://schemas.microsoft.com/office/drawing/2014/main" id="{ACED2AE6-13DD-E6D1-C7A3-4CCC4C6165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45825" y="5700713"/>
            <a:ext cx="9779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8" name="Picture 5">
            <a:extLst>
              <a:ext uri="{FF2B5EF4-FFF2-40B4-BE49-F238E27FC236}">
                <a16:creationId xmlns:a16="http://schemas.microsoft.com/office/drawing/2014/main" id="{43B3DC35-72E7-2F76-65F2-875C1171A30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74300" y="122238"/>
            <a:ext cx="19177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9" name="Content Placeholder 7" descr="Logo&#10;&#10;Description automatically generated">
            <a:extLst>
              <a:ext uri="{FF2B5EF4-FFF2-40B4-BE49-F238E27FC236}">
                <a16:creationId xmlns:a16="http://schemas.microsoft.com/office/drawing/2014/main" id="{2633B654-4F46-18B7-8FEA-7F5BB09EFDA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88900"/>
            <a:ext cx="1296988"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a:extLst>
              <a:ext uri="{FF2B5EF4-FFF2-40B4-BE49-F238E27FC236}">
                <a16:creationId xmlns:a16="http://schemas.microsoft.com/office/drawing/2014/main" id="{FCAABF34-ABAE-02CA-C176-C6923B70A545}"/>
              </a:ext>
            </a:extLst>
          </p:cNvPr>
          <p:cNvSpPr>
            <a:spLocks noGrp="1" noChangeArrowheads="1"/>
          </p:cNvSpPr>
          <p:nvPr>
            <p:ph type="title"/>
          </p:nvPr>
        </p:nvSpPr>
        <p:spPr>
          <a:xfrm>
            <a:off x="1155700" y="395288"/>
            <a:ext cx="10198100" cy="912812"/>
          </a:xfrm>
        </p:spPr>
        <p:txBody>
          <a:bodyPr/>
          <a:lstStyle/>
          <a:p>
            <a:r>
              <a:rPr lang="en-GB" altLang="en-HU">
                <a:latin typeface="Times" pitchFamily="2" charset="0"/>
              </a:rPr>
              <a:t> Ethnocultural reproduction</a:t>
            </a:r>
          </a:p>
        </p:txBody>
      </p:sp>
      <p:sp>
        <p:nvSpPr>
          <p:cNvPr id="69634" name="Content Placeholder 2">
            <a:extLst>
              <a:ext uri="{FF2B5EF4-FFF2-40B4-BE49-F238E27FC236}">
                <a16:creationId xmlns:a16="http://schemas.microsoft.com/office/drawing/2014/main" id="{3F22FA18-FAAF-12F3-5232-BB25F03743D7}"/>
              </a:ext>
            </a:extLst>
          </p:cNvPr>
          <p:cNvSpPr>
            <a:spLocks noGrp="1" noChangeArrowheads="1"/>
          </p:cNvSpPr>
          <p:nvPr>
            <p:ph idx="1"/>
          </p:nvPr>
        </p:nvSpPr>
        <p:spPr>
          <a:xfrm>
            <a:off x="692150" y="1308100"/>
            <a:ext cx="10344150" cy="4868863"/>
          </a:xfrm>
        </p:spPr>
        <p:txBody>
          <a:bodyPr/>
          <a:lstStyle/>
          <a:p>
            <a:endParaRPr lang="en-GB" altLang="en-HU"/>
          </a:p>
          <a:p>
            <a:endParaRPr lang="en-GB" altLang="en-HU"/>
          </a:p>
        </p:txBody>
      </p:sp>
      <p:pic>
        <p:nvPicPr>
          <p:cNvPr id="69635" name="Picture 3">
            <a:extLst>
              <a:ext uri="{FF2B5EF4-FFF2-40B4-BE49-F238E27FC236}">
                <a16:creationId xmlns:a16="http://schemas.microsoft.com/office/drawing/2014/main" id="{99DEF039-5081-A4E5-AA89-FA7641B935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98038" y="147638"/>
            <a:ext cx="2382837"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6" name="Picture 4">
            <a:extLst>
              <a:ext uri="{FF2B5EF4-FFF2-40B4-BE49-F238E27FC236}">
                <a16:creationId xmlns:a16="http://schemas.microsoft.com/office/drawing/2014/main" id="{53DCA0FB-680A-7585-4B02-80E9481B6A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36300" y="5676900"/>
            <a:ext cx="1044575"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7" name="Content Placeholder 7" descr="Logo&#10;&#10;Description automatically generated">
            <a:extLst>
              <a:ext uri="{FF2B5EF4-FFF2-40B4-BE49-F238E27FC236}">
                <a16:creationId xmlns:a16="http://schemas.microsoft.com/office/drawing/2014/main" id="{F63924B7-A45A-A525-5782-347F1D8B1C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73025"/>
            <a:ext cx="1296988"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8" name="Rectangle 2">
            <a:extLst>
              <a:ext uri="{FF2B5EF4-FFF2-40B4-BE49-F238E27FC236}">
                <a16:creationId xmlns:a16="http://schemas.microsoft.com/office/drawing/2014/main" id="{BFFF2812-A67C-FB0E-C756-5C7DFC5BCFBA}"/>
              </a:ext>
            </a:extLst>
          </p:cNvPr>
          <p:cNvSpPr>
            <a:spLocks noChangeArrowheads="1"/>
          </p:cNvSpPr>
          <p:nvPr/>
        </p:nvSpPr>
        <p:spPr bwMode="auto">
          <a:xfrm>
            <a:off x="692150" y="2363788"/>
            <a:ext cx="116443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HU" altLang="en-HU" sz="1800"/>
          </a:p>
        </p:txBody>
      </p:sp>
      <p:graphicFrame>
        <p:nvGraphicFramePr>
          <p:cNvPr id="69639" name="Object 7" descr="A picture containing text, screenshot, diagram, number&#10;&#10;Description automatically generated">
            <a:extLst>
              <a:ext uri="{FF2B5EF4-FFF2-40B4-BE49-F238E27FC236}">
                <a16:creationId xmlns:a16="http://schemas.microsoft.com/office/drawing/2014/main" id="{3004206B-8A88-4BED-DD8B-131D91121D41}"/>
              </a:ext>
            </a:extLst>
          </p:cNvPr>
          <p:cNvGraphicFramePr>
            <a:graphicFrameLocks/>
          </p:cNvGraphicFramePr>
          <p:nvPr/>
        </p:nvGraphicFramePr>
        <p:xfrm>
          <a:off x="692150" y="2363788"/>
          <a:ext cx="4940300" cy="3435350"/>
        </p:xfrm>
        <a:graphic>
          <a:graphicData uri="http://schemas.openxmlformats.org/presentationml/2006/ole">
            <mc:AlternateContent xmlns:mc="http://schemas.openxmlformats.org/markup-compatibility/2006">
              <mc:Choice xmlns:v="urn:schemas-microsoft-com:vml" Requires="v">
                <p:oleObj name="Chart" r:id="rId6" imgW="4775200" imgH="2870200" progId="Excel.Chart.8">
                  <p:embed/>
                </p:oleObj>
              </mc:Choice>
              <mc:Fallback>
                <p:oleObj name="Chart" r:id="rId6" imgW="4775200" imgH="2870200" progId="Excel.Chart.8">
                  <p:embed/>
                  <p:pic>
                    <p:nvPicPr>
                      <p:cNvPr id="0" name="Object 7" descr="A picture containing text, screenshot, diagram, number&#10;&#10;Description automatically generated"/>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2150" y="2363788"/>
                        <a:ext cx="4940300" cy="343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9640" name="Rectangle 3">
            <a:extLst>
              <a:ext uri="{FF2B5EF4-FFF2-40B4-BE49-F238E27FC236}">
                <a16:creationId xmlns:a16="http://schemas.microsoft.com/office/drawing/2014/main" id="{47B04F54-9209-7DC2-B404-4C6E963BC1D7}"/>
              </a:ext>
            </a:extLst>
          </p:cNvPr>
          <p:cNvSpPr>
            <a:spLocks noChangeArrowheads="1"/>
          </p:cNvSpPr>
          <p:nvPr/>
        </p:nvSpPr>
        <p:spPr bwMode="auto">
          <a:xfrm>
            <a:off x="692150" y="5119688"/>
            <a:ext cx="116443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HU" altLang="en-HU" sz="1800"/>
          </a:p>
        </p:txBody>
      </p:sp>
      <p:sp>
        <p:nvSpPr>
          <p:cNvPr id="69641" name="TextBox 9">
            <a:extLst>
              <a:ext uri="{FF2B5EF4-FFF2-40B4-BE49-F238E27FC236}">
                <a16:creationId xmlns:a16="http://schemas.microsoft.com/office/drawing/2014/main" id="{7131B684-1344-6B11-ED0B-6528F6D756AF}"/>
              </a:ext>
            </a:extLst>
          </p:cNvPr>
          <p:cNvSpPr txBox="1">
            <a:spLocks noChangeArrowheads="1"/>
          </p:cNvSpPr>
          <p:nvPr/>
        </p:nvSpPr>
        <p:spPr bwMode="auto">
          <a:xfrm>
            <a:off x="6096000" y="2589213"/>
            <a:ext cx="4940300" cy="343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15000"/>
              </a:lnSpc>
              <a:spcBef>
                <a:spcPct val="0"/>
              </a:spcBef>
              <a:spcAft>
                <a:spcPts val="1000"/>
              </a:spcAft>
              <a:buFontTx/>
              <a:buNone/>
            </a:pPr>
            <a:r>
              <a:rPr lang="en-GB" altLang="en-HU" sz="1400">
                <a:latin typeface="Times New Roman" panose="02020603050405020304" pitchFamily="18" charset="0"/>
                <a:ea typeface="Calibri" panose="020F0502020204030204" pitchFamily="34" charset="0"/>
                <a:cs typeface="Times New Roman" panose="02020603050405020304" pitchFamily="18" charset="0"/>
              </a:rPr>
              <a:t>In the case of Serbs, a value above 100 means that there will be more children of Serb nationality than the number of children born to Serb mothers, according to the statistics. This is possible due to the assimilation of other nationalities into the majority population through mixed marriages. </a:t>
            </a:r>
          </a:p>
          <a:p>
            <a:pPr algn="just">
              <a:lnSpc>
                <a:spcPct val="115000"/>
              </a:lnSpc>
              <a:spcBef>
                <a:spcPct val="0"/>
              </a:spcBef>
              <a:spcAft>
                <a:spcPts val="1000"/>
              </a:spcAft>
              <a:buFontTx/>
              <a:buNone/>
            </a:pPr>
            <a:r>
              <a:rPr lang="en-GB" altLang="en-HU" sz="1400">
                <a:latin typeface="Times New Roman" panose="02020603050405020304" pitchFamily="18" charset="0"/>
                <a:ea typeface="Calibri" panose="020F0502020204030204" pitchFamily="34" charset="0"/>
                <a:cs typeface="Times New Roman" panose="02020603050405020304" pitchFamily="18" charset="0"/>
              </a:rPr>
              <a:t>The ethnocultural reproductive loss is roughly the same for Romanians and Slovaks, while it is much lower for Hungarians. This is due to the relatively high proportion of women in mixed marriages and their ethnocultural reproduction rate, at only 7.7%. </a:t>
            </a:r>
          </a:p>
          <a:p>
            <a:pPr algn="just">
              <a:lnSpc>
                <a:spcPct val="115000"/>
              </a:lnSpc>
              <a:spcBef>
                <a:spcPct val="0"/>
              </a:spcBef>
              <a:spcAft>
                <a:spcPts val="1000"/>
              </a:spcAft>
              <a:buFontTx/>
              <a:buNone/>
            </a:pPr>
            <a:endParaRPr lang="en-GB" altLang="en-HU" sz="1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Bef>
                <a:spcPct val="0"/>
              </a:spcBef>
              <a:spcAft>
                <a:spcPts val="1000"/>
              </a:spcAft>
              <a:buFontTx/>
              <a:buNone/>
            </a:pPr>
            <a:r>
              <a:rPr lang="en-GB" altLang="en-HU" sz="1400">
                <a:latin typeface="Times New Roman" panose="02020603050405020304" pitchFamily="18" charset="0"/>
                <a:ea typeface="Calibri" panose="020F0502020204030204" pitchFamily="34" charset="0"/>
                <a:cs typeface="Times New Roman" panose="02020603050405020304" pitchFamily="18" charset="0"/>
              </a:rPr>
              <a:t>This means that women who enter mixed marriages can pass on their national identity to their children at such a rate. </a:t>
            </a:r>
            <a:endParaRPr lang="en-HU" altLang="en-HU" sz="1400">
              <a:ea typeface="Calibri" panose="020F0502020204030204" pitchFamily="34" charset="0"/>
              <a:cs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a:extLst>
              <a:ext uri="{FF2B5EF4-FFF2-40B4-BE49-F238E27FC236}">
                <a16:creationId xmlns:a16="http://schemas.microsoft.com/office/drawing/2014/main" id="{E08D6B21-1272-CC95-4D51-E53AE03DDB4F}"/>
              </a:ext>
            </a:extLst>
          </p:cNvPr>
          <p:cNvSpPr>
            <a:spLocks noGrp="1" noChangeArrowheads="1"/>
          </p:cNvSpPr>
          <p:nvPr>
            <p:ph type="title"/>
          </p:nvPr>
        </p:nvSpPr>
        <p:spPr>
          <a:xfrm>
            <a:off x="1296988" y="365125"/>
            <a:ext cx="10056812" cy="755650"/>
          </a:xfrm>
        </p:spPr>
        <p:txBody>
          <a:bodyPr/>
          <a:lstStyle/>
          <a:p>
            <a:pPr eaLnBrk="1" hangingPunct="1"/>
            <a:r>
              <a:rPr lang="en-HU" altLang="en-US">
                <a:latin typeface="Times" pitchFamily="2" charset="0"/>
              </a:rPr>
              <a:t>Qualitative (1)</a:t>
            </a:r>
          </a:p>
        </p:txBody>
      </p:sp>
      <p:sp>
        <p:nvSpPr>
          <p:cNvPr id="71682" name="Content Placeholder 2">
            <a:extLst>
              <a:ext uri="{FF2B5EF4-FFF2-40B4-BE49-F238E27FC236}">
                <a16:creationId xmlns:a16="http://schemas.microsoft.com/office/drawing/2014/main" id="{324088B7-A0C6-9872-B7F1-09610467F98B}"/>
              </a:ext>
            </a:extLst>
          </p:cNvPr>
          <p:cNvSpPr>
            <a:spLocks noGrp="1" noChangeArrowheads="1"/>
          </p:cNvSpPr>
          <p:nvPr>
            <p:ph idx="1"/>
          </p:nvPr>
        </p:nvSpPr>
        <p:spPr>
          <a:xfrm>
            <a:off x="403225" y="1044575"/>
            <a:ext cx="10950575" cy="5132388"/>
          </a:xfrm>
        </p:spPr>
        <p:txBody>
          <a:bodyPr/>
          <a:lstStyle/>
          <a:p>
            <a:pPr algn="just" eaLnBrk="1" hangingPunct="1">
              <a:lnSpc>
                <a:spcPct val="95000"/>
              </a:lnSpc>
              <a:spcAft>
                <a:spcPts val="1000"/>
              </a:spcAft>
            </a:pPr>
            <a:r>
              <a:rPr lang="hu-HU" altLang="en-US" sz="2000">
                <a:latin typeface="Times" pitchFamily="2" charset="0"/>
                <a:ea typeface="Times New Roman" panose="02020603050405020304" pitchFamily="18" charset="0"/>
                <a:cs typeface="Calibri" panose="020F0502020204030204" pitchFamily="34" charset="0"/>
              </a:rPr>
              <a:t>In total, </a:t>
            </a:r>
            <a:r>
              <a:rPr lang="hu-HU" altLang="en-US" sz="2000" b="1">
                <a:latin typeface="Times" pitchFamily="2" charset="0"/>
                <a:ea typeface="Times New Roman" panose="02020603050405020304" pitchFamily="18" charset="0"/>
                <a:cs typeface="Calibri" panose="020F0502020204030204" pitchFamily="34" charset="0"/>
              </a:rPr>
              <a:t>60 interviews</a:t>
            </a:r>
            <a:r>
              <a:rPr lang="hu-HU" altLang="en-US" sz="2000">
                <a:latin typeface="Times" pitchFamily="2" charset="0"/>
                <a:ea typeface="Times New Roman" panose="02020603050405020304" pitchFamily="18" charset="0"/>
                <a:cs typeface="Calibri" panose="020F0502020204030204" pitchFamily="34" charset="0"/>
              </a:rPr>
              <a:t> were conducted with mixed couples and persons in mixed marriages in 6 municipalities in Vojvodina, namely:</a:t>
            </a:r>
            <a:endParaRPr lang="en-HU" altLang="en-US" sz="2000">
              <a:latin typeface="Times" pitchFamily="2" charset="0"/>
              <a:ea typeface="Times New Roman" panose="02020603050405020304" pitchFamily="18" charset="0"/>
              <a:cs typeface="Calibri" panose="020F0502020204030204" pitchFamily="34" charset="0"/>
            </a:endParaRPr>
          </a:p>
          <a:p>
            <a:pPr lvl="1" algn="just" eaLnBrk="1" hangingPunct="1">
              <a:lnSpc>
                <a:spcPct val="95000"/>
              </a:lnSpc>
              <a:spcAft>
                <a:spcPts val="1000"/>
              </a:spcAft>
            </a:pPr>
            <a:r>
              <a:rPr lang="hu-HU" altLang="en-US" sz="2000">
                <a:latin typeface="Times" pitchFamily="2" charset="0"/>
                <a:ea typeface="Times New Roman" panose="02020603050405020304" pitchFamily="18" charset="0"/>
                <a:cs typeface="Calibri" panose="020F0502020204030204" pitchFamily="34" charset="0"/>
              </a:rPr>
              <a:t>Hungarian mixed marriages: Senta (4 couples) and Zrenjanin (4 couples) - 16 interviewees (8 couples)</a:t>
            </a:r>
            <a:endParaRPr lang="en-HU" altLang="en-US" sz="2000">
              <a:latin typeface="Times" pitchFamily="2" charset="0"/>
              <a:ea typeface="Times New Roman" panose="02020603050405020304" pitchFamily="18" charset="0"/>
              <a:cs typeface="Calibri" panose="020F0502020204030204" pitchFamily="34" charset="0"/>
            </a:endParaRPr>
          </a:p>
          <a:p>
            <a:pPr lvl="1" algn="just" eaLnBrk="1" hangingPunct="1">
              <a:lnSpc>
                <a:spcPct val="95000"/>
              </a:lnSpc>
              <a:spcAft>
                <a:spcPts val="1000"/>
              </a:spcAft>
            </a:pPr>
            <a:r>
              <a:rPr lang="hu-HU" altLang="en-US" sz="2000">
                <a:latin typeface="Times" pitchFamily="2" charset="0"/>
                <a:ea typeface="Times New Roman" panose="02020603050405020304" pitchFamily="18" charset="0"/>
                <a:cs typeface="Calibri" panose="020F0502020204030204" pitchFamily="34" charset="0"/>
              </a:rPr>
              <a:t>Slovak mixed marriages: Bački Petrovac (3 couples) and Stara Pazova (3 couples) - 12 interviewees (6 couples)</a:t>
            </a:r>
            <a:endParaRPr lang="en-HU" altLang="en-US" sz="2000">
              <a:latin typeface="Times" pitchFamily="2" charset="0"/>
              <a:ea typeface="Times New Roman" panose="02020603050405020304" pitchFamily="18" charset="0"/>
              <a:cs typeface="Calibri" panose="020F0502020204030204" pitchFamily="34" charset="0"/>
            </a:endParaRPr>
          </a:p>
          <a:p>
            <a:pPr lvl="1" algn="just" eaLnBrk="1" hangingPunct="1">
              <a:lnSpc>
                <a:spcPct val="95000"/>
              </a:lnSpc>
              <a:spcAft>
                <a:spcPts val="1000"/>
              </a:spcAft>
            </a:pPr>
            <a:r>
              <a:rPr lang="hu-HU" altLang="en-US" sz="2000">
                <a:latin typeface="Times" pitchFamily="2" charset="0"/>
                <a:ea typeface="Times New Roman" panose="02020603050405020304" pitchFamily="18" charset="0"/>
                <a:cs typeface="Calibri" panose="020F0502020204030204" pitchFamily="34" charset="0"/>
              </a:rPr>
              <a:t>Romanian mixed marriages: Alibunar (3 couples) and Vršac (3 couples) - 12 interviewees (6 couples)</a:t>
            </a:r>
            <a:endParaRPr lang="en-HU" altLang="en-US" sz="2000">
              <a:latin typeface="Times" pitchFamily="2" charset="0"/>
              <a:ea typeface="Times New Roman" panose="02020603050405020304" pitchFamily="18" charset="0"/>
              <a:cs typeface="Calibri" panose="020F0502020204030204" pitchFamily="34" charset="0"/>
            </a:endParaRPr>
          </a:p>
          <a:p>
            <a:pPr algn="just" eaLnBrk="1" hangingPunct="1">
              <a:lnSpc>
                <a:spcPct val="95000"/>
              </a:lnSpc>
              <a:spcAft>
                <a:spcPts val="1000"/>
              </a:spcAft>
            </a:pPr>
            <a:r>
              <a:rPr lang="hu-HU" altLang="en-US" sz="2000" b="1" i="1">
                <a:latin typeface="Times" pitchFamily="2" charset="0"/>
                <a:ea typeface="Times New Roman" panose="02020603050405020304" pitchFamily="18" charset="0"/>
                <a:cs typeface="Calibri" panose="020F0502020204030204" pitchFamily="34" charset="0"/>
              </a:rPr>
              <a:t>Mandatory criteria within selection:</a:t>
            </a:r>
            <a:endParaRPr lang="en-HU" altLang="en-US" sz="2000">
              <a:latin typeface="Times" pitchFamily="2" charset="0"/>
              <a:ea typeface="Times New Roman" panose="02020603050405020304" pitchFamily="18" charset="0"/>
              <a:cs typeface="Calibri" panose="020F0502020204030204" pitchFamily="34" charset="0"/>
            </a:endParaRPr>
          </a:p>
          <a:p>
            <a:pPr algn="just" eaLnBrk="1" hangingPunct="1">
              <a:lnSpc>
                <a:spcPct val="95000"/>
              </a:lnSpc>
              <a:buFont typeface="Times New Roman" panose="02020603050405020304" pitchFamily="18" charset="0"/>
              <a:buChar char="-"/>
            </a:pPr>
            <a:r>
              <a:rPr lang="hu-HU" altLang="en-US" sz="2000">
                <a:latin typeface="Times" pitchFamily="2" charset="0"/>
                <a:ea typeface="Times New Roman" panose="02020603050405020304" pitchFamily="18" charset="0"/>
                <a:cs typeface="Calibri" panose="020F0502020204030204" pitchFamily="34" charset="0"/>
              </a:rPr>
              <a:t>only mixed Hungarian/Slovakian/Romanian -majority couples</a:t>
            </a:r>
            <a:endParaRPr lang="en-HU" altLang="en-US" sz="2000">
              <a:latin typeface="Times" pitchFamily="2" charset="0"/>
              <a:ea typeface="Times New Roman" panose="02020603050405020304" pitchFamily="18" charset="0"/>
              <a:cs typeface="Calibri" panose="020F0502020204030204" pitchFamily="34" charset="0"/>
            </a:endParaRPr>
          </a:p>
          <a:p>
            <a:pPr algn="just" eaLnBrk="1" hangingPunct="1">
              <a:lnSpc>
                <a:spcPct val="95000"/>
              </a:lnSpc>
              <a:buFont typeface="Times New Roman" panose="02020603050405020304" pitchFamily="18" charset="0"/>
              <a:buChar char="-"/>
            </a:pPr>
            <a:r>
              <a:rPr lang="hu-HU" altLang="en-US" sz="2000">
                <a:latin typeface="Times" pitchFamily="2" charset="0"/>
                <a:ea typeface="Times New Roman" panose="02020603050405020304" pitchFamily="18" charset="0"/>
                <a:cs typeface="Calibri" panose="020F0502020204030204" pitchFamily="34" charset="0"/>
              </a:rPr>
              <a:t>the family has at least one child aged </a:t>
            </a:r>
          </a:p>
          <a:p>
            <a:pPr algn="just" eaLnBrk="1" hangingPunct="1">
              <a:lnSpc>
                <a:spcPct val="95000"/>
              </a:lnSpc>
              <a:buFont typeface="Times New Roman" panose="02020603050405020304" pitchFamily="18" charset="0"/>
              <a:buChar char="-"/>
            </a:pPr>
            <a:r>
              <a:rPr lang="hu-HU" altLang="en-US" sz="2000">
                <a:latin typeface="Times" pitchFamily="2" charset="0"/>
                <a:ea typeface="Times New Roman" panose="02020603050405020304" pitchFamily="18" charset="0"/>
                <a:cs typeface="Calibri" panose="020F0502020204030204" pitchFamily="34" charset="0"/>
              </a:rPr>
              <a:t>at least two couples from the older generation with adult children</a:t>
            </a:r>
            <a:endParaRPr lang="en-HU" altLang="en-US" sz="2000">
              <a:latin typeface="Times" pitchFamily="2" charset="0"/>
              <a:ea typeface="Times New Roman" panose="02020603050405020304" pitchFamily="18" charset="0"/>
              <a:cs typeface="Calibri" panose="020F0502020204030204" pitchFamily="34" charset="0"/>
            </a:endParaRPr>
          </a:p>
          <a:p>
            <a:pPr eaLnBrk="1" hangingPunct="1">
              <a:lnSpc>
                <a:spcPct val="70000"/>
              </a:lnSpc>
              <a:buFont typeface="Arial" panose="020B0604020202020204" pitchFamily="34" charset="0"/>
              <a:buNone/>
            </a:pPr>
            <a:endParaRPr lang="en-HU" altLang="en-US" sz="1100">
              <a:ea typeface="Times New Roman" panose="02020603050405020304" pitchFamily="18" charset="0"/>
              <a:cs typeface="Calibri" panose="020F0502020204030204" pitchFamily="34" charset="0"/>
            </a:endParaRPr>
          </a:p>
        </p:txBody>
      </p:sp>
      <p:pic>
        <p:nvPicPr>
          <p:cNvPr id="71683" name="Picture 5">
            <a:extLst>
              <a:ext uri="{FF2B5EF4-FFF2-40B4-BE49-F238E27FC236}">
                <a16:creationId xmlns:a16="http://schemas.microsoft.com/office/drawing/2014/main" id="{DA7BD22D-E8F0-647E-6978-FEA561CC34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5825" y="5700713"/>
            <a:ext cx="9779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4" name="Picture 5">
            <a:extLst>
              <a:ext uri="{FF2B5EF4-FFF2-40B4-BE49-F238E27FC236}">
                <a16:creationId xmlns:a16="http://schemas.microsoft.com/office/drawing/2014/main" id="{1DBEC2D7-96BD-3E32-76AA-C0AD580F5D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61550" y="122238"/>
            <a:ext cx="233045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5" name="Content Placeholder 7" descr="Logo&#10;&#10;Description automatically generated">
            <a:extLst>
              <a:ext uri="{FF2B5EF4-FFF2-40B4-BE49-F238E27FC236}">
                <a16:creationId xmlns:a16="http://schemas.microsoft.com/office/drawing/2014/main" id="{AC1E7244-B67B-F120-2D1C-F55F80100F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8900"/>
            <a:ext cx="1296988"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a:extLst>
              <a:ext uri="{FF2B5EF4-FFF2-40B4-BE49-F238E27FC236}">
                <a16:creationId xmlns:a16="http://schemas.microsoft.com/office/drawing/2014/main" id="{BEB24A18-5E76-5BA5-CCE3-11AF9AB6B8BE}"/>
              </a:ext>
            </a:extLst>
          </p:cNvPr>
          <p:cNvSpPr>
            <a:spLocks noGrp="1" noChangeArrowheads="1"/>
          </p:cNvSpPr>
          <p:nvPr>
            <p:ph type="title"/>
          </p:nvPr>
        </p:nvSpPr>
        <p:spPr>
          <a:xfrm>
            <a:off x="1468438" y="365125"/>
            <a:ext cx="9885362" cy="755650"/>
          </a:xfrm>
        </p:spPr>
        <p:txBody>
          <a:bodyPr/>
          <a:lstStyle/>
          <a:p>
            <a:pPr eaLnBrk="1" hangingPunct="1"/>
            <a:r>
              <a:rPr lang="en-HU" altLang="en-US">
                <a:latin typeface="Times" pitchFamily="2" charset="0"/>
              </a:rPr>
              <a:t>Qualitative (2)</a:t>
            </a:r>
          </a:p>
        </p:txBody>
      </p:sp>
      <p:sp>
        <p:nvSpPr>
          <p:cNvPr id="3" name="Content Placeholder 2">
            <a:extLst>
              <a:ext uri="{FF2B5EF4-FFF2-40B4-BE49-F238E27FC236}">
                <a16:creationId xmlns:a16="http://schemas.microsoft.com/office/drawing/2014/main" id="{703AFBBF-9B5D-B9FE-CCE8-7C450DB5BFF3}"/>
              </a:ext>
            </a:extLst>
          </p:cNvPr>
          <p:cNvSpPr>
            <a:spLocks noGrp="1"/>
          </p:cNvSpPr>
          <p:nvPr>
            <p:ph idx="1"/>
          </p:nvPr>
        </p:nvSpPr>
        <p:spPr>
          <a:xfrm>
            <a:off x="490538" y="1120775"/>
            <a:ext cx="10863262" cy="5056188"/>
          </a:xfrm>
        </p:spPr>
        <p:txBody>
          <a:bodyPr rtlCol="0">
            <a:normAutofit/>
          </a:bodyPr>
          <a:lstStyle/>
          <a:p>
            <a:pPr eaLnBrk="1" fontAlgn="auto" hangingPunct="1">
              <a:spcAft>
                <a:spcPts val="0"/>
              </a:spcAft>
              <a:defRPr/>
            </a:pPr>
            <a:r>
              <a:rPr lang="en-HU" sz="2400" dirty="0">
                <a:latin typeface="Times" pitchFamily="2" charset="0"/>
              </a:rPr>
              <a:t>Focus groups </a:t>
            </a:r>
            <a:endParaRPr lang="en-HU" sz="2400" dirty="0">
              <a:latin typeface="Times" pitchFamily="2" charset="0"/>
              <a:ea typeface="Calibri" panose="020F0502020204030204" pitchFamily="34" charset="0"/>
              <a:cs typeface="Times New Roman" panose="02020603050405020304" pitchFamily="18" charset="0"/>
            </a:endParaRPr>
          </a:p>
          <a:p>
            <a:pPr marL="342900" indent="-342900" algn="just" eaLnBrk="1" fontAlgn="auto" hangingPunct="1">
              <a:lnSpc>
                <a:spcPct val="115000"/>
              </a:lnSpc>
              <a:spcAft>
                <a:spcPts val="1000"/>
              </a:spcAft>
              <a:buFont typeface="Times New Roman" panose="02020603050405020304" pitchFamily="18" charset="0"/>
              <a:buChar char="-"/>
              <a:defRPr/>
            </a:pPr>
            <a:r>
              <a:rPr lang="hu-HU" sz="2400" dirty="0" err="1">
                <a:latin typeface="Times" pitchFamily="2" charset="0"/>
                <a:ea typeface="Times New Roman" panose="02020603050405020304" pitchFamily="18" charset="0"/>
                <a:cs typeface="Calibri" panose="020F0502020204030204" pitchFamily="34" charset="0"/>
              </a:rPr>
              <a:t>Participants</a:t>
            </a:r>
            <a:r>
              <a:rPr lang="hu-HU" sz="2400" dirty="0">
                <a:latin typeface="Times" pitchFamily="2" charset="0"/>
                <a:ea typeface="Times New Roman" panose="02020603050405020304" pitchFamily="18" charset="0"/>
                <a:cs typeface="Calibri" panose="020F0502020204030204" pitchFamily="34" charset="0"/>
              </a:rPr>
              <a:t>: </a:t>
            </a:r>
            <a:r>
              <a:rPr lang="hu-HU" sz="2400" dirty="0" err="1">
                <a:latin typeface="Times" pitchFamily="2" charset="0"/>
                <a:ea typeface="Times New Roman" panose="02020603050405020304" pitchFamily="18" charset="0"/>
                <a:cs typeface="Calibri" panose="020F0502020204030204" pitchFamily="34" charset="0"/>
              </a:rPr>
              <a:t>aged</a:t>
            </a:r>
            <a:r>
              <a:rPr lang="hu-HU" sz="2400" dirty="0">
                <a:latin typeface="Times" pitchFamily="2" charset="0"/>
                <a:ea typeface="Times New Roman" panose="02020603050405020304" pitchFamily="18" charset="0"/>
                <a:cs typeface="Calibri" panose="020F0502020204030204" pitchFamily="34" charset="0"/>
              </a:rPr>
              <a:t> 18+, </a:t>
            </a:r>
            <a:r>
              <a:rPr lang="hu-HU" sz="2400" dirty="0" err="1">
                <a:latin typeface="Times" pitchFamily="2" charset="0"/>
                <a:ea typeface="Times New Roman" panose="02020603050405020304" pitchFamily="18" charset="0"/>
                <a:cs typeface="Calibri" panose="020F0502020204030204" pitchFamily="34" charset="0"/>
              </a:rPr>
              <a:t>both</a:t>
            </a:r>
            <a:r>
              <a:rPr lang="hu-HU" sz="2400" dirty="0">
                <a:latin typeface="Times" pitchFamily="2" charset="0"/>
                <a:ea typeface="Times New Roman" panose="02020603050405020304" pitchFamily="18" charset="0"/>
                <a:cs typeface="Calibri" panose="020F0502020204030204" pitchFamily="34" charset="0"/>
              </a:rPr>
              <a:t> </a:t>
            </a:r>
            <a:r>
              <a:rPr lang="hu-HU" sz="2400" dirty="0" err="1">
                <a:latin typeface="Times" pitchFamily="2" charset="0"/>
                <a:ea typeface="Times New Roman" panose="02020603050405020304" pitchFamily="18" charset="0"/>
                <a:cs typeface="Calibri" panose="020F0502020204030204" pitchFamily="34" charset="0"/>
              </a:rPr>
              <a:t>girls</a:t>
            </a:r>
            <a:r>
              <a:rPr lang="hu-HU" sz="2400" dirty="0">
                <a:latin typeface="Times" pitchFamily="2" charset="0"/>
                <a:ea typeface="Times New Roman" panose="02020603050405020304" pitchFamily="18" charset="0"/>
                <a:cs typeface="Calibri" panose="020F0502020204030204" pitchFamily="34" charset="0"/>
              </a:rPr>
              <a:t> and boys, </a:t>
            </a:r>
            <a:r>
              <a:rPr lang="hu-HU" sz="2400" dirty="0" err="1">
                <a:latin typeface="Times" pitchFamily="2" charset="0"/>
                <a:ea typeface="Times New Roman" panose="02020603050405020304" pitchFamily="18" charset="0"/>
                <a:cs typeface="Calibri" panose="020F0502020204030204" pitchFamily="34" charset="0"/>
              </a:rPr>
              <a:t>finishing</a:t>
            </a:r>
            <a:r>
              <a:rPr lang="hu-HU" sz="2400" dirty="0">
                <a:latin typeface="Times" pitchFamily="2" charset="0"/>
                <a:ea typeface="Times New Roman" panose="02020603050405020304" pitchFamily="18" charset="0"/>
                <a:cs typeface="Calibri" panose="020F0502020204030204" pitchFamily="34" charset="0"/>
              </a:rPr>
              <a:t> </a:t>
            </a:r>
            <a:r>
              <a:rPr lang="hu-HU" sz="2400" dirty="0" err="1">
                <a:latin typeface="Times" pitchFamily="2" charset="0"/>
                <a:ea typeface="Times New Roman" panose="02020603050405020304" pitchFamily="18" charset="0"/>
                <a:cs typeface="Calibri" panose="020F0502020204030204" pitchFamily="34" charset="0"/>
              </a:rPr>
              <a:t>secondary</a:t>
            </a:r>
            <a:r>
              <a:rPr lang="hu-HU" sz="2400" dirty="0">
                <a:latin typeface="Times" pitchFamily="2" charset="0"/>
                <a:ea typeface="Times New Roman" panose="02020603050405020304" pitchFamily="18" charset="0"/>
                <a:cs typeface="Calibri" panose="020F0502020204030204" pitchFamily="34" charset="0"/>
              </a:rPr>
              <a:t> </a:t>
            </a:r>
            <a:r>
              <a:rPr lang="hu-HU" sz="2400" dirty="0" err="1">
                <a:latin typeface="Times" pitchFamily="2" charset="0"/>
                <a:ea typeface="Times New Roman" panose="02020603050405020304" pitchFamily="18" charset="0"/>
                <a:cs typeface="Calibri" panose="020F0502020204030204" pitchFamily="34" charset="0"/>
              </a:rPr>
              <a:t>school</a:t>
            </a:r>
            <a:r>
              <a:rPr lang="hu-HU" sz="2400" dirty="0">
                <a:latin typeface="Times" pitchFamily="2" charset="0"/>
                <a:ea typeface="Times New Roman" panose="02020603050405020304" pitchFamily="18" charset="0"/>
                <a:cs typeface="Calibri" panose="020F0502020204030204" pitchFamily="34" charset="0"/>
              </a:rPr>
              <a:t> in </a:t>
            </a:r>
            <a:r>
              <a:rPr lang="hu-HU" sz="2400" dirty="0" err="1">
                <a:latin typeface="Times" pitchFamily="2" charset="0"/>
                <a:ea typeface="Times New Roman" panose="02020603050405020304" pitchFamily="18" charset="0"/>
                <a:cs typeface="Calibri" panose="020F0502020204030204" pitchFamily="34" charset="0"/>
              </a:rPr>
              <a:t>Serbian</a:t>
            </a:r>
            <a:r>
              <a:rPr lang="hu-HU" sz="2400" dirty="0">
                <a:latin typeface="Times" pitchFamily="2" charset="0"/>
                <a:ea typeface="Times New Roman" panose="02020603050405020304" pitchFamily="18" charset="0"/>
                <a:cs typeface="Calibri" panose="020F0502020204030204" pitchFamily="34" charset="0"/>
              </a:rPr>
              <a:t> </a:t>
            </a:r>
            <a:r>
              <a:rPr lang="hu-HU" sz="2400" dirty="0" err="1">
                <a:latin typeface="Times" pitchFamily="2" charset="0"/>
                <a:ea typeface="Times New Roman" panose="02020603050405020304" pitchFamily="18" charset="0"/>
                <a:cs typeface="Calibri" panose="020F0502020204030204" pitchFamily="34" charset="0"/>
              </a:rPr>
              <a:t>or</a:t>
            </a:r>
            <a:r>
              <a:rPr lang="hu-HU" sz="2400" dirty="0">
                <a:latin typeface="Times" pitchFamily="2" charset="0"/>
                <a:ea typeface="Times New Roman" panose="02020603050405020304" pitchFamily="18" charset="0"/>
                <a:cs typeface="Calibri" panose="020F0502020204030204" pitchFamily="34" charset="0"/>
              </a:rPr>
              <a:t> </a:t>
            </a:r>
            <a:r>
              <a:rPr lang="hu-HU" sz="2400" dirty="0" err="1">
                <a:latin typeface="Times" pitchFamily="2" charset="0"/>
                <a:ea typeface="Times New Roman" panose="02020603050405020304" pitchFamily="18" charset="0"/>
                <a:cs typeface="Calibri" panose="020F0502020204030204" pitchFamily="34" charset="0"/>
              </a:rPr>
              <a:t>Hungarian</a:t>
            </a:r>
            <a:r>
              <a:rPr lang="hu-HU" sz="2400" dirty="0">
                <a:latin typeface="Times" pitchFamily="2" charset="0"/>
                <a:ea typeface="Times New Roman" panose="02020603050405020304" pitchFamily="18" charset="0"/>
                <a:cs typeface="Calibri" panose="020F0502020204030204" pitchFamily="34" charset="0"/>
              </a:rPr>
              <a:t>, </a:t>
            </a:r>
            <a:r>
              <a:rPr lang="hu-HU" sz="2400" dirty="0" err="1">
                <a:latin typeface="Times" pitchFamily="2" charset="0"/>
                <a:ea typeface="Times New Roman" panose="02020603050405020304" pitchFamily="18" charset="0"/>
                <a:cs typeface="Calibri" panose="020F0502020204030204" pitchFamily="34" charset="0"/>
              </a:rPr>
              <a:t>from</a:t>
            </a:r>
            <a:r>
              <a:rPr lang="hu-HU" sz="2400" dirty="0">
                <a:latin typeface="Times" pitchFamily="2" charset="0"/>
                <a:ea typeface="Times New Roman" panose="02020603050405020304" pitchFamily="18" charset="0"/>
                <a:cs typeface="Calibri" panose="020F0502020204030204" pitchFamily="34" charset="0"/>
              </a:rPr>
              <a:t> a mixed </a:t>
            </a:r>
            <a:r>
              <a:rPr lang="hu-HU" sz="2400" dirty="0" err="1">
                <a:latin typeface="Times" pitchFamily="2" charset="0"/>
                <a:ea typeface="Times New Roman" panose="02020603050405020304" pitchFamily="18" charset="0"/>
                <a:cs typeface="Calibri" panose="020F0502020204030204" pitchFamily="34" charset="0"/>
              </a:rPr>
              <a:t>Hungarian-Serbian</a:t>
            </a:r>
            <a:r>
              <a:rPr lang="hu-HU" sz="2400" dirty="0">
                <a:latin typeface="Times" pitchFamily="2" charset="0"/>
                <a:ea typeface="Times New Roman" panose="02020603050405020304" pitchFamily="18" charset="0"/>
                <a:cs typeface="Calibri" panose="020F0502020204030204" pitchFamily="34" charset="0"/>
              </a:rPr>
              <a:t> </a:t>
            </a:r>
            <a:r>
              <a:rPr lang="hu-HU" sz="2400" dirty="0" err="1">
                <a:latin typeface="Times" pitchFamily="2" charset="0"/>
                <a:ea typeface="Times New Roman" panose="02020603050405020304" pitchFamily="18" charset="0"/>
                <a:cs typeface="Calibri" panose="020F0502020204030204" pitchFamily="34" charset="0"/>
              </a:rPr>
              <a:t>marriage</a:t>
            </a:r>
            <a:endParaRPr lang="hu-HU" sz="2400" dirty="0">
              <a:latin typeface="Times" pitchFamily="2" charset="0"/>
              <a:ea typeface="Times New Roman" panose="02020603050405020304" pitchFamily="18" charset="0"/>
              <a:cs typeface="Calibri" panose="020F0502020204030204" pitchFamily="34" charset="0"/>
            </a:endParaRPr>
          </a:p>
          <a:p>
            <a:pPr marL="342900" indent="-342900" algn="just" eaLnBrk="1" fontAlgn="auto" hangingPunct="1">
              <a:lnSpc>
                <a:spcPct val="115000"/>
              </a:lnSpc>
              <a:spcAft>
                <a:spcPts val="1000"/>
              </a:spcAft>
              <a:buFont typeface="Times New Roman" panose="02020603050405020304" pitchFamily="18" charset="0"/>
              <a:buChar char="-"/>
              <a:defRPr/>
            </a:pPr>
            <a:r>
              <a:rPr lang="hu-HU" sz="2400" dirty="0" err="1">
                <a:latin typeface="Times" pitchFamily="2" charset="0"/>
                <a:ea typeface="Times New Roman" panose="02020603050405020304" pitchFamily="18" charset="0"/>
                <a:cs typeface="Calibri" panose="020F0502020204030204" pitchFamily="34" charset="0"/>
              </a:rPr>
              <a:t>Locations</a:t>
            </a:r>
            <a:r>
              <a:rPr lang="hu-HU" sz="2400" dirty="0">
                <a:latin typeface="Times" pitchFamily="2" charset="0"/>
                <a:ea typeface="Times New Roman" panose="02020603050405020304" pitchFamily="18" charset="0"/>
                <a:cs typeface="Calibri" panose="020F0502020204030204" pitchFamily="34" charset="0"/>
              </a:rPr>
              <a:t>: </a:t>
            </a:r>
          </a:p>
          <a:p>
            <a:pPr marL="800100" lvl="1" indent="-342900" algn="just" eaLnBrk="1" fontAlgn="auto" hangingPunct="1">
              <a:lnSpc>
                <a:spcPct val="115000"/>
              </a:lnSpc>
              <a:spcAft>
                <a:spcPts val="1000"/>
              </a:spcAft>
              <a:buFont typeface="Times New Roman" panose="02020603050405020304" pitchFamily="18" charset="0"/>
              <a:buChar char="-"/>
              <a:defRPr/>
            </a:pPr>
            <a:r>
              <a:rPr lang="hu-HU" dirty="0" err="1">
                <a:latin typeface="Times" pitchFamily="2" charset="0"/>
                <a:ea typeface="Times New Roman" panose="02020603050405020304" pitchFamily="18" charset="0"/>
                <a:cs typeface="Calibri" panose="020F0502020204030204" pitchFamily="34" charset="0"/>
              </a:rPr>
              <a:t>Novi</a:t>
            </a:r>
            <a:r>
              <a:rPr lang="hu-HU" dirty="0">
                <a:latin typeface="Times" pitchFamily="2" charset="0"/>
                <a:ea typeface="Times New Roman" panose="02020603050405020304" pitchFamily="18" charset="0"/>
                <a:cs typeface="Calibri" panose="020F0502020204030204" pitchFamily="34" charset="0"/>
              </a:rPr>
              <a:t> </a:t>
            </a:r>
            <a:r>
              <a:rPr lang="hu-HU" dirty="0" err="1">
                <a:latin typeface="Times" pitchFamily="2" charset="0"/>
                <a:ea typeface="Times New Roman" panose="02020603050405020304" pitchFamily="18" charset="0"/>
                <a:cs typeface="Calibri" panose="020F0502020204030204" pitchFamily="34" charset="0"/>
              </a:rPr>
              <a:t>Sad</a:t>
            </a:r>
            <a:r>
              <a:rPr lang="hu-HU" dirty="0">
                <a:latin typeface="Times" pitchFamily="2" charset="0"/>
                <a:ea typeface="Times New Roman" panose="02020603050405020304" pitchFamily="18" charset="0"/>
                <a:cs typeface="Calibri" panose="020F0502020204030204" pitchFamily="34" charset="0"/>
              </a:rPr>
              <a:t> (6 </a:t>
            </a:r>
            <a:r>
              <a:rPr lang="hu-HU" dirty="0" err="1">
                <a:latin typeface="Times" pitchFamily="2" charset="0"/>
                <a:ea typeface="Times New Roman" panose="02020603050405020304" pitchFamily="18" charset="0"/>
                <a:cs typeface="Calibri" panose="020F0502020204030204" pitchFamily="34" charset="0"/>
              </a:rPr>
              <a:t>participants</a:t>
            </a:r>
            <a:r>
              <a:rPr lang="hu-HU" dirty="0">
                <a:latin typeface="Times" pitchFamily="2" charset="0"/>
                <a:ea typeface="Times New Roman" panose="02020603050405020304" pitchFamily="18" charset="0"/>
                <a:cs typeface="Calibri" panose="020F0502020204030204" pitchFamily="34" charset="0"/>
              </a:rPr>
              <a:t> - 3 boys, 3 </a:t>
            </a:r>
            <a:r>
              <a:rPr lang="hu-HU" dirty="0" err="1">
                <a:latin typeface="Times" pitchFamily="2" charset="0"/>
                <a:ea typeface="Times New Roman" panose="02020603050405020304" pitchFamily="18" charset="0"/>
                <a:cs typeface="Calibri" panose="020F0502020204030204" pitchFamily="34" charset="0"/>
              </a:rPr>
              <a:t>grils</a:t>
            </a:r>
            <a:r>
              <a:rPr lang="hu-HU" dirty="0">
                <a:latin typeface="Times" pitchFamily="2" charset="0"/>
                <a:ea typeface="Times New Roman" panose="02020603050405020304" pitchFamily="18" charset="0"/>
                <a:cs typeface="Calibri" panose="020F0502020204030204" pitchFamily="34" charset="0"/>
              </a:rPr>
              <a:t>)</a:t>
            </a:r>
          </a:p>
          <a:p>
            <a:pPr marL="800100" lvl="1" indent="-342900" algn="just" eaLnBrk="1" fontAlgn="auto" hangingPunct="1">
              <a:lnSpc>
                <a:spcPct val="115000"/>
              </a:lnSpc>
              <a:spcAft>
                <a:spcPts val="1000"/>
              </a:spcAft>
              <a:buFont typeface="Times New Roman" panose="02020603050405020304" pitchFamily="18" charset="0"/>
              <a:buChar char="-"/>
              <a:defRPr/>
            </a:pPr>
            <a:r>
              <a:rPr lang="hu-HU" dirty="0" err="1">
                <a:latin typeface="Times" pitchFamily="2" charset="0"/>
                <a:ea typeface="Times New Roman" panose="02020603050405020304" pitchFamily="18" charset="0"/>
                <a:cs typeface="Calibri" panose="020F0502020204030204" pitchFamily="34" charset="0"/>
              </a:rPr>
              <a:t>Senta</a:t>
            </a:r>
            <a:r>
              <a:rPr lang="hu-HU" dirty="0">
                <a:latin typeface="Times" pitchFamily="2" charset="0"/>
                <a:ea typeface="Times New Roman" panose="02020603050405020304" pitchFamily="18" charset="0"/>
                <a:cs typeface="Calibri" panose="020F0502020204030204" pitchFamily="34" charset="0"/>
              </a:rPr>
              <a:t> (5 </a:t>
            </a:r>
            <a:r>
              <a:rPr lang="hu-HU" dirty="0" err="1">
                <a:latin typeface="Times" pitchFamily="2" charset="0"/>
                <a:ea typeface="Times New Roman" panose="02020603050405020304" pitchFamily="18" charset="0"/>
                <a:cs typeface="Calibri" panose="020F0502020204030204" pitchFamily="34" charset="0"/>
              </a:rPr>
              <a:t>participants</a:t>
            </a:r>
            <a:r>
              <a:rPr lang="hu-HU" dirty="0">
                <a:latin typeface="Times" pitchFamily="2" charset="0"/>
                <a:ea typeface="Times New Roman" panose="02020603050405020304" pitchFamily="18" charset="0"/>
                <a:cs typeface="Calibri" panose="020F0502020204030204" pitchFamily="34" charset="0"/>
              </a:rPr>
              <a:t> – 3 </a:t>
            </a:r>
            <a:r>
              <a:rPr lang="hu-HU" dirty="0" err="1">
                <a:latin typeface="Times" pitchFamily="2" charset="0"/>
                <a:ea typeface="Times New Roman" panose="02020603050405020304" pitchFamily="18" charset="0"/>
                <a:cs typeface="Calibri" panose="020F0502020204030204" pitchFamily="34" charset="0"/>
              </a:rPr>
              <a:t>girs</a:t>
            </a:r>
            <a:r>
              <a:rPr lang="hu-HU" dirty="0">
                <a:latin typeface="Times" pitchFamily="2" charset="0"/>
                <a:ea typeface="Times New Roman" panose="02020603050405020304" pitchFamily="18" charset="0"/>
                <a:cs typeface="Calibri" panose="020F0502020204030204" pitchFamily="34" charset="0"/>
              </a:rPr>
              <a:t>, 2 boys)</a:t>
            </a:r>
          </a:p>
          <a:p>
            <a:pPr marL="800100" lvl="1" indent="-342900" algn="just" eaLnBrk="1" fontAlgn="auto" hangingPunct="1">
              <a:lnSpc>
                <a:spcPct val="115000"/>
              </a:lnSpc>
              <a:spcAft>
                <a:spcPts val="1000"/>
              </a:spcAft>
              <a:buFont typeface="Times New Roman" panose="02020603050405020304" pitchFamily="18" charset="0"/>
              <a:buChar char="-"/>
              <a:defRPr/>
            </a:pPr>
            <a:endParaRPr lang="en-HU" sz="1400" dirty="0">
              <a:ea typeface="Times New Roman" panose="02020603050405020304" pitchFamily="18" charset="0"/>
              <a:cs typeface="Calibri" panose="020F0502020204030204" pitchFamily="34" charset="0"/>
            </a:endParaRPr>
          </a:p>
          <a:p>
            <a:pPr eaLnBrk="1" fontAlgn="auto" hangingPunct="1">
              <a:spcAft>
                <a:spcPts val="0"/>
              </a:spcAft>
              <a:defRPr/>
            </a:pPr>
            <a:endParaRPr lang="en-HU" dirty="0"/>
          </a:p>
        </p:txBody>
      </p:sp>
      <p:pic>
        <p:nvPicPr>
          <p:cNvPr id="72707" name="Picture 5">
            <a:extLst>
              <a:ext uri="{FF2B5EF4-FFF2-40B4-BE49-F238E27FC236}">
                <a16:creationId xmlns:a16="http://schemas.microsoft.com/office/drawing/2014/main" id="{BB8E0260-E7CE-07C0-D86B-4C1B70965D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5825" y="5700713"/>
            <a:ext cx="9779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8" name="Picture 5">
            <a:extLst>
              <a:ext uri="{FF2B5EF4-FFF2-40B4-BE49-F238E27FC236}">
                <a16:creationId xmlns:a16="http://schemas.microsoft.com/office/drawing/2014/main" id="{8F60C6D6-F29A-7B09-3BDB-C1585D2C02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61550" y="122238"/>
            <a:ext cx="233045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9" name="Content Placeholder 7" descr="Logo&#10;&#10;Description automatically generated">
            <a:extLst>
              <a:ext uri="{FF2B5EF4-FFF2-40B4-BE49-F238E27FC236}">
                <a16:creationId xmlns:a16="http://schemas.microsoft.com/office/drawing/2014/main" id="{30AB3404-EDF6-26FC-BB2B-51E6CBD846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8900"/>
            <a:ext cx="1296988"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a:extLst>
              <a:ext uri="{FF2B5EF4-FFF2-40B4-BE49-F238E27FC236}">
                <a16:creationId xmlns:a16="http://schemas.microsoft.com/office/drawing/2014/main" id="{4B30A699-C0D2-972F-5AF3-206629E77D80}"/>
              </a:ext>
            </a:extLst>
          </p:cNvPr>
          <p:cNvSpPr>
            <a:spLocks noGrp="1" noChangeArrowheads="1"/>
          </p:cNvSpPr>
          <p:nvPr>
            <p:ph type="title"/>
          </p:nvPr>
        </p:nvSpPr>
        <p:spPr>
          <a:xfrm>
            <a:off x="1443038" y="365125"/>
            <a:ext cx="9910762" cy="755650"/>
          </a:xfrm>
        </p:spPr>
        <p:txBody>
          <a:bodyPr/>
          <a:lstStyle/>
          <a:p>
            <a:pPr eaLnBrk="1" hangingPunct="1"/>
            <a:r>
              <a:rPr lang="en-HU" altLang="en-US">
                <a:latin typeface="Times" pitchFamily="2" charset="0"/>
              </a:rPr>
              <a:t>Some preliminary findings (Interviews</a:t>
            </a:r>
            <a:r>
              <a:rPr lang="en-HU" altLang="en-US"/>
              <a:t>)</a:t>
            </a:r>
          </a:p>
        </p:txBody>
      </p:sp>
      <p:sp>
        <p:nvSpPr>
          <p:cNvPr id="3" name="Content Placeholder 2">
            <a:extLst>
              <a:ext uri="{FF2B5EF4-FFF2-40B4-BE49-F238E27FC236}">
                <a16:creationId xmlns:a16="http://schemas.microsoft.com/office/drawing/2014/main" id="{2ECE0546-9D88-E246-4AB3-704FD429038C}"/>
              </a:ext>
            </a:extLst>
          </p:cNvPr>
          <p:cNvSpPr>
            <a:spLocks noGrp="1"/>
          </p:cNvSpPr>
          <p:nvPr>
            <p:ph idx="1"/>
          </p:nvPr>
        </p:nvSpPr>
        <p:spPr>
          <a:xfrm>
            <a:off x="490538" y="1120775"/>
            <a:ext cx="10863262" cy="5056188"/>
          </a:xfrm>
        </p:spPr>
        <p:txBody>
          <a:bodyPr rtlCol="0">
            <a:normAutofit/>
          </a:bodyPr>
          <a:lstStyle/>
          <a:p>
            <a:pPr eaLnBrk="1" fontAlgn="auto" hangingPunct="1">
              <a:spcAft>
                <a:spcPts val="0"/>
              </a:spcAft>
              <a:defRPr/>
            </a:pPr>
            <a:r>
              <a:rPr lang="en-GB" sz="2400" dirty="0">
                <a:latin typeface="Times" pitchFamily="2" charset="0"/>
              </a:rPr>
              <a:t>R</a:t>
            </a:r>
            <a:r>
              <a:rPr lang="en-HU" sz="2400" dirty="0">
                <a:latin typeface="Times" pitchFamily="2" charset="0"/>
              </a:rPr>
              <a:t>especting both cultures within the marrital union</a:t>
            </a:r>
          </a:p>
          <a:p>
            <a:pPr eaLnBrk="1" fontAlgn="auto" hangingPunct="1">
              <a:spcAft>
                <a:spcPts val="0"/>
              </a:spcAft>
              <a:defRPr/>
            </a:pPr>
            <a:r>
              <a:rPr lang="en-HU" sz="2400" dirty="0">
                <a:latin typeface="Times" pitchFamily="2" charset="0"/>
              </a:rPr>
              <a:t>Celebrating both relig</a:t>
            </a:r>
            <a:r>
              <a:rPr lang="en-GB" sz="2400" dirty="0" err="1">
                <a:latin typeface="Times" pitchFamily="2" charset="0"/>
              </a:rPr>
              <a:t>i</a:t>
            </a:r>
            <a:r>
              <a:rPr lang="en-HU" sz="2400" dirty="0">
                <a:latin typeface="Times" pitchFamily="2" charset="0"/>
              </a:rPr>
              <a:t>on</a:t>
            </a:r>
          </a:p>
          <a:p>
            <a:pPr eaLnBrk="1" fontAlgn="auto" hangingPunct="1">
              <a:spcAft>
                <a:spcPts val="0"/>
              </a:spcAft>
              <a:defRPr/>
            </a:pPr>
            <a:r>
              <a:rPr lang="en-HU" sz="2400" dirty="0">
                <a:latin typeface="Times" pitchFamily="2" charset="0"/>
              </a:rPr>
              <a:t>Feeling alianted by the minority community</a:t>
            </a:r>
          </a:p>
          <a:p>
            <a:pPr eaLnBrk="1" fontAlgn="auto" hangingPunct="1">
              <a:spcAft>
                <a:spcPts val="0"/>
              </a:spcAft>
              <a:defRPr/>
            </a:pPr>
            <a:r>
              <a:rPr lang="en-HU" sz="2400" dirty="0">
                <a:latin typeface="Times" pitchFamily="2" charset="0"/>
              </a:rPr>
              <a:t>Minority identity is hard to maintain within their children</a:t>
            </a:r>
          </a:p>
          <a:p>
            <a:pPr eaLnBrk="1" fontAlgn="auto" hangingPunct="1">
              <a:spcAft>
                <a:spcPts val="0"/>
              </a:spcAft>
              <a:defRPr/>
            </a:pPr>
            <a:r>
              <a:rPr lang="en-HU" sz="2400" dirty="0">
                <a:latin typeface="Times" pitchFamily="2" charset="0"/>
              </a:rPr>
              <a:t>Theory of langauge ideology – the majority partner cannot help the children, if they would attend school in the minority language</a:t>
            </a:r>
          </a:p>
          <a:p>
            <a:pPr eaLnBrk="1" fontAlgn="auto" hangingPunct="1">
              <a:spcAft>
                <a:spcPts val="0"/>
              </a:spcAft>
              <a:defRPr/>
            </a:pPr>
            <a:r>
              <a:rPr lang="en-HU" sz="2400" dirty="0">
                <a:latin typeface="Times" pitchFamily="2" charset="0"/>
              </a:rPr>
              <a:t>Some political arguments – prorussian majority partners</a:t>
            </a:r>
          </a:p>
          <a:p>
            <a:pPr marL="0" indent="0" eaLnBrk="1" fontAlgn="auto" hangingPunct="1">
              <a:spcAft>
                <a:spcPts val="0"/>
              </a:spcAft>
              <a:buFont typeface="Arial" panose="020B0604020202020204" pitchFamily="34" charset="0"/>
              <a:buNone/>
              <a:defRPr/>
            </a:pPr>
            <a:endParaRPr lang="en-HU" dirty="0"/>
          </a:p>
          <a:p>
            <a:pPr eaLnBrk="1" fontAlgn="auto" hangingPunct="1">
              <a:spcAft>
                <a:spcPts val="0"/>
              </a:spcAft>
              <a:defRPr/>
            </a:pPr>
            <a:endParaRPr lang="en-HU" dirty="0"/>
          </a:p>
          <a:p>
            <a:pPr eaLnBrk="1" fontAlgn="auto" hangingPunct="1">
              <a:spcAft>
                <a:spcPts val="0"/>
              </a:spcAft>
              <a:defRPr/>
            </a:pPr>
            <a:endParaRPr lang="en-HU" dirty="0"/>
          </a:p>
        </p:txBody>
      </p:sp>
      <p:pic>
        <p:nvPicPr>
          <p:cNvPr id="73731" name="Picture 5">
            <a:extLst>
              <a:ext uri="{FF2B5EF4-FFF2-40B4-BE49-F238E27FC236}">
                <a16:creationId xmlns:a16="http://schemas.microsoft.com/office/drawing/2014/main" id="{85B779CC-4891-9173-F762-E36040D224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5825" y="5700713"/>
            <a:ext cx="9779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2" name="Picture 5">
            <a:extLst>
              <a:ext uri="{FF2B5EF4-FFF2-40B4-BE49-F238E27FC236}">
                <a16:creationId xmlns:a16="http://schemas.microsoft.com/office/drawing/2014/main" id="{C896A805-9CAC-6911-A9F7-234A6AFB39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99625" y="122238"/>
            <a:ext cx="233045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3" name="Content Placeholder 7" descr="Logo&#10;&#10;Description automatically generated">
            <a:extLst>
              <a:ext uri="{FF2B5EF4-FFF2-40B4-BE49-F238E27FC236}">
                <a16:creationId xmlns:a16="http://schemas.microsoft.com/office/drawing/2014/main" id="{39EC0C56-7F37-91BE-206A-F9583C739D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25" y="-65088"/>
            <a:ext cx="1296988" cy="1257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Content Placeholder 7" descr="Map&#10;&#10;Description automatically generated">
            <a:extLst>
              <a:ext uri="{FF2B5EF4-FFF2-40B4-BE49-F238E27FC236}">
                <a16:creationId xmlns:a16="http://schemas.microsoft.com/office/drawing/2014/main" id="{C5DF8F7A-C545-47BB-0044-F2227C6BC7A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8275" y="287338"/>
            <a:ext cx="8140700" cy="6283325"/>
          </a:xfrm>
        </p:spPr>
      </p:pic>
      <p:pic>
        <p:nvPicPr>
          <p:cNvPr id="17410" name="Picture 1">
            <a:extLst>
              <a:ext uri="{FF2B5EF4-FFF2-40B4-BE49-F238E27FC236}">
                <a16:creationId xmlns:a16="http://schemas.microsoft.com/office/drawing/2014/main" id="{1438D41D-14E6-EDE1-DCBE-83EA698B37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61550" y="122238"/>
            <a:ext cx="233045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2">
            <a:extLst>
              <a:ext uri="{FF2B5EF4-FFF2-40B4-BE49-F238E27FC236}">
                <a16:creationId xmlns:a16="http://schemas.microsoft.com/office/drawing/2014/main" id="{066F2F2F-C695-313B-E16B-9AC8C45FDC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45825" y="5700713"/>
            <a:ext cx="9779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Content Placeholder 7" descr="Logo&#10;&#10;Description automatically generated">
            <a:extLst>
              <a:ext uri="{FF2B5EF4-FFF2-40B4-BE49-F238E27FC236}">
                <a16:creationId xmlns:a16="http://schemas.microsoft.com/office/drawing/2014/main" id="{5F57140C-9186-3407-B3EB-52580FE592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0488"/>
            <a:ext cx="1296988" cy="1257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3" descr="A map of serbia with cities&#10;&#10;Description automatically generated">
            <a:extLst>
              <a:ext uri="{FF2B5EF4-FFF2-40B4-BE49-F238E27FC236}">
                <a16:creationId xmlns:a16="http://schemas.microsoft.com/office/drawing/2014/main" id="{523E5CD2-8425-DD41-332C-713581EFCA5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77250" y="957263"/>
            <a:ext cx="3467100"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a:extLst>
              <a:ext uri="{FF2B5EF4-FFF2-40B4-BE49-F238E27FC236}">
                <a16:creationId xmlns:a16="http://schemas.microsoft.com/office/drawing/2014/main" id="{E586174E-636B-4D72-9040-BD5B7FFDCF03}"/>
              </a:ext>
            </a:extLst>
          </p:cNvPr>
          <p:cNvSpPr>
            <a:spLocks noGrp="1" noChangeArrowheads="1"/>
          </p:cNvSpPr>
          <p:nvPr>
            <p:ph type="title"/>
          </p:nvPr>
        </p:nvSpPr>
        <p:spPr>
          <a:xfrm>
            <a:off x="1395413" y="365125"/>
            <a:ext cx="9958387" cy="755650"/>
          </a:xfrm>
        </p:spPr>
        <p:txBody>
          <a:bodyPr/>
          <a:lstStyle/>
          <a:p>
            <a:pPr eaLnBrk="1" hangingPunct="1"/>
            <a:r>
              <a:rPr lang="en-HU" altLang="en-US" dirty="0">
                <a:latin typeface="Times" pitchFamily="2" charset="0"/>
              </a:rPr>
              <a:t>Some preliminary results (Focus group) -)</a:t>
            </a:r>
          </a:p>
        </p:txBody>
      </p:sp>
      <p:sp>
        <p:nvSpPr>
          <p:cNvPr id="74754" name="Content Placeholder 2">
            <a:extLst>
              <a:ext uri="{FF2B5EF4-FFF2-40B4-BE49-F238E27FC236}">
                <a16:creationId xmlns:a16="http://schemas.microsoft.com/office/drawing/2014/main" id="{BB783522-2947-D350-4F81-D243D1B831B6}"/>
              </a:ext>
            </a:extLst>
          </p:cNvPr>
          <p:cNvSpPr>
            <a:spLocks noGrp="1" noChangeArrowheads="1"/>
          </p:cNvSpPr>
          <p:nvPr>
            <p:ph idx="1"/>
          </p:nvPr>
        </p:nvSpPr>
        <p:spPr>
          <a:xfrm>
            <a:off x="358775" y="1001713"/>
            <a:ext cx="10677525" cy="5661025"/>
          </a:xfrm>
        </p:spPr>
        <p:txBody>
          <a:bodyPr/>
          <a:lstStyle/>
          <a:p>
            <a:pPr eaLnBrk="1" hangingPunct="1"/>
            <a:r>
              <a:rPr lang="en-HU" altLang="en-US" sz="2400">
                <a:latin typeface="Times" pitchFamily="2" charset="0"/>
              </a:rPr>
              <a:t>N</a:t>
            </a:r>
            <a:r>
              <a:rPr lang="en-GB" altLang="en-US" sz="2400">
                <a:latin typeface="Times" pitchFamily="2" charset="0"/>
              </a:rPr>
              <a:t>o</a:t>
            </a:r>
            <a:r>
              <a:rPr lang="en-HU" altLang="en-US" sz="2400">
                <a:latin typeface="Times" pitchFamily="2" charset="0"/>
              </a:rPr>
              <a:t>vi Sad focus group  - 4/6 parents were divorced</a:t>
            </a:r>
          </a:p>
          <a:p>
            <a:pPr eaLnBrk="1" hangingPunct="1"/>
            <a:r>
              <a:rPr lang="en-HU" altLang="en-US" sz="2400" b="1">
                <a:latin typeface="Times" pitchFamily="2" charset="0"/>
              </a:rPr>
              <a:t>Friendships:</a:t>
            </a:r>
          </a:p>
          <a:p>
            <a:pPr lvl="1" eaLnBrk="1" hangingPunct="1"/>
            <a:r>
              <a:rPr lang="en-GB" altLang="en-US">
                <a:latin typeface="Times" pitchFamily="2" charset="0"/>
              </a:rPr>
              <a:t>They can't make friends with Serbs because they don't understand the minority world, and Serbs never initiate friendship with them. </a:t>
            </a:r>
          </a:p>
          <a:p>
            <a:pPr lvl="1" eaLnBrk="1" hangingPunct="1"/>
            <a:r>
              <a:rPr lang="en-GB" altLang="en-US">
                <a:latin typeface="Times" pitchFamily="2" charset="0"/>
              </a:rPr>
              <a:t>However, once they do make friends, they can count on their Serbian friends much more than the Hungarians (who shy away from problems). </a:t>
            </a:r>
          </a:p>
          <a:p>
            <a:pPr eaLnBrk="1" hangingPunct="1"/>
            <a:r>
              <a:rPr lang="en-GB" altLang="en-US" sz="2400" b="1">
                <a:latin typeface="Times" pitchFamily="2" charset="0"/>
              </a:rPr>
              <a:t>Language:</a:t>
            </a:r>
          </a:p>
          <a:p>
            <a:pPr lvl="1" eaLnBrk="1" hangingPunct="1"/>
            <a:r>
              <a:rPr lang="en-GB" altLang="en-US">
                <a:latin typeface="Times" pitchFamily="2" charset="0"/>
              </a:rPr>
              <a:t>What they also said is that they are bothered when they are "explained" on the street or lectured to speak Serbian. </a:t>
            </a:r>
          </a:p>
          <a:p>
            <a:pPr eaLnBrk="1" hangingPunct="1"/>
            <a:r>
              <a:rPr lang="en-GB" altLang="en-US" sz="2400" b="1">
                <a:latin typeface="Times" pitchFamily="2" charset="0"/>
              </a:rPr>
              <a:t>Religion:</a:t>
            </a:r>
          </a:p>
          <a:p>
            <a:pPr lvl="1" eaLnBrk="1" hangingPunct="1"/>
            <a:r>
              <a:rPr lang="en-GB" altLang="en-US" sz="2000">
                <a:latin typeface="Times" pitchFamily="2" charset="0"/>
              </a:rPr>
              <a:t>They have a great respect for the orthodox religion, celebrating all religious holidays with their extended family. </a:t>
            </a:r>
          </a:p>
          <a:p>
            <a:pPr lvl="1" eaLnBrk="1" hangingPunct="1"/>
            <a:r>
              <a:rPr lang="en-GB" altLang="en-US" sz="2000">
                <a:latin typeface="Times" pitchFamily="2" charset="0"/>
              </a:rPr>
              <a:t>But on those occasions they have to be careful to speak Serbian with their brothers and sisters, because that is the expectation. Serb parents are very insistent that they attend religious celebrations - but sometimes it is difficult for them because they feel obliged to do so. </a:t>
            </a:r>
          </a:p>
        </p:txBody>
      </p:sp>
      <p:pic>
        <p:nvPicPr>
          <p:cNvPr id="74755" name="Picture 5">
            <a:extLst>
              <a:ext uri="{FF2B5EF4-FFF2-40B4-BE49-F238E27FC236}">
                <a16:creationId xmlns:a16="http://schemas.microsoft.com/office/drawing/2014/main" id="{4E92D63C-5311-4F2F-81B8-ACD2B338E7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5825" y="5700713"/>
            <a:ext cx="9779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6" name="Picture 5">
            <a:extLst>
              <a:ext uri="{FF2B5EF4-FFF2-40B4-BE49-F238E27FC236}">
                <a16:creationId xmlns:a16="http://schemas.microsoft.com/office/drawing/2014/main" id="{A27CF41B-4510-B3CB-496A-D6657136F8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19764" y="122238"/>
            <a:ext cx="1972235"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7" name="Content Placeholder 7" descr="Logo&#10;&#10;Description automatically generated">
            <a:extLst>
              <a:ext uri="{FF2B5EF4-FFF2-40B4-BE49-F238E27FC236}">
                <a16:creationId xmlns:a16="http://schemas.microsoft.com/office/drawing/2014/main" id="{2DD51A69-9D85-147B-47F1-4FB92E8E1E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75" y="-136525"/>
            <a:ext cx="1174168"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a:extLst>
              <a:ext uri="{FF2B5EF4-FFF2-40B4-BE49-F238E27FC236}">
                <a16:creationId xmlns:a16="http://schemas.microsoft.com/office/drawing/2014/main" id="{FEF8DAB0-02A0-38A8-C937-7A9BCB07DB4F}"/>
              </a:ext>
            </a:extLst>
          </p:cNvPr>
          <p:cNvSpPr>
            <a:spLocks noGrp="1" noChangeArrowheads="1"/>
          </p:cNvSpPr>
          <p:nvPr>
            <p:ph type="title"/>
          </p:nvPr>
        </p:nvSpPr>
        <p:spPr>
          <a:xfrm>
            <a:off x="1239838" y="365125"/>
            <a:ext cx="10113962" cy="755650"/>
          </a:xfrm>
        </p:spPr>
        <p:txBody>
          <a:bodyPr/>
          <a:lstStyle/>
          <a:p>
            <a:pPr eaLnBrk="1" hangingPunct="1"/>
            <a:r>
              <a:rPr lang="en-HU" altLang="en-US">
                <a:latin typeface="Times" pitchFamily="2" charset="0"/>
              </a:rPr>
              <a:t>Some preliminary results (Focus group)</a:t>
            </a:r>
          </a:p>
        </p:txBody>
      </p:sp>
      <p:sp>
        <p:nvSpPr>
          <p:cNvPr id="75778" name="Content Placeholder 2">
            <a:extLst>
              <a:ext uri="{FF2B5EF4-FFF2-40B4-BE49-F238E27FC236}">
                <a16:creationId xmlns:a16="http://schemas.microsoft.com/office/drawing/2014/main" id="{65FD5A89-CEB3-744E-B908-3437119E1199}"/>
              </a:ext>
            </a:extLst>
          </p:cNvPr>
          <p:cNvSpPr>
            <a:spLocks noGrp="1" noChangeArrowheads="1"/>
          </p:cNvSpPr>
          <p:nvPr>
            <p:ph idx="1"/>
          </p:nvPr>
        </p:nvSpPr>
        <p:spPr>
          <a:xfrm>
            <a:off x="347663" y="1001713"/>
            <a:ext cx="11006137" cy="5719762"/>
          </a:xfrm>
        </p:spPr>
        <p:txBody>
          <a:bodyPr/>
          <a:lstStyle/>
          <a:p>
            <a:pPr eaLnBrk="1" hangingPunct="1"/>
            <a:r>
              <a:rPr lang="en-GB" altLang="en-US" sz="2400" b="1">
                <a:latin typeface="Times" pitchFamily="2" charset="0"/>
              </a:rPr>
              <a:t>Anthem:</a:t>
            </a:r>
          </a:p>
          <a:p>
            <a:pPr lvl="1" eaLnBrk="1" hangingPunct="1"/>
            <a:r>
              <a:rPr lang="en-GB" altLang="en-US">
                <a:latin typeface="Times" pitchFamily="2" charset="0"/>
              </a:rPr>
              <a:t>None of the six know the Hungarian national anthem, but they know and love Serbian. </a:t>
            </a:r>
          </a:p>
          <a:p>
            <a:pPr lvl="1" eaLnBrk="1" hangingPunct="1"/>
            <a:r>
              <a:rPr lang="en-GB" altLang="en-US">
                <a:latin typeface="Times" pitchFamily="2" charset="0"/>
              </a:rPr>
              <a:t>They say it is the influence of the school, because they start every school celebration with the Serbian anthem and recently they have started the school year with the anthem.</a:t>
            </a:r>
          </a:p>
          <a:p>
            <a:pPr eaLnBrk="1" hangingPunct="1"/>
            <a:r>
              <a:rPr lang="en-GB" altLang="en-US" sz="2400" b="1">
                <a:latin typeface="Times" pitchFamily="2" charset="0"/>
              </a:rPr>
              <a:t>Kin-state:</a:t>
            </a:r>
          </a:p>
          <a:p>
            <a:pPr lvl="1" eaLnBrk="1" hangingPunct="1"/>
            <a:r>
              <a:rPr lang="en-GB" altLang="en-US">
                <a:latin typeface="Times" pitchFamily="2" charset="0"/>
              </a:rPr>
              <a:t>They don’t feel any connection to the Hungarian nation – when they visit Hungary. Some of them know Hungarian history, others don't - but they feel nothing when they visit Hungary and encounter historical symbols.</a:t>
            </a:r>
          </a:p>
          <a:p>
            <a:pPr lvl="1" eaLnBrk="1" hangingPunct="1"/>
            <a:r>
              <a:rPr lang="en-GB" altLang="en-US">
                <a:latin typeface="Times" pitchFamily="2" charset="0"/>
              </a:rPr>
              <a:t>They are alienated from their Hungarian counterparts, they cannot identify with them, they do not think they understand their world or why they speak with an accent. It is their lack of acceptance that causes this aversion.</a:t>
            </a:r>
            <a:endParaRPr lang="en-HU" altLang="en-US">
              <a:latin typeface="Times" pitchFamily="2" charset="0"/>
            </a:endParaRPr>
          </a:p>
        </p:txBody>
      </p:sp>
      <p:pic>
        <p:nvPicPr>
          <p:cNvPr id="75779" name="Picture 5">
            <a:extLst>
              <a:ext uri="{FF2B5EF4-FFF2-40B4-BE49-F238E27FC236}">
                <a16:creationId xmlns:a16="http://schemas.microsoft.com/office/drawing/2014/main" id="{07A12020-A1D2-7762-E004-EBFE18250E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5825" y="5700713"/>
            <a:ext cx="9779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0" name="Picture 5">
            <a:extLst>
              <a:ext uri="{FF2B5EF4-FFF2-40B4-BE49-F238E27FC236}">
                <a16:creationId xmlns:a16="http://schemas.microsoft.com/office/drawing/2014/main" id="{FB03D343-B12E-35C2-6741-32DBD37AFD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61550" y="122238"/>
            <a:ext cx="233045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1" name="Content Placeholder 7" descr="Logo&#10;&#10;Description automatically generated">
            <a:extLst>
              <a:ext uri="{FF2B5EF4-FFF2-40B4-BE49-F238E27FC236}">
                <a16:creationId xmlns:a16="http://schemas.microsoft.com/office/drawing/2014/main" id="{49C5429C-B75B-92A1-B3BC-2A059D63C5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8900"/>
            <a:ext cx="1296988"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a:extLst>
              <a:ext uri="{FF2B5EF4-FFF2-40B4-BE49-F238E27FC236}">
                <a16:creationId xmlns:a16="http://schemas.microsoft.com/office/drawing/2014/main" id="{ECF34FAE-2C10-9BB9-AC88-FF19AF043AF4}"/>
              </a:ext>
            </a:extLst>
          </p:cNvPr>
          <p:cNvSpPr>
            <a:spLocks noGrp="1" noChangeArrowheads="1"/>
          </p:cNvSpPr>
          <p:nvPr>
            <p:ph type="title"/>
          </p:nvPr>
        </p:nvSpPr>
        <p:spPr>
          <a:xfrm>
            <a:off x="1389063" y="395288"/>
            <a:ext cx="9964737" cy="941387"/>
          </a:xfrm>
        </p:spPr>
        <p:txBody>
          <a:bodyPr/>
          <a:lstStyle/>
          <a:p>
            <a:r>
              <a:rPr lang="en-GB" altLang="en-HU">
                <a:latin typeface="Times" pitchFamily="2" charset="0"/>
              </a:rPr>
              <a:t>Concluding remarks (1)</a:t>
            </a:r>
          </a:p>
        </p:txBody>
      </p:sp>
      <p:sp>
        <p:nvSpPr>
          <p:cNvPr id="76802" name="Content Placeholder 2">
            <a:extLst>
              <a:ext uri="{FF2B5EF4-FFF2-40B4-BE49-F238E27FC236}">
                <a16:creationId xmlns:a16="http://schemas.microsoft.com/office/drawing/2014/main" id="{B3498A5B-4CB2-8983-40D4-CDD1BE23E6B9}"/>
              </a:ext>
            </a:extLst>
          </p:cNvPr>
          <p:cNvSpPr>
            <a:spLocks noGrp="1" noChangeArrowheads="1"/>
          </p:cNvSpPr>
          <p:nvPr>
            <p:ph idx="1"/>
          </p:nvPr>
        </p:nvSpPr>
        <p:spPr>
          <a:xfrm>
            <a:off x="692150" y="1308100"/>
            <a:ext cx="4425950" cy="4868863"/>
          </a:xfrm>
        </p:spPr>
        <p:txBody>
          <a:bodyPr/>
          <a:lstStyle/>
          <a:p>
            <a:endParaRPr lang="en-GB" altLang="en-HU"/>
          </a:p>
          <a:p>
            <a:endParaRPr lang="en-GB" altLang="en-HU"/>
          </a:p>
        </p:txBody>
      </p:sp>
      <p:pic>
        <p:nvPicPr>
          <p:cNvPr id="76803" name="Picture 3">
            <a:extLst>
              <a:ext uri="{FF2B5EF4-FFF2-40B4-BE49-F238E27FC236}">
                <a16:creationId xmlns:a16="http://schemas.microsoft.com/office/drawing/2014/main" id="{6FE13D90-9411-45B1-3CEC-410DE1351E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98038" y="147638"/>
            <a:ext cx="2382837"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4" name="Picture 4">
            <a:extLst>
              <a:ext uri="{FF2B5EF4-FFF2-40B4-BE49-F238E27FC236}">
                <a16:creationId xmlns:a16="http://schemas.microsoft.com/office/drawing/2014/main" id="{27E56388-2317-45B1-75DA-F6E927EAAF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36300" y="5676900"/>
            <a:ext cx="1044575"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5" name="Content Placeholder 7" descr="Logo&#10;&#10;Description automatically generated">
            <a:extLst>
              <a:ext uri="{FF2B5EF4-FFF2-40B4-BE49-F238E27FC236}">
                <a16:creationId xmlns:a16="http://schemas.microsoft.com/office/drawing/2014/main" id="{BACC9FEC-337E-CB89-D576-627BDCC317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73025"/>
            <a:ext cx="1296988"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6" name="TextBox 7">
            <a:extLst>
              <a:ext uri="{FF2B5EF4-FFF2-40B4-BE49-F238E27FC236}">
                <a16:creationId xmlns:a16="http://schemas.microsoft.com/office/drawing/2014/main" id="{89F4ECDD-886E-1CE5-11B0-751C539A2161}"/>
              </a:ext>
            </a:extLst>
          </p:cNvPr>
          <p:cNvSpPr txBox="1">
            <a:spLocks noChangeArrowheads="1"/>
          </p:cNvSpPr>
          <p:nvPr/>
        </p:nvSpPr>
        <p:spPr bwMode="auto">
          <a:xfrm>
            <a:off x="692150" y="1436688"/>
            <a:ext cx="10344150"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15000"/>
              </a:lnSpc>
              <a:spcBef>
                <a:spcPct val="0"/>
              </a:spcBef>
              <a:spcAft>
                <a:spcPts val="1000"/>
              </a:spcAft>
              <a:buFontTx/>
              <a:buNone/>
            </a:pPr>
            <a:r>
              <a:rPr lang="en-US" altLang="en-HU" sz="2200">
                <a:latin typeface="Times" pitchFamily="2" charset="0"/>
                <a:ea typeface="Calibri" panose="020F0502020204030204" pitchFamily="34" charset="0"/>
                <a:cs typeface="Times New Roman" panose="02020603050405020304" pitchFamily="18" charset="0"/>
              </a:rPr>
              <a:t>Vojvodina has traditionally had a high rate of mixed marriages, even in the former Yugoslavia, and this rate has not decreased significantly during the nationalist conflicts and events of the 1990s. </a:t>
            </a:r>
          </a:p>
          <a:p>
            <a:pPr algn="just">
              <a:lnSpc>
                <a:spcPct val="115000"/>
              </a:lnSpc>
              <a:spcBef>
                <a:spcPct val="0"/>
              </a:spcBef>
              <a:spcAft>
                <a:spcPts val="1000"/>
              </a:spcAft>
              <a:buFontTx/>
              <a:buNone/>
            </a:pPr>
            <a:r>
              <a:rPr lang="en-US" altLang="en-HU" sz="2200">
                <a:latin typeface="Times" pitchFamily="2" charset="0"/>
                <a:ea typeface="Calibri" panose="020F0502020204030204" pitchFamily="34" charset="0"/>
                <a:cs typeface="Times New Roman" panose="02020603050405020304" pitchFamily="18" charset="0"/>
              </a:rPr>
              <a:t>Thus, inter-country conflicts have not significantly changed the factors influencing mixed marriages at the micro level of society. </a:t>
            </a:r>
          </a:p>
          <a:p>
            <a:pPr algn="just">
              <a:lnSpc>
                <a:spcPct val="115000"/>
              </a:lnSpc>
              <a:spcBef>
                <a:spcPct val="0"/>
              </a:spcBef>
              <a:spcAft>
                <a:spcPts val="1000"/>
              </a:spcAft>
              <a:buFontTx/>
              <a:buNone/>
            </a:pPr>
            <a:r>
              <a:rPr lang="en-US" altLang="en-HU" sz="2200">
                <a:latin typeface="Times" pitchFamily="2" charset="0"/>
                <a:ea typeface="Calibri" panose="020F0502020204030204" pitchFamily="34" charset="0"/>
                <a:cs typeface="Times New Roman" panose="02020603050405020304" pitchFamily="18" charset="0"/>
              </a:rPr>
              <a:t>One aspect of this is that minorities often intermarry, not only with members of the majority nation. </a:t>
            </a:r>
          </a:p>
          <a:p>
            <a:pPr algn="just">
              <a:lnSpc>
                <a:spcPct val="115000"/>
              </a:lnSpc>
              <a:spcBef>
                <a:spcPct val="0"/>
              </a:spcBef>
              <a:spcAft>
                <a:spcPts val="1000"/>
              </a:spcAft>
              <a:buFontTx/>
              <a:buNone/>
            </a:pPr>
            <a:r>
              <a:rPr lang="en-US" altLang="en-HU" sz="2200">
                <a:latin typeface="Times" pitchFamily="2" charset="0"/>
                <a:ea typeface="Calibri" panose="020F0502020204030204" pitchFamily="34" charset="0"/>
                <a:cs typeface="Times New Roman" panose="02020603050405020304" pitchFamily="18" charset="0"/>
              </a:rPr>
              <a:t>The prevalence of mixed marriages is higher for ethnic groups in a dispersed situation, which can be explained by the characteristics of the marriage market and their constraining effect. </a:t>
            </a:r>
          </a:p>
          <a:p>
            <a:pPr algn="just">
              <a:lnSpc>
                <a:spcPct val="115000"/>
              </a:lnSpc>
              <a:spcBef>
                <a:spcPct val="0"/>
              </a:spcBef>
              <a:spcAft>
                <a:spcPts val="1000"/>
              </a:spcAft>
              <a:buFontTx/>
              <a:buNone/>
            </a:pPr>
            <a:r>
              <a:rPr lang="en-US" altLang="en-HU" sz="2200">
                <a:latin typeface="Times" pitchFamily="2" charset="0"/>
                <a:ea typeface="Calibri" panose="020F0502020204030204" pitchFamily="34" charset="0"/>
                <a:cs typeface="Times New Roman" panose="02020603050405020304" pitchFamily="18" charset="0"/>
              </a:rPr>
              <a:t>Other factors influencing this are the size of the community and the proportion of the community in the total population. </a:t>
            </a:r>
            <a:endParaRPr lang="en-HU" altLang="en-HU" sz="2200">
              <a:ea typeface="Calibri" panose="020F0502020204030204" pitchFamily="34" charset="0"/>
              <a:cs typeface="Times New Roman" panose="02020603050405020304" pitchFamily="18" charset="0"/>
            </a:endParaRPr>
          </a:p>
        </p:txBody>
      </p:sp>
      <p:sp>
        <p:nvSpPr>
          <p:cNvPr id="76807" name="TextBox 8">
            <a:extLst>
              <a:ext uri="{FF2B5EF4-FFF2-40B4-BE49-F238E27FC236}">
                <a16:creationId xmlns:a16="http://schemas.microsoft.com/office/drawing/2014/main" id="{15E9B88B-3B7F-2502-1C21-F0D2CED7F05B}"/>
              </a:ext>
            </a:extLst>
          </p:cNvPr>
          <p:cNvSpPr txBox="1">
            <a:spLocks noChangeArrowheads="1"/>
          </p:cNvSpPr>
          <p:nvPr/>
        </p:nvSpPr>
        <p:spPr bwMode="auto">
          <a:xfrm>
            <a:off x="6638925" y="1887538"/>
            <a:ext cx="4860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HU" altLang="en-HU" sz="18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a:extLst>
              <a:ext uri="{FF2B5EF4-FFF2-40B4-BE49-F238E27FC236}">
                <a16:creationId xmlns:a16="http://schemas.microsoft.com/office/drawing/2014/main" id="{CDE21F37-CE66-4C94-ECA0-B066744FDE97}"/>
              </a:ext>
            </a:extLst>
          </p:cNvPr>
          <p:cNvSpPr>
            <a:spLocks noGrp="1" noChangeArrowheads="1"/>
          </p:cNvSpPr>
          <p:nvPr>
            <p:ph type="title"/>
          </p:nvPr>
        </p:nvSpPr>
        <p:spPr>
          <a:xfrm>
            <a:off x="1389063" y="395288"/>
            <a:ext cx="9964737" cy="941387"/>
          </a:xfrm>
        </p:spPr>
        <p:txBody>
          <a:bodyPr/>
          <a:lstStyle/>
          <a:p>
            <a:r>
              <a:rPr lang="en-GB" altLang="en-HU">
                <a:latin typeface="Times" pitchFamily="2" charset="0"/>
              </a:rPr>
              <a:t>Concluding remarks (2)</a:t>
            </a:r>
          </a:p>
        </p:txBody>
      </p:sp>
      <p:sp>
        <p:nvSpPr>
          <p:cNvPr id="78850" name="Content Placeholder 2">
            <a:extLst>
              <a:ext uri="{FF2B5EF4-FFF2-40B4-BE49-F238E27FC236}">
                <a16:creationId xmlns:a16="http://schemas.microsoft.com/office/drawing/2014/main" id="{49ACB56C-E183-3D32-6E1A-82B871271ACB}"/>
              </a:ext>
            </a:extLst>
          </p:cNvPr>
          <p:cNvSpPr>
            <a:spLocks noGrp="1" noChangeArrowheads="1"/>
          </p:cNvSpPr>
          <p:nvPr>
            <p:ph idx="1"/>
          </p:nvPr>
        </p:nvSpPr>
        <p:spPr>
          <a:xfrm>
            <a:off x="692150" y="1308100"/>
            <a:ext cx="4425950" cy="4868863"/>
          </a:xfrm>
        </p:spPr>
        <p:txBody>
          <a:bodyPr/>
          <a:lstStyle/>
          <a:p>
            <a:endParaRPr lang="en-GB" altLang="en-HU"/>
          </a:p>
          <a:p>
            <a:endParaRPr lang="en-GB" altLang="en-HU"/>
          </a:p>
        </p:txBody>
      </p:sp>
      <p:pic>
        <p:nvPicPr>
          <p:cNvPr id="78851" name="Picture 3">
            <a:extLst>
              <a:ext uri="{FF2B5EF4-FFF2-40B4-BE49-F238E27FC236}">
                <a16:creationId xmlns:a16="http://schemas.microsoft.com/office/drawing/2014/main" id="{A402929C-42AB-A4EE-39B5-725C9E43EF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98038" y="147638"/>
            <a:ext cx="2382837"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2" name="Picture 4">
            <a:extLst>
              <a:ext uri="{FF2B5EF4-FFF2-40B4-BE49-F238E27FC236}">
                <a16:creationId xmlns:a16="http://schemas.microsoft.com/office/drawing/2014/main" id="{A9840390-46BE-7B6F-5FC0-908A60D4F7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36300" y="5676900"/>
            <a:ext cx="1044575"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3" name="Content Placeholder 7" descr="Logo&#10;&#10;Description automatically generated">
            <a:extLst>
              <a:ext uri="{FF2B5EF4-FFF2-40B4-BE49-F238E27FC236}">
                <a16:creationId xmlns:a16="http://schemas.microsoft.com/office/drawing/2014/main" id="{08353DA1-A01B-42B3-E22A-63BC3E9044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73025"/>
            <a:ext cx="1296988"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4" name="TextBox 7">
            <a:extLst>
              <a:ext uri="{FF2B5EF4-FFF2-40B4-BE49-F238E27FC236}">
                <a16:creationId xmlns:a16="http://schemas.microsoft.com/office/drawing/2014/main" id="{8D05FF3E-2D3C-F155-61C8-7011112ADFFD}"/>
              </a:ext>
            </a:extLst>
          </p:cNvPr>
          <p:cNvSpPr txBox="1">
            <a:spLocks noChangeArrowheads="1"/>
          </p:cNvSpPr>
          <p:nvPr/>
        </p:nvSpPr>
        <p:spPr bwMode="auto">
          <a:xfrm>
            <a:off x="692150" y="1336675"/>
            <a:ext cx="10344150" cy="288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15000"/>
              </a:lnSpc>
              <a:spcBef>
                <a:spcPct val="0"/>
              </a:spcBef>
              <a:spcAft>
                <a:spcPts val="1000"/>
              </a:spcAft>
              <a:buFontTx/>
              <a:buNone/>
            </a:pPr>
            <a:r>
              <a:rPr lang="en-US" altLang="en-HU" sz="2400">
                <a:latin typeface="Times" pitchFamily="2" charset="0"/>
                <a:ea typeface="Calibri" panose="020F0502020204030204" pitchFamily="34" charset="0"/>
                <a:cs typeface="Times New Roman" panose="02020603050405020304" pitchFamily="18" charset="0"/>
              </a:rPr>
              <a:t>We can say that women are more likely to intermarry than men. </a:t>
            </a:r>
          </a:p>
          <a:p>
            <a:pPr algn="just">
              <a:lnSpc>
                <a:spcPct val="115000"/>
              </a:lnSpc>
              <a:spcBef>
                <a:spcPct val="0"/>
              </a:spcBef>
              <a:spcAft>
                <a:spcPts val="1000"/>
              </a:spcAft>
              <a:buFontTx/>
              <a:buNone/>
            </a:pPr>
            <a:r>
              <a:rPr lang="en-US" altLang="en-HU" sz="2400">
                <a:latin typeface="Times" pitchFamily="2" charset="0"/>
                <a:ea typeface="Calibri" panose="020F0502020204030204" pitchFamily="34" charset="0"/>
                <a:cs typeface="Times New Roman" panose="02020603050405020304" pitchFamily="18" charset="0"/>
              </a:rPr>
              <a:t>This may be due to the higher social prestige of majority nationality husbands, but our research cannot prove this.</a:t>
            </a:r>
          </a:p>
          <a:p>
            <a:pPr algn="just">
              <a:lnSpc>
                <a:spcPct val="115000"/>
              </a:lnSpc>
              <a:spcBef>
                <a:spcPct val="0"/>
              </a:spcBef>
              <a:spcAft>
                <a:spcPts val="1000"/>
              </a:spcAft>
              <a:buFontTx/>
              <a:buNone/>
            </a:pPr>
            <a:r>
              <a:rPr lang="en-US" altLang="en-HU" sz="2400">
                <a:latin typeface="Times" pitchFamily="2" charset="0"/>
                <a:ea typeface="Calibri" panose="020F0502020204030204" pitchFamily="34" charset="0"/>
                <a:cs typeface="Times New Roman" panose="02020603050405020304" pitchFamily="18" charset="0"/>
              </a:rPr>
              <a:t>Cultural reproduction is symmetric if the husband belongs to a national minority, whereas if the wife belongs to a national minority, ethnocultural reproduction becomes asymmetric towards the majority nation. </a:t>
            </a:r>
            <a:endParaRPr lang="en-HU" altLang="en-HU" sz="2400">
              <a:ea typeface="Calibri" panose="020F0502020204030204" pitchFamily="34" charset="0"/>
              <a:cs typeface="Times New Roman" panose="02020603050405020304" pitchFamily="18" charset="0"/>
            </a:endParaRPr>
          </a:p>
        </p:txBody>
      </p:sp>
      <p:sp>
        <p:nvSpPr>
          <p:cNvPr id="78855" name="TextBox 8">
            <a:extLst>
              <a:ext uri="{FF2B5EF4-FFF2-40B4-BE49-F238E27FC236}">
                <a16:creationId xmlns:a16="http://schemas.microsoft.com/office/drawing/2014/main" id="{ED1A51D5-2B98-96ED-ED23-6EE3B504B34D}"/>
              </a:ext>
            </a:extLst>
          </p:cNvPr>
          <p:cNvSpPr txBox="1">
            <a:spLocks noChangeArrowheads="1"/>
          </p:cNvSpPr>
          <p:nvPr/>
        </p:nvSpPr>
        <p:spPr bwMode="auto">
          <a:xfrm>
            <a:off x="6638925" y="1887538"/>
            <a:ext cx="4860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HU" altLang="en-HU" sz="18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a:extLst>
              <a:ext uri="{FF2B5EF4-FFF2-40B4-BE49-F238E27FC236}">
                <a16:creationId xmlns:a16="http://schemas.microsoft.com/office/drawing/2014/main" id="{33A52F13-A0AD-DF7E-1677-7F7960128810}"/>
              </a:ext>
            </a:extLst>
          </p:cNvPr>
          <p:cNvSpPr>
            <a:spLocks noGrp="1" noChangeArrowheads="1"/>
          </p:cNvSpPr>
          <p:nvPr>
            <p:ph type="title"/>
          </p:nvPr>
        </p:nvSpPr>
        <p:spPr>
          <a:xfrm>
            <a:off x="1468438" y="455613"/>
            <a:ext cx="10048875" cy="835025"/>
          </a:xfrm>
        </p:spPr>
        <p:txBody>
          <a:bodyPr/>
          <a:lstStyle/>
          <a:p>
            <a:pPr eaLnBrk="1" hangingPunct="1"/>
            <a:r>
              <a:rPr lang="sr-Latn-RS" altLang="en-US" sz="4000">
                <a:latin typeface="Times" pitchFamily="2" charset="0"/>
              </a:rPr>
              <a:t>Concluding remarks – What is missing?</a:t>
            </a:r>
            <a:endParaRPr lang="en-GB" altLang="en-US" sz="4000">
              <a:latin typeface="Times" pitchFamily="2" charset="0"/>
            </a:endParaRPr>
          </a:p>
        </p:txBody>
      </p:sp>
      <p:sp>
        <p:nvSpPr>
          <p:cNvPr id="3" name="Content Placeholder 2">
            <a:extLst>
              <a:ext uri="{FF2B5EF4-FFF2-40B4-BE49-F238E27FC236}">
                <a16:creationId xmlns:a16="http://schemas.microsoft.com/office/drawing/2014/main" id="{203D44CC-B122-6F63-08A4-7A802EE091C1}"/>
              </a:ext>
            </a:extLst>
          </p:cNvPr>
          <p:cNvSpPr>
            <a:spLocks noGrp="1"/>
          </p:cNvSpPr>
          <p:nvPr>
            <p:ph idx="1"/>
          </p:nvPr>
        </p:nvSpPr>
        <p:spPr>
          <a:xfrm>
            <a:off x="293688" y="1290638"/>
            <a:ext cx="11060112" cy="5275262"/>
          </a:xfrm>
        </p:spPr>
        <p:txBody>
          <a:bodyPr rtlCol="0">
            <a:normAutofit fontScale="92500" lnSpcReduction="10000"/>
          </a:bodyPr>
          <a:lstStyle/>
          <a:p>
            <a:pPr eaLnBrk="1" fontAlgn="auto" hangingPunct="1">
              <a:spcAft>
                <a:spcPts val="0"/>
              </a:spcAft>
              <a:defRPr/>
            </a:pPr>
            <a:r>
              <a:rPr lang="en-GB" dirty="0">
                <a:latin typeface="Times" pitchFamily="2" charset="0"/>
              </a:rPr>
              <a:t>The literature</a:t>
            </a:r>
            <a:r>
              <a:rPr lang="sr-Latn-RS" dirty="0">
                <a:latin typeface="Times" pitchFamily="2" charset="0"/>
              </a:rPr>
              <a:t> </a:t>
            </a:r>
            <a:r>
              <a:rPr lang="sr-Latn-RS" dirty="0" err="1">
                <a:latin typeface="Times" pitchFamily="2" charset="0"/>
              </a:rPr>
              <a:t>addresses</a:t>
            </a:r>
            <a:r>
              <a:rPr lang="sr-Latn-RS" dirty="0">
                <a:latin typeface="Times" pitchFamily="2" charset="0"/>
              </a:rPr>
              <a:t>:</a:t>
            </a:r>
          </a:p>
          <a:p>
            <a:pPr lvl="1" eaLnBrk="1" fontAlgn="auto" hangingPunct="1">
              <a:spcAft>
                <a:spcPts val="0"/>
              </a:spcAft>
              <a:defRPr/>
            </a:pPr>
            <a:r>
              <a:rPr lang="en-GB" dirty="0">
                <a:latin typeface="Times" pitchFamily="2" charset="0"/>
              </a:rPr>
              <a:t>interracial marriages or marriages between immigrants and natives </a:t>
            </a:r>
            <a:endParaRPr lang="sr-Latn-RS" dirty="0">
              <a:latin typeface="Times" pitchFamily="2" charset="0"/>
            </a:endParaRPr>
          </a:p>
          <a:p>
            <a:pPr lvl="1" eaLnBrk="1" fontAlgn="auto" hangingPunct="1">
              <a:spcAft>
                <a:spcPts val="0"/>
              </a:spcAft>
              <a:defRPr/>
            </a:pPr>
            <a:r>
              <a:rPr lang="en-GB" dirty="0">
                <a:latin typeface="Times" pitchFamily="2" charset="0"/>
              </a:rPr>
              <a:t>the United States or Western European countries. </a:t>
            </a:r>
            <a:endParaRPr lang="sr-Latn-RS" dirty="0">
              <a:latin typeface="Times" pitchFamily="2" charset="0"/>
            </a:endParaRPr>
          </a:p>
          <a:p>
            <a:pPr lvl="1" eaLnBrk="1" fontAlgn="auto" hangingPunct="1">
              <a:spcAft>
                <a:spcPts val="0"/>
              </a:spcAft>
              <a:defRPr/>
            </a:pPr>
            <a:r>
              <a:rPr lang="en-GB" dirty="0">
                <a:latin typeface="Times" pitchFamily="2" charset="0"/>
              </a:rPr>
              <a:t>groups with low socioeconomic status</a:t>
            </a:r>
            <a:r>
              <a:rPr lang="sr-Latn-RS" dirty="0">
                <a:latin typeface="Times" pitchFamily="2" charset="0"/>
              </a:rPr>
              <a:t> – </a:t>
            </a:r>
            <a:r>
              <a:rPr lang="sr-Latn-RS" dirty="0" err="1">
                <a:latin typeface="Times" pitchFamily="2" charset="0"/>
              </a:rPr>
              <a:t>changes</a:t>
            </a:r>
            <a:r>
              <a:rPr lang="sr-Latn-RS" dirty="0">
                <a:latin typeface="Times" pitchFamily="2" charset="0"/>
              </a:rPr>
              <a:t> in </a:t>
            </a:r>
            <a:r>
              <a:rPr lang="sr-Latn-RS" dirty="0" err="1">
                <a:latin typeface="Times" pitchFamily="2" charset="0"/>
              </a:rPr>
              <a:t>social</a:t>
            </a:r>
            <a:r>
              <a:rPr lang="sr-Latn-RS" dirty="0">
                <a:latin typeface="Times" pitchFamily="2" charset="0"/>
              </a:rPr>
              <a:t> status – </a:t>
            </a:r>
            <a:r>
              <a:rPr lang="sr-Latn-RS" dirty="0" err="1">
                <a:latin typeface="Times" pitchFamily="2" charset="0"/>
              </a:rPr>
              <a:t>cultural</a:t>
            </a:r>
            <a:r>
              <a:rPr lang="sr-Latn-RS" dirty="0">
                <a:latin typeface="Times" pitchFamily="2" charset="0"/>
              </a:rPr>
              <a:t> </a:t>
            </a:r>
            <a:r>
              <a:rPr lang="sr-Latn-RS" dirty="0" err="1">
                <a:latin typeface="Times" pitchFamily="2" charset="0"/>
              </a:rPr>
              <a:t>adaptability</a:t>
            </a:r>
            <a:endParaRPr lang="hu-HU" dirty="0">
              <a:latin typeface="Times" pitchFamily="2" charset="0"/>
            </a:endParaRPr>
          </a:p>
          <a:p>
            <a:pPr eaLnBrk="1" fontAlgn="auto" hangingPunct="1">
              <a:spcAft>
                <a:spcPts val="0"/>
              </a:spcAft>
              <a:defRPr/>
            </a:pPr>
            <a:r>
              <a:rPr lang="hu-HU" dirty="0">
                <a:latin typeface="Times" pitchFamily="2" charset="0"/>
              </a:rPr>
              <a:t>I</a:t>
            </a:r>
            <a:r>
              <a:rPr lang="en-GB" dirty="0" err="1">
                <a:latin typeface="Times" pitchFamily="2" charset="0"/>
              </a:rPr>
              <a:t>ntermarriages</a:t>
            </a:r>
            <a:r>
              <a:rPr lang="en-GB" dirty="0">
                <a:latin typeface="Times" pitchFamily="2" charset="0"/>
              </a:rPr>
              <a:t> </a:t>
            </a:r>
            <a:r>
              <a:rPr lang="hu-HU" dirty="0" err="1">
                <a:latin typeface="Times" pitchFamily="2" charset="0"/>
              </a:rPr>
              <a:t>between</a:t>
            </a:r>
            <a:r>
              <a:rPr lang="hu-HU" dirty="0">
                <a:latin typeface="Times" pitchFamily="2" charset="0"/>
              </a:rPr>
              <a:t> </a:t>
            </a:r>
            <a:r>
              <a:rPr lang="en-GB" dirty="0">
                <a:latin typeface="Times" pitchFamily="2" charset="0"/>
              </a:rPr>
              <a:t>majority and national minority population </a:t>
            </a:r>
            <a:r>
              <a:rPr lang="sr-Latn-RS" dirty="0">
                <a:latin typeface="Times" pitchFamily="2" charset="0"/>
              </a:rPr>
              <a:t>are </a:t>
            </a:r>
            <a:r>
              <a:rPr lang="sr-Latn-RS" dirty="0" err="1">
                <a:latin typeface="Times" pitchFamily="2" charset="0"/>
              </a:rPr>
              <a:t>prominent</a:t>
            </a:r>
            <a:r>
              <a:rPr lang="sr-Latn-RS" dirty="0">
                <a:latin typeface="Times" pitchFamily="2" charset="0"/>
              </a:rPr>
              <a:t>, </a:t>
            </a:r>
            <a:r>
              <a:rPr lang="sr-Latn-RS" dirty="0" err="1">
                <a:latin typeface="Times" pitchFamily="2" charset="0"/>
              </a:rPr>
              <a:t>mainly</a:t>
            </a:r>
            <a:r>
              <a:rPr lang="sr-Latn-RS" dirty="0">
                <a:latin typeface="Times" pitchFamily="2" charset="0"/>
              </a:rPr>
              <a:t> in </a:t>
            </a:r>
            <a:r>
              <a:rPr lang="sr-Latn-RS" dirty="0" err="1">
                <a:latin typeface="Times" pitchFamily="2" charset="0"/>
              </a:rPr>
              <a:t>the</a:t>
            </a:r>
            <a:r>
              <a:rPr lang="sr-Latn-RS" dirty="0">
                <a:latin typeface="Times" pitchFamily="2" charset="0"/>
              </a:rPr>
              <a:t> CEE region, but </a:t>
            </a:r>
            <a:r>
              <a:rPr lang="sr-Latn-RS" dirty="0" err="1">
                <a:latin typeface="Times" pitchFamily="2" charset="0"/>
              </a:rPr>
              <a:t>scattered</a:t>
            </a:r>
            <a:r>
              <a:rPr lang="sr-Latn-RS" dirty="0">
                <a:latin typeface="Times" pitchFamily="2" charset="0"/>
              </a:rPr>
              <a:t> </a:t>
            </a:r>
            <a:r>
              <a:rPr lang="sr-Latn-RS" dirty="0" err="1">
                <a:latin typeface="Times" pitchFamily="2" charset="0"/>
              </a:rPr>
              <a:t>and</a:t>
            </a:r>
            <a:r>
              <a:rPr lang="sr-Latn-RS" dirty="0">
                <a:latin typeface="Times" pitchFamily="2" charset="0"/>
              </a:rPr>
              <a:t> </a:t>
            </a:r>
            <a:r>
              <a:rPr lang="sr-Latn-RS" dirty="0" err="1">
                <a:latin typeface="Times" pitchFamily="2" charset="0"/>
              </a:rPr>
              <a:t>less</a:t>
            </a:r>
            <a:r>
              <a:rPr lang="sr-Latn-RS" dirty="0">
                <a:latin typeface="Times" pitchFamily="2" charset="0"/>
              </a:rPr>
              <a:t> </a:t>
            </a:r>
            <a:r>
              <a:rPr lang="sr-Latn-RS" dirty="0" err="1">
                <a:latin typeface="Times" pitchFamily="2" charset="0"/>
              </a:rPr>
              <a:t>reserached</a:t>
            </a:r>
            <a:r>
              <a:rPr lang="sr-Latn-RS" dirty="0">
                <a:latin typeface="Times" pitchFamily="2" charset="0"/>
              </a:rPr>
              <a:t>. </a:t>
            </a:r>
            <a:r>
              <a:rPr lang="en-GB" dirty="0">
                <a:latin typeface="Times" pitchFamily="2" charset="0"/>
              </a:rPr>
              <a:t> </a:t>
            </a:r>
            <a:endParaRPr lang="hu-HU" dirty="0">
              <a:latin typeface="Times" pitchFamily="2" charset="0"/>
            </a:endParaRPr>
          </a:p>
          <a:p>
            <a:pPr eaLnBrk="1" fontAlgn="auto" hangingPunct="1">
              <a:spcAft>
                <a:spcPts val="0"/>
              </a:spcAft>
              <a:defRPr/>
            </a:pPr>
            <a:r>
              <a:rPr lang="sr-Latn-RS" dirty="0" err="1">
                <a:latin typeface="Times" pitchFamily="2" charset="0"/>
              </a:rPr>
              <a:t>There</a:t>
            </a:r>
            <a:r>
              <a:rPr lang="sr-Latn-RS" dirty="0">
                <a:latin typeface="Times" pitchFamily="2" charset="0"/>
              </a:rPr>
              <a:t> is a </a:t>
            </a:r>
            <a:r>
              <a:rPr lang="sr-Latn-RS" dirty="0" err="1">
                <a:latin typeface="Times" pitchFamily="2" charset="0"/>
              </a:rPr>
              <a:t>need</a:t>
            </a:r>
            <a:r>
              <a:rPr lang="sr-Latn-RS" dirty="0">
                <a:latin typeface="Times" pitchFamily="2" charset="0"/>
              </a:rPr>
              <a:t>: </a:t>
            </a:r>
          </a:p>
          <a:p>
            <a:pPr lvl="1" eaLnBrk="1" fontAlgn="auto" hangingPunct="1">
              <a:spcAft>
                <a:spcPts val="0"/>
              </a:spcAft>
              <a:defRPr/>
            </a:pPr>
            <a:r>
              <a:rPr lang="sr-Latn-RS" dirty="0" err="1">
                <a:latin typeface="Times" pitchFamily="2" charset="0"/>
              </a:rPr>
              <a:t>Comprehensive</a:t>
            </a:r>
            <a:r>
              <a:rPr lang="sr-Latn-RS" dirty="0">
                <a:latin typeface="Times" pitchFamily="2" charset="0"/>
              </a:rPr>
              <a:t> </a:t>
            </a:r>
            <a:r>
              <a:rPr lang="sr-Latn-RS" dirty="0" err="1">
                <a:latin typeface="Times" pitchFamily="2" charset="0"/>
              </a:rPr>
              <a:t>focus</a:t>
            </a:r>
            <a:r>
              <a:rPr lang="sr-Latn-RS" dirty="0">
                <a:latin typeface="Times" pitchFamily="2" charset="0"/>
              </a:rPr>
              <a:t> on </a:t>
            </a:r>
            <a:r>
              <a:rPr lang="sr-Latn-RS" dirty="0" err="1">
                <a:latin typeface="Times" pitchFamily="2" charset="0"/>
              </a:rPr>
              <a:t>intemrarriages</a:t>
            </a:r>
            <a:r>
              <a:rPr lang="sr-Latn-RS" dirty="0">
                <a:latin typeface="Times" pitchFamily="2" charset="0"/>
              </a:rPr>
              <a:t> in CEE</a:t>
            </a:r>
          </a:p>
          <a:p>
            <a:pPr lvl="1" eaLnBrk="1" fontAlgn="auto" hangingPunct="1">
              <a:spcAft>
                <a:spcPts val="0"/>
              </a:spcAft>
              <a:defRPr/>
            </a:pPr>
            <a:r>
              <a:rPr lang="sr-Latn-RS" dirty="0" err="1">
                <a:latin typeface="Times" pitchFamily="2" charset="0"/>
              </a:rPr>
              <a:t>Depicting</a:t>
            </a:r>
            <a:r>
              <a:rPr lang="sr-Latn-RS" dirty="0">
                <a:latin typeface="Times" pitchFamily="2" charset="0"/>
              </a:rPr>
              <a:t> </a:t>
            </a:r>
            <a:r>
              <a:rPr lang="sr-Latn-RS" dirty="0" err="1">
                <a:latin typeface="Times" pitchFamily="2" charset="0"/>
              </a:rPr>
              <a:t>the</a:t>
            </a:r>
            <a:r>
              <a:rPr lang="sr-Latn-RS" dirty="0">
                <a:latin typeface="Times" pitchFamily="2" charset="0"/>
              </a:rPr>
              <a:t> </a:t>
            </a:r>
            <a:r>
              <a:rPr lang="sr-Latn-RS" dirty="0" err="1">
                <a:latin typeface="Times" pitchFamily="2" charset="0"/>
              </a:rPr>
              <a:t>conflicts</a:t>
            </a:r>
            <a:r>
              <a:rPr lang="sr-Latn-RS" dirty="0">
                <a:latin typeface="Times" pitchFamily="2" charset="0"/>
              </a:rPr>
              <a:t> </a:t>
            </a:r>
            <a:r>
              <a:rPr lang="sr-Latn-RS" dirty="0" err="1">
                <a:latin typeface="Times" pitchFamily="2" charset="0"/>
              </a:rPr>
              <a:t>within</a:t>
            </a:r>
            <a:r>
              <a:rPr lang="sr-Latn-RS" dirty="0">
                <a:latin typeface="Times" pitchFamily="2" charset="0"/>
              </a:rPr>
              <a:t> </a:t>
            </a:r>
            <a:r>
              <a:rPr lang="sr-Latn-RS" dirty="0" err="1">
                <a:latin typeface="Times" pitchFamily="2" charset="0"/>
              </a:rPr>
              <a:t>intermarriages</a:t>
            </a:r>
            <a:r>
              <a:rPr lang="en-US" dirty="0">
                <a:latin typeface="Times" pitchFamily="2" charset="0"/>
              </a:rPr>
              <a:t>;</a:t>
            </a:r>
            <a:endParaRPr lang="sr-Latn-RS" dirty="0">
              <a:latin typeface="Times" pitchFamily="2" charset="0"/>
            </a:endParaRPr>
          </a:p>
          <a:p>
            <a:pPr lvl="1" eaLnBrk="1" fontAlgn="auto" hangingPunct="1">
              <a:spcAft>
                <a:spcPts val="0"/>
              </a:spcAft>
              <a:defRPr/>
            </a:pPr>
            <a:r>
              <a:rPr lang="sr-Latn-RS" dirty="0" err="1">
                <a:latin typeface="Times" pitchFamily="2" charset="0"/>
              </a:rPr>
              <a:t>Explaining</a:t>
            </a:r>
            <a:r>
              <a:rPr lang="sr-Latn-RS" dirty="0">
                <a:latin typeface="Times" pitchFamily="2" charset="0"/>
              </a:rPr>
              <a:t> </a:t>
            </a:r>
            <a:r>
              <a:rPr lang="en-GB" dirty="0">
                <a:latin typeface="Times" pitchFamily="2" charset="0"/>
              </a:rPr>
              <a:t>acculturation or even assimilation </a:t>
            </a:r>
            <a:r>
              <a:rPr lang="sr-Latn-RS" dirty="0" err="1">
                <a:latin typeface="Times" pitchFamily="2" charset="0"/>
              </a:rPr>
              <a:t>patterns</a:t>
            </a:r>
            <a:r>
              <a:rPr lang="sr-Latn-RS" dirty="0">
                <a:latin typeface="Times" pitchFamily="2" charset="0"/>
              </a:rPr>
              <a:t> from a </a:t>
            </a:r>
            <a:r>
              <a:rPr lang="sr-Latn-RS" dirty="0" err="1">
                <a:latin typeface="Times" pitchFamily="2" charset="0"/>
              </a:rPr>
              <a:t>gender</a:t>
            </a:r>
            <a:r>
              <a:rPr lang="sr-Latn-RS" dirty="0">
                <a:latin typeface="Times" pitchFamily="2" charset="0"/>
              </a:rPr>
              <a:t> </a:t>
            </a:r>
            <a:r>
              <a:rPr lang="sr-Latn-RS" dirty="0" err="1">
                <a:latin typeface="Times" pitchFamily="2" charset="0"/>
              </a:rPr>
              <a:t>perspective</a:t>
            </a:r>
            <a:r>
              <a:rPr lang="en-US" dirty="0">
                <a:latin typeface="Times" pitchFamily="2" charset="0"/>
              </a:rPr>
              <a:t>;</a:t>
            </a:r>
            <a:endParaRPr lang="sr-Latn-RS" dirty="0">
              <a:latin typeface="Times" pitchFamily="2" charset="0"/>
            </a:endParaRPr>
          </a:p>
          <a:p>
            <a:pPr lvl="1" eaLnBrk="1" fontAlgn="auto" hangingPunct="1">
              <a:spcAft>
                <a:spcPts val="0"/>
              </a:spcAft>
              <a:defRPr/>
            </a:pPr>
            <a:r>
              <a:rPr lang="sr-Latn-RS" dirty="0" err="1">
                <a:latin typeface="Times" pitchFamily="2" charset="0"/>
              </a:rPr>
              <a:t>Mothers</a:t>
            </a:r>
            <a:r>
              <a:rPr lang="hu-HU" dirty="0">
                <a:latin typeface="Times" pitchFamily="2" charset="0"/>
              </a:rPr>
              <a:t>’ </a:t>
            </a:r>
            <a:r>
              <a:rPr lang="hu-HU" dirty="0" err="1">
                <a:latin typeface="Times" pitchFamily="2" charset="0"/>
              </a:rPr>
              <a:t>role</a:t>
            </a:r>
            <a:r>
              <a:rPr lang="hu-HU" dirty="0">
                <a:latin typeface="Times" pitchFamily="2" charset="0"/>
              </a:rPr>
              <a:t> in </a:t>
            </a:r>
            <a:r>
              <a:rPr lang="hu-HU" dirty="0" err="1">
                <a:latin typeface="Times" pitchFamily="2" charset="0"/>
              </a:rPr>
              <a:t>intermarriages</a:t>
            </a:r>
            <a:r>
              <a:rPr lang="hu-HU" dirty="0">
                <a:latin typeface="Times" pitchFamily="2" charset="0"/>
              </a:rPr>
              <a:t> – </a:t>
            </a:r>
            <a:r>
              <a:rPr lang="hu-HU" dirty="0" err="1">
                <a:latin typeface="Times" pitchFamily="2" charset="0"/>
              </a:rPr>
              <a:t>cultural</a:t>
            </a:r>
            <a:r>
              <a:rPr lang="hu-HU" dirty="0">
                <a:latin typeface="Times" pitchFamily="2" charset="0"/>
              </a:rPr>
              <a:t> </a:t>
            </a:r>
            <a:r>
              <a:rPr lang="hu-HU" dirty="0" err="1">
                <a:latin typeface="Times" pitchFamily="2" charset="0"/>
              </a:rPr>
              <a:t>transmission</a:t>
            </a:r>
            <a:r>
              <a:rPr lang="en-US" dirty="0">
                <a:latin typeface="Times" pitchFamily="2" charset="0"/>
              </a:rPr>
              <a:t>;</a:t>
            </a:r>
            <a:endParaRPr lang="sr-Latn-RS" dirty="0">
              <a:latin typeface="Times" pitchFamily="2" charset="0"/>
            </a:endParaRPr>
          </a:p>
          <a:p>
            <a:pPr lvl="1" eaLnBrk="1" fontAlgn="auto" hangingPunct="1">
              <a:spcAft>
                <a:spcPts val="0"/>
              </a:spcAft>
              <a:defRPr/>
            </a:pPr>
            <a:r>
              <a:rPr lang="sr-Latn-RS" dirty="0" err="1">
                <a:latin typeface="Times" pitchFamily="2" charset="0"/>
              </a:rPr>
              <a:t>Presenting</a:t>
            </a:r>
            <a:r>
              <a:rPr lang="sr-Latn-RS" dirty="0">
                <a:latin typeface="Times" pitchFamily="2" charset="0"/>
              </a:rPr>
              <a:t> </a:t>
            </a:r>
            <a:r>
              <a:rPr lang="sr-Latn-RS" dirty="0" err="1">
                <a:latin typeface="Times" pitchFamily="2" charset="0"/>
              </a:rPr>
              <a:t>the</a:t>
            </a:r>
            <a:r>
              <a:rPr lang="en-GB" dirty="0">
                <a:latin typeface="Times" pitchFamily="2" charset="0"/>
              </a:rPr>
              <a:t> identity patterns of generations from mixed marriages;</a:t>
            </a:r>
            <a:endParaRPr lang="sr-Latn-RS" dirty="0">
              <a:latin typeface="Times" pitchFamily="2" charset="0"/>
            </a:endParaRPr>
          </a:p>
          <a:p>
            <a:pPr lvl="1" eaLnBrk="1" fontAlgn="auto" hangingPunct="1">
              <a:spcAft>
                <a:spcPts val="0"/>
              </a:spcAft>
              <a:defRPr/>
            </a:pPr>
            <a:r>
              <a:rPr lang="hu-HU" dirty="0">
                <a:latin typeface="Times" pitchFamily="2" charset="0"/>
              </a:rPr>
              <a:t>Policy </a:t>
            </a:r>
            <a:r>
              <a:rPr lang="hu-HU" dirty="0" err="1">
                <a:latin typeface="Times" pitchFamily="2" charset="0"/>
              </a:rPr>
              <a:t>recommendations</a:t>
            </a:r>
            <a:r>
              <a:rPr lang="hu-HU" dirty="0">
                <a:latin typeface="Times" pitchFamily="2" charset="0"/>
              </a:rPr>
              <a:t> – </a:t>
            </a:r>
            <a:r>
              <a:rPr lang="hu-HU" dirty="0" err="1">
                <a:latin typeface="Times" pitchFamily="2" charset="0"/>
              </a:rPr>
              <a:t>how</a:t>
            </a:r>
            <a:r>
              <a:rPr lang="hu-HU" dirty="0">
                <a:latin typeface="Times" pitchFamily="2" charset="0"/>
              </a:rPr>
              <a:t> </a:t>
            </a:r>
            <a:r>
              <a:rPr lang="hu-HU" dirty="0" err="1">
                <a:latin typeface="Times" pitchFamily="2" charset="0"/>
              </a:rPr>
              <a:t>to</a:t>
            </a:r>
            <a:r>
              <a:rPr lang="hu-HU" dirty="0">
                <a:latin typeface="Times" pitchFamily="2" charset="0"/>
              </a:rPr>
              <a:t> </a:t>
            </a:r>
            <a:r>
              <a:rPr lang="hu-HU" dirty="0" err="1">
                <a:latin typeface="Times" pitchFamily="2" charset="0"/>
              </a:rPr>
              <a:t>approach</a:t>
            </a:r>
            <a:r>
              <a:rPr lang="hu-HU" dirty="0">
                <a:latin typeface="Times" pitchFamily="2" charset="0"/>
              </a:rPr>
              <a:t> </a:t>
            </a:r>
            <a:r>
              <a:rPr lang="hu-HU" dirty="0" err="1">
                <a:latin typeface="Times" pitchFamily="2" charset="0"/>
              </a:rPr>
              <a:t>the</a:t>
            </a:r>
            <a:r>
              <a:rPr lang="hu-HU" dirty="0">
                <a:latin typeface="Times" pitchFamily="2" charset="0"/>
              </a:rPr>
              <a:t> </a:t>
            </a:r>
            <a:r>
              <a:rPr lang="hu-HU" dirty="0" err="1">
                <a:latin typeface="Times" pitchFamily="2" charset="0"/>
              </a:rPr>
              <a:t>question</a:t>
            </a:r>
            <a:r>
              <a:rPr lang="hu-HU" dirty="0">
                <a:latin typeface="Times" pitchFamily="2" charset="0"/>
              </a:rPr>
              <a:t> of </a:t>
            </a:r>
            <a:r>
              <a:rPr lang="hu-HU" dirty="0" err="1">
                <a:latin typeface="Times" pitchFamily="2" charset="0"/>
              </a:rPr>
              <a:t>education</a:t>
            </a:r>
            <a:r>
              <a:rPr lang="hu-HU" dirty="0">
                <a:latin typeface="Times" pitchFamily="2" charset="0"/>
              </a:rPr>
              <a:t> in </a:t>
            </a:r>
            <a:r>
              <a:rPr lang="hu-HU" dirty="0" err="1">
                <a:latin typeface="Times" pitchFamily="2" charset="0"/>
              </a:rPr>
              <a:t>intermarried</a:t>
            </a:r>
            <a:r>
              <a:rPr lang="hu-HU" dirty="0">
                <a:latin typeface="Times" pitchFamily="2" charset="0"/>
              </a:rPr>
              <a:t> </a:t>
            </a:r>
            <a:r>
              <a:rPr lang="hu-HU" dirty="0" err="1"/>
              <a:t>families</a:t>
            </a:r>
            <a:r>
              <a:rPr lang="en-US" dirty="0"/>
              <a:t>.</a:t>
            </a:r>
            <a:endParaRPr lang="en-GB" dirty="0"/>
          </a:p>
        </p:txBody>
      </p:sp>
      <p:pic>
        <p:nvPicPr>
          <p:cNvPr id="80899" name="Picture 6">
            <a:extLst>
              <a:ext uri="{FF2B5EF4-FFF2-40B4-BE49-F238E27FC236}">
                <a16:creationId xmlns:a16="http://schemas.microsoft.com/office/drawing/2014/main" id="{5465CBC5-ADBC-CC5B-DDED-3A884E1350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61550" y="122238"/>
            <a:ext cx="233045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0" name="Picture 3">
            <a:extLst>
              <a:ext uri="{FF2B5EF4-FFF2-40B4-BE49-F238E27FC236}">
                <a16:creationId xmlns:a16="http://schemas.microsoft.com/office/drawing/2014/main" id="{2B4071C7-6557-E297-64BA-159E9AADA3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45825" y="5700713"/>
            <a:ext cx="9779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1" name="Content Placeholder 7" descr="Logo&#10;&#10;Description automatically generated">
            <a:extLst>
              <a:ext uri="{FF2B5EF4-FFF2-40B4-BE49-F238E27FC236}">
                <a16:creationId xmlns:a16="http://schemas.microsoft.com/office/drawing/2014/main" id="{6110C587-5108-8C66-A995-D08D6F4141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88900"/>
            <a:ext cx="1296988"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a:extLst>
              <a:ext uri="{FF2B5EF4-FFF2-40B4-BE49-F238E27FC236}">
                <a16:creationId xmlns:a16="http://schemas.microsoft.com/office/drawing/2014/main" id="{9B85AB5A-E5E1-5DC1-ABE9-D3CCC8E5419D}"/>
              </a:ext>
            </a:extLst>
          </p:cNvPr>
          <p:cNvSpPr>
            <a:spLocks noGrp="1" noChangeArrowheads="1"/>
          </p:cNvSpPr>
          <p:nvPr>
            <p:ph type="title"/>
          </p:nvPr>
        </p:nvSpPr>
        <p:spPr>
          <a:xfrm>
            <a:off x="1479550" y="365125"/>
            <a:ext cx="9874250" cy="744538"/>
          </a:xfrm>
        </p:spPr>
        <p:txBody>
          <a:bodyPr/>
          <a:lstStyle/>
          <a:p>
            <a:pPr eaLnBrk="1" hangingPunct="1"/>
            <a:r>
              <a:rPr lang="hu-HU" altLang="en-US">
                <a:latin typeface="Times" pitchFamily="2" charset="0"/>
              </a:rPr>
              <a:t>References</a:t>
            </a:r>
            <a:endParaRPr lang="en-GB" altLang="en-US">
              <a:latin typeface="Times" pitchFamily="2" charset="0"/>
            </a:endParaRPr>
          </a:p>
        </p:txBody>
      </p:sp>
      <p:sp>
        <p:nvSpPr>
          <p:cNvPr id="3" name="Content Placeholder 2">
            <a:extLst>
              <a:ext uri="{FF2B5EF4-FFF2-40B4-BE49-F238E27FC236}">
                <a16:creationId xmlns:a16="http://schemas.microsoft.com/office/drawing/2014/main" id="{52A23773-FD0C-A0E2-A5F4-D25AF67AC3D1}"/>
              </a:ext>
            </a:extLst>
          </p:cNvPr>
          <p:cNvSpPr>
            <a:spLocks noGrp="1"/>
          </p:cNvSpPr>
          <p:nvPr>
            <p:ph idx="1"/>
          </p:nvPr>
        </p:nvSpPr>
        <p:spPr>
          <a:xfrm>
            <a:off x="461963" y="1252538"/>
            <a:ext cx="10891837" cy="5175250"/>
          </a:xfrm>
        </p:spPr>
        <p:txBody>
          <a:bodyPr rtlCol="0">
            <a:normAutofit fontScale="92500" lnSpcReduction="10000"/>
          </a:bodyPr>
          <a:lstStyle/>
          <a:p>
            <a:pPr eaLnBrk="1" fontAlgn="auto" hangingPunct="1">
              <a:spcAft>
                <a:spcPts val="0"/>
              </a:spcAft>
              <a:defRPr/>
            </a:pPr>
            <a:r>
              <a:rPr lang="en-GB" sz="1800" dirty="0" err="1">
                <a:latin typeface="Times" pitchFamily="2" charset="0"/>
              </a:rPr>
              <a:t>Badikyan</a:t>
            </a:r>
            <a:r>
              <a:rPr lang="en-GB" sz="1800" dirty="0">
                <a:latin typeface="Times" pitchFamily="2" charset="0"/>
              </a:rPr>
              <a:t>, T. (2011). Educational migration from Armenia: A case study of a group of OSF and DAAD beneficiaries [Unpublished master’s thesis]. Central European University.</a:t>
            </a:r>
            <a:endParaRPr lang="hu-HU" sz="1800" dirty="0">
              <a:latin typeface="Times" pitchFamily="2" charset="0"/>
            </a:endParaRPr>
          </a:p>
          <a:p>
            <a:pPr eaLnBrk="1" fontAlgn="auto" hangingPunct="1">
              <a:spcAft>
                <a:spcPts val="0"/>
              </a:spcAft>
              <a:defRPr/>
            </a:pPr>
            <a:r>
              <a:rPr lang="en-GB" sz="1800" dirty="0" err="1">
                <a:latin typeface="Times" pitchFamily="2" charset="0"/>
              </a:rPr>
              <a:t>Filipović</a:t>
            </a:r>
            <a:r>
              <a:rPr lang="en-GB" sz="1800" dirty="0">
                <a:latin typeface="Times" pitchFamily="2" charset="0"/>
              </a:rPr>
              <a:t>, J., </a:t>
            </a:r>
            <a:r>
              <a:rPr lang="en-GB" sz="1800" dirty="0" err="1">
                <a:latin typeface="Times" pitchFamily="2" charset="0"/>
              </a:rPr>
              <a:t>Vučo</a:t>
            </a:r>
            <a:r>
              <a:rPr lang="en-GB" sz="1800" dirty="0">
                <a:latin typeface="Times" pitchFamily="2" charset="0"/>
              </a:rPr>
              <a:t>, J., &amp; </a:t>
            </a:r>
            <a:r>
              <a:rPr lang="en-GB" sz="1800" dirty="0" err="1">
                <a:latin typeface="Times" pitchFamily="2" charset="0"/>
              </a:rPr>
              <a:t>Đurić</a:t>
            </a:r>
            <a:r>
              <a:rPr lang="en-GB" sz="1800" dirty="0">
                <a:latin typeface="Times" pitchFamily="2" charset="0"/>
              </a:rPr>
              <a:t>, L. (2007). Critical review of language education policies in compulsory primary and secondary education in Serbia. Current Issues in Language Planning, 8(1), 222–242.</a:t>
            </a:r>
            <a:endParaRPr lang="hu-HU" sz="1800" dirty="0">
              <a:latin typeface="Times" pitchFamily="2" charset="0"/>
            </a:endParaRPr>
          </a:p>
          <a:p>
            <a:pPr eaLnBrk="1" fontAlgn="auto" hangingPunct="1">
              <a:spcAft>
                <a:spcPts val="0"/>
              </a:spcAft>
              <a:defRPr/>
            </a:pPr>
            <a:r>
              <a:rPr lang="hu-HU" sz="1800" dirty="0" err="1">
                <a:latin typeface="Times" pitchFamily="2" charset="0"/>
              </a:rPr>
              <a:t>Gábrity</a:t>
            </a:r>
            <a:r>
              <a:rPr lang="hu-HU" sz="1800" dirty="0">
                <a:latin typeface="Times" pitchFamily="2" charset="0"/>
              </a:rPr>
              <a:t>-Molnár, I. (2009). Továbbképzési esélyek a kisebbségi létben – A vajdasági magyarok esélyegyenlőségének példáján (</a:t>
            </a:r>
            <a:r>
              <a:rPr lang="hu-HU" sz="1800" dirty="0" err="1">
                <a:latin typeface="Times" pitchFamily="2" charset="0"/>
              </a:rPr>
              <a:t>Continuing</a:t>
            </a:r>
            <a:r>
              <a:rPr lang="hu-HU" sz="1800" dirty="0">
                <a:latin typeface="Times" pitchFamily="2" charset="0"/>
              </a:rPr>
              <a:t> </a:t>
            </a:r>
            <a:r>
              <a:rPr lang="hu-HU" sz="1800" dirty="0" err="1">
                <a:latin typeface="Times" pitchFamily="2" charset="0"/>
              </a:rPr>
              <a:t>education</a:t>
            </a:r>
            <a:r>
              <a:rPr lang="hu-HU" sz="1800" dirty="0">
                <a:latin typeface="Times" pitchFamily="2" charset="0"/>
              </a:rPr>
              <a:t> in </a:t>
            </a:r>
            <a:r>
              <a:rPr lang="hu-HU" sz="1800" dirty="0" err="1">
                <a:latin typeface="Times" pitchFamily="2" charset="0"/>
              </a:rPr>
              <a:t>the</a:t>
            </a:r>
            <a:r>
              <a:rPr lang="hu-HU" sz="1800" dirty="0">
                <a:latin typeface="Times" pitchFamily="2" charset="0"/>
              </a:rPr>
              <a:t> life of </a:t>
            </a:r>
            <a:r>
              <a:rPr lang="hu-HU" sz="1800" dirty="0" err="1">
                <a:latin typeface="Times" pitchFamily="2" charset="0"/>
              </a:rPr>
              <a:t>minorities</a:t>
            </a:r>
            <a:r>
              <a:rPr lang="hu-HU" sz="1800" dirty="0">
                <a:latin typeface="Times" pitchFamily="2" charset="0"/>
              </a:rPr>
              <a:t> - </a:t>
            </a:r>
            <a:r>
              <a:rPr lang="hu-HU" sz="1800" dirty="0" err="1">
                <a:latin typeface="Times" pitchFamily="2" charset="0"/>
              </a:rPr>
              <a:t>On</a:t>
            </a:r>
            <a:r>
              <a:rPr lang="hu-HU" sz="1800" dirty="0">
                <a:latin typeface="Times" pitchFamily="2" charset="0"/>
              </a:rPr>
              <a:t> </a:t>
            </a:r>
            <a:r>
              <a:rPr lang="hu-HU" sz="1800" dirty="0" err="1">
                <a:latin typeface="Times" pitchFamily="2" charset="0"/>
              </a:rPr>
              <a:t>the</a:t>
            </a:r>
            <a:r>
              <a:rPr lang="hu-HU" sz="1800" dirty="0">
                <a:latin typeface="Times" pitchFamily="2" charset="0"/>
              </a:rPr>
              <a:t> </a:t>
            </a:r>
            <a:r>
              <a:rPr lang="hu-HU" sz="1800" dirty="0" err="1">
                <a:latin typeface="Times" pitchFamily="2" charset="0"/>
              </a:rPr>
              <a:t>example</a:t>
            </a:r>
            <a:r>
              <a:rPr lang="hu-HU" sz="1800" dirty="0">
                <a:latin typeface="Times" pitchFamily="2" charset="0"/>
              </a:rPr>
              <a:t> of </a:t>
            </a:r>
            <a:r>
              <a:rPr lang="hu-HU" sz="1800" dirty="0" err="1">
                <a:latin typeface="Times" pitchFamily="2" charset="0"/>
              </a:rPr>
              <a:t>equal</a:t>
            </a:r>
            <a:r>
              <a:rPr lang="hu-HU" sz="1800" dirty="0">
                <a:latin typeface="Times" pitchFamily="2" charset="0"/>
              </a:rPr>
              <a:t> </a:t>
            </a:r>
            <a:r>
              <a:rPr lang="hu-HU" sz="1800" dirty="0" err="1">
                <a:latin typeface="Times" pitchFamily="2" charset="0"/>
              </a:rPr>
              <a:t>opportunities</a:t>
            </a:r>
            <a:r>
              <a:rPr lang="hu-HU" sz="1800" dirty="0">
                <a:latin typeface="Times" pitchFamily="2" charset="0"/>
              </a:rPr>
              <a:t> </a:t>
            </a:r>
            <a:r>
              <a:rPr lang="hu-HU" sz="1800" dirty="0" err="1">
                <a:latin typeface="Times" pitchFamily="2" charset="0"/>
              </a:rPr>
              <a:t>for</a:t>
            </a:r>
            <a:r>
              <a:rPr lang="hu-HU" sz="1800" dirty="0">
                <a:latin typeface="Times" pitchFamily="2" charset="0"/>
              </a:rPr>
              <a:t> </a:t>
            </a:r>
            <a:r>
              <a:rPr lang="hu-HU" sz="1800" dirty="0" err="1">
                <a:latin typeface="Times" pitchFamily="2" charset="0"/>
              </a:rPr>
              <a:t>Hungarians</a:t>
            </a:r>
            <a:r>
              <a:rPr lang="hu-HU" sz="1800" dirty="0">
                <a:latin typeface="Times" pitchFamily="2" charset="0"/>
              </a:rPr>
              <a:t> in </a:t>
            </a:r>
            <a:r>
              <a:rPr lang="hu-HU" sz="1800" dirty="0" err="1">
                <a:latin typeface="Times" pitchFamily="2" charset="0"/>
              </a:rPr>
              <a:t>Vojvodina</a:t>
            </a:r>
            <a:r>
              <a:rPr lang="hu-HU" sz="1800" dirty="0">
                <a:latin typeface="Times" pitchFamily="2" charset="0"/>
              </a:rPr>
              <a:t>). In K. </a:t>
            </a:r>
            <a:r>
              <a:rPr lang="hu-HU" sz="1800" dirty="0" err="1">
                <a:latin typeface="Times" pitchFamily="2" charset="0"/>
              </a:rPr>
              <a:t>Káich</a:t>
            </a:r>
            <a:r>
              <a:rPr lang="hu-HU" sz="1800" dirty="0">
                <a:latin typeface="Times" pitchFamily="2" charset="0"/>
              </a:rPr>
              <a:t> (</a:t>
            </a:r>
            <a:r>
              <a:rPr lang="hu-HU" sz="1800" dirty="0" err="1">
                <a:latin typeface="Times" pitchFamily="2" charset="0"/>
              </a:rPr>
              <a:t>Ed</a:t>
            </a:r>
            <a:r>
              <a:rPr lang="hu-HU" sz="1800" dirty="0">
                <a:latin typeface="Times" pitchFamily="2" charset="0"/>
              </a:rPr>
              <a:t>.), Az esélyegyenlőség és a felzárkóztatás vetületei az oktatásban – Általános kérdések – (anya)nyelvi oktatás (</a:t>
            </a:r>
            <a:r>
              <a:rPr lang="hu-HU" sz="1800" dirty="0" err="1">
                <a:latin typeface="Times" pitchFamily="2" charset="0"/>
              </a:rPr>
              <a:t>Aspects</a:t>
            </a:r>
            <a:r>
              <a:rPr lang="hu-HU" sz="1800" dirty="0">
                <a:latin typeface="Times" pitchFamily="2" charset="0"/>
              </a:rPr>
              <a:t> of </a:t>
            </a:r>
            <a:r>
              <a:rPr lang="hu-HU" sz="1800" dirty="0" err="1">
                <a:latin typeface="Times" pitchFamily="2" charset="0"/>
              </a:rPr>
              <a:t>equal</a:t>
            </a:r>
            <a:r>
              <a:rPr lang="hu-HU" sz="1800" dirty="0">
                <a:latin typeface="Times" pitchFamily="2" charset="0"/>
              </a:rPr>
              <a:t> </a:t>
            </a:r>
            <a:r>
              <a:rPr lang="hu-HU" sz="1800" dirty="0" err="1">
                <a:latin typeface="Times" pitchFamily="2" charset="0"/>
              </a:rPr>
              <a:t>opportunities</a:t>
            </a:r>
            <a:r>
              <a:rPr lang="hu-HU" sz="1800" dirty="0">
                <a:latin typeface="Times" pitchFamily="2" charset="0"/>
              </a:rPr>
              <a:t> and meeting </a:t>
            </a:r>
            <a:r>
              <a:rPr lang="hu-HU" sz="1800" dirty="0" err="1">
                <a:latin typeface="Times" pitchFamily="2" charset="0"/>
              </a:rPr>
              <a:t>the</a:t>
            </a:r>
            <a:r>
              <a:rPr lang="hu-HU" sz="1800" dirty="0">
                <a:latin typeface="Times" pitchFamily="2" charset="0"/>
              </a:rPr>
              <a:t> </a:t>
            </a:r>
            <a:r>
              <a:rPr lang="hu-HU" sz="1800" dirty="0" err="1">
                <a:latin typeface="Times" pitchFamily="2" charset="0"/>
              </a:rPr>
              <a:t>criterion</a:t>
            </a:r>
            <a:r>
              <a:rPr lang="hu-HU" sz="1800" dirty="0">
                <a:latin typeface="Times" pitchFamily="2" charset="0"/>
              </a:rPr>
              <a:t> in </a:t>
            </a:r>
            <a:r>
              <a:rPr lang="hu-HU" sz="1800" dirty="0" err="1">
                <a:latin typeface="Times" pitchFamily="2" charset="0"/>
              </a:rPr>
              <a:t>education</a:t>
            </a:r>
            <a:r>
              <a:rPr lang="hu-HU" sz="1800" dirty="0">
                <a:latin typeface="Times" pitchFamily="2" charset="0"/>
              </a:rPr>
              <a:t> - General </a:t>
            </a:r>
            <a:r>
              <a:rPr lang="hu-HU" sz="1800" dirty="0" err="1">
                <a:latin typeface="Times" pitchFamily="2" charset="0"/>
              </a:rPr>
              <a:t>issues</a:t>
            </a:r>
            <a:r>
              <a:rPr lang="hu-HU" sz="1800" dirty="0">
                <a:latin typeface="Times" pitchFamily="2" charset="0"/>
              </a:rPr>
              <a:t> - (</a:t>
            </a:r>
            <a:r>
              <a:rPr lang="hu-HU" sz="1800" dirty="0" err="1">
                <a:latin typeface="Times" pitchFamily="2" charset="0"/>
              </a:rPr>
              <a:t>mother</a:t>
            </a:r>
            <a:r>
              <a:rPr lang="hu-HU" sz="1800" dirty="0">
                <a:latin typeface="Times" pitchFamily="2" charset="0"/>
              </a:rPr>
              <a:t>)</a:t>
            </a:r>
            <a:r>
              <a:rPr lang="hu-HU" sz="1800" dirty="0" err="1">
                <a:latin typeface="Times" pitchFamily="2" charset="0"/>
              </a:rPr>
              <a:t>tongue</a:t>
            </a:r>
            <a:r>
              <a:rPr lang="hu-HU" sz="1800" dirty="0">
                <a:latin typeface="Times" pitchFamily="2" charset="0"/>
              </a:rPr>
              <a:t> </a:t>
            </a:r>
            <a:r>
              <a:rPr lang="hu-HU" sz="1800" dirty="0" err="1">
                <a:latin typeface="Times" pitchFamily="2" charset="0"/>
              </a:rPr>
              <a:t>education</a:t>
            </a:r>
            <a:r>
              <a:rPr lang="hu-HU" sz="1800" dirty="0">
                <a:latin typeface="Times" pitchFamily="2" charset="0"/>
              </a:rPr>
              <a:t> (pp. 15–25). Magyar Tannyelvű </a:t>
            </a:r>
            <a:r>
              <a:rPr lang="hu-HU" sz="1800" dirty="0" err="1">
                <a:latin typeface="Times" pitchFamily="2" charset="0"/>
              </a:rPr>
              <a:t>Tanítóképöző</a:t>
            </a:r>
            <a:r>
              <a:rPr lang="hu-HU" sz="1800" dirty="0">
                <a:latin typeface="Times" pitchFamily="2" charset="0"/>
              </a:rPr>
              <a:t> Kar. </a:t>
            </a:r>
          </a:p>
          <a:p>
            <a:pPr eaLnBrk="1" fontAlgn="auto" hangingPunct="1">
              <a:spcAft>
                <a:spcPts val="0"/>
              </a:spcAft>
              <a:defRPr/>
            </a:pPr>
            <a:r>
              <a:rPr lang="en-GB" sz="1800" dirty="0">
                <a:latin typeface="Times" pitchFamily="2" charset="0"/>
              </a:rPr>
              <a:t>Lien D., &amp; Wang, Y. (2005). Brain drain or brain gain: A revisit. Journal of Population Economics, 18(1), 153–163.</a:t>
            </a:r>
            <a:endParaRPr lang="hu-HU" sz="1800" dirty="0">
              <a:latin typeface="Times" pitchFamily="2" charset="0"/>
            </a:endParaRPr>
          </a:p>
          <a:p>
            <a:pPr eaLnBrk="1" fontAlgn="auto" hangingPunct="1">
              <a:spcAft>
                <a:spcPts val="0"/>
              </a:spcAft>
              <a:defRPr/>
            </a:pPr>
            <a:r>
              <a:rPr lang="en-GB" sz="1900" dirty="0" err="1">
                <a:latin typeface="Times" pitchFamily="2" charset="0"/>
              </a:rPr>
              <a:t>Özden</a:t>
            </a:r>
            <a:r>
              <a:rPr lang="en-GB" sz="1900" dirty="0">
                <a:latin typeface="Times" pitchFamily="2" charset="0"/>
              </a:rPr>
              <a:t>, C., &amp; Schiff, M. (2007). International migration, economic development and policy. World Bank; Palgrave Macmillan.</a:t>
            </a:r>
            <a:endParaRPr lang="hu-HU" sz="1900" dirty="0">
              <a:latin typeface="Times" pitchFamily="2" charset="0"/>
            </a:endParaRPr>
          </a:p>
          <a:p>
            <a:pPr eaLnBrk="1" fontAlgn="auto" hangingPunct="1">
              <a:spcAft>
                <a:spcPts val="0"/>
              </a:spcAft>
              <a:defRPr/>
            </a:pPr>
            <a:r>
              <a:rPr lang="en-GB" sz="1900" dirty="0">
                <a:latin typeface="Times" pitchFamily="2" charset="0"/>
              </a:rPr>
              <a:t>Papp, Z. A. (2015). </a:t>
            </a:r>
            <a:r>
              <a:rPr lang="en-GB" sz="1900" dirty="0" err="1">
                <a:latin typeface="Times" pitchFamily="2" charset="0"/>
              </a:rPr>
              <a:t>Nyelvi-etnikai</a:t>
            </a:r>
            <a:r>
              <a:rPr lang="en-GB" sz="1900" dirty="0">
                <a:latin typeface="Times" pitchFamily="2" charset="0"/>
              </a:rPr>
              <a:t>, </a:t>
            </a:r>
            <a:r>
              <a:rPr lang="en-GB" sz="1900" dirty="0" err="1">
                <a:latin typeface="Times" pitchFamily="2" charset="0"/>
              </a:rPr>
              <a:t>nem</a:t>
            </a:r>
            <a:r>
              <a:rPr lang="en-GB" sz="1900" dirty="0">
                <a:latin typeface="Times" pitchFamily="2" charset="0"/>
              </a:rPr>
              <a:t> </a:t>
            </a:r>
            <a:r>
              <a:rPr lang="en-GB" sz="1900" dirty="0" err="1">
                <a:latin typeface="Times" pitchFamily="2" charset="0"/>
              </a:rPr>
              <a:t>bevándorló</a:t>
            </a:r>
            <a:r>
              <a:rPr lang="en-GB" sz="1900" dirty="0">
                <a:latin typeface="Times" pitchFamily="2" charset="0"/>
              </a:rPr>
              <a:t> </a:t>
            </a:r>
            <a:r>
              <a:rPr lang="en-GB" sz="1900" dirty="0" err="1">
                <a:latin typeface="Times" pitchFamily="2" charset="0"/>
              </a:rPr>
              <a:t>kisebbségi</a:t>
            </a:r>
            <a:r>
              <a:rPr lang="en-GB" sz="1900" dirty="0">
                <a:latin typeface="Times" pitchFamily="2" charset="0"/>
              </a:rPr>
              <a:t> </a:t>
            </a:r>
            <a:r>
              <a:rPr lang="en-GB" sz="1900" dirty="0" err="1">
                <a:latin typeface="Times" pitchFamily="2" charset="0"/>
              </a:rPr>
              <a:t>tanulók</a:t>
            </a:r>
            <a:r>
              <a:rPr lang="en-GB" sz="1900" dirty="0">
                <a:latin typeface="Times" pitchFamily="2" charset="0"/>
              </a:rPr>
              <a:t> </a:t>
            </a:r>
            <a:r>
              <a:rPr lang="en-GB" sz="1900" dirty="0" err="1">
                <a:latin typeface="Times" pitchFamily="2" charset="0"/>
              </a:rPr>
              <a:t>iskolai</a:t>
            </a:r>
            <a:r>
              <a:rPr lang="en-GB" sz="1900" dirty="0">
                <a:latin typeface="Times" pitchFamily="2" charset="0"/>
              </a:rPr>
              <a:t> </a:t>
            </a:r>
            <a:r>
              <a:rPr lang="en-GB" sz="1900" dirty="0" err="1">
                <a:latin typeface="Times" pitchFamily="2" charset="0"/>
              </a:rPr>
              <a:t>teljesítménye</a:t>
            </a:r>
            <a:r>
              <a:rPr lang="en-GB" sz="1900" dirty="0">
                <a:latin typeface="Times" pitchFamily="2" charset="0"/>
              </a:rPr>
              <a:t> a PISA-</a:t>
            </a:r>
            <a:r>
              <a:rPr lang="en-GB" sz="1900" dirty="0" err="1">
                <a:latin typeface="Times" pitchFamily="2" charset="0"/>
              </a:rPr>
              <a:t>felmérésekben</a:t>
            </a:r>
            <a:r>
              <a:rPr lang="en-GB" sz="1900" dirty="0">
                <a:latin typeface="Times" pitchFamily="2" charset="0"/>
              </a:rPr>
              <a:t> (School performance of language-ethnic, non-immigrant minority students in PISA surveys). </a:t>
            </a:r>
            <a:r>
              <a:rPr lang="en-GB" sz="1900" dirty="0" err="1">
                <a:latin typeface="Times" pitchFamily="2" charset="0"/>
              </a:rPr>
              <a:t>Educatio</a:t>
            </a:r>
            <a:r>
              <a:rPr lang="en-GB" sz="1900" dirty="0">
                <a:latin typeface="Times" pitchFamily="2" charset="0"/>
              </a:rPr>
              <a:t>, 24(2), 50–63</a:t>
            </a:r>
            <a:r>
              <a:rPr lang="hu-HU" sz="1900" dirty="0">
                <a:latin typeface="Times" pitchFamily="2" charset="0"/>
              </a:rPr>
              <a:t>.</a:t>
            </a:r>
          </a:p>
          <a:p>
            <a:pPr eaLnBrk="1" fontAlgn="auto" hangingPunct="1">
              <a:spcAft>
                <a:spcPts val="0"/>
              </a:spcAft>
              <a:defRPr/>
            </a:pPr>
            <a:r>
              <a:rPr lang="hu-HU" sz="1900" dirty="0">
                <a:latin typeface="Times" pitchFamily="2" charset="0"/>
              </a:rPr>
              <a:t>Takács, Z. (2013). Felsőoktatási határ/helyzetek (</a:t>
            </a:r>
            <a:r>
              <a:rPr lang="hu-HU" sz="1900" dirty="0" err="1">
                <a:latin typeface="Times" pitchFamily="2" charset="0"/>
              </a:rPr>
              <a:t>Higher</a:t>
            </a:r>
            <a:r>
              <a:rPr lang="hu-HU" sz="1900" dirty="0">
                <a:latin typeface="Times" pitchFamily="2" charset="0"/>
              </a:rPr>
              <a:t> </a:t>
            </a:r>
            <a:r>
              <a:rPr lang="hu-HU" sz="1900" dirty="0" err="1">
                <a:latin typeface="Times" pitchFamily="2" charset="0"/>
              </a:rPr>
              <a:t>education</a:t>
            </a:r>
            <a:r>
              <a:rPr lang="hu-HU" sz="1900" dirty="0">
                <a:latin typeface="Times" pitchFamily="2" charset="0"/>
              </a:rPr>
              <a:t> </a:t>
            </a:r>
            <a:r>
              <a:rPr lang="hu-HU" sz="1900" dirty="0" err="1">
                <a:latin typeface="Times" pitchFamily="2" charset="0"/>
              </a:rPr>
              <a:t>frontier</a:t>
            </a:r>
            <a:r>
              <a:rPr lang="hu-HU" sz="1900" dirty="0">
                <a:latin typeface="Times" pitchFamily="2" charset="0"/>
              </a:rPr>
              <a:t>/</a:t>
            </a:r>
            <a:r>
              <a:rPr lang="hu-HU" sz="1900" dirty="0" err="1">
                <a:latin typeface="Times" pitchFamily="2" charset="0"/>
              </a:rPr>
              <a:t>situations</a:t>
            </a:r>
            <a:r>
              <a:rPr lang="hu-HU" sz="1900" dirty="0">
                <a:latin typeface="Times" pitchFamily="2" charset="0"/>
              </a:rPr>
              <a:t>). Magyarságkutató Tudományos Társaság.</a:t>
            </a:r>
          </a:p>
          <a:p>
            <a:pPr eaLnBrk="1" fontAlgn="auto" hangingPunct="1">
              <a:spcAft>
                <a:spcPts val="0"/>
              </a:spcAft>
              <a:defRPr/>
            </a:pPr>
            <a:r>
              <a:rPr lang="hu-HU" sz="1900" dirty="0">
                <a:latin typeface="Times" pitchFamily="2" charset="0"/>
              </a:rPr>
              <a:t>Takács, Z., Tátrai, P., &amp;. Erőss, Á. (2013). A Vajdaságból Magyarországra irányuló tanulmányi célú migráció (</a:t>
            </a:r>
            <a:r>
              <a:rPr lang="hu-HU" sz="1900" dirty="0" err="1">
                <a:latin typeface="Times" pitchFamily="2" charset="0"/>
              </a:rPr>
              <a:t>Educational</a:t>
            </a:r>
            <a:r>
              <a:rPr lang="hu-HU" sz="1900" dirty="0">
                <a:latin typeface="Times" pitchFamily="2" charset="0"/>
              </a:rPr>
              <a:t> </a:t>
            </a:r>
            <a:r>
              <a:rPr lang="hu-HU" sz="1900" dirty="0" err="1">
                <a:latin typeface="Times" pitchFamily="2" charset="0"/>
              </a:rPr>
              <a:t>migration</a:t>
            </a:r>
            <a:r>
              <a:rPr lang="hu-HU" sz="1900" dirty="0">
                <a:latin typeface="Times" pitchFamily="2" charset="0"/>
              </a:rPr>
              <a:t> </a:t>
            </a:r>
            <a:r>
              <a:rPr lang="hu-HU" sz="1900" dirty="0" err="1">
                <a:latin typeface="Times" pitchFamily="2" charset="0"/>
              </a:rPr>
              <a:t>from</a:t>
            </a:r>
            <a:r>
              <a:rPr lang="hu-HU" sz="1900" dirty="0">
                <a:latin typeface="Times" pitchFamily="2" charset="0"/>
              </a:rPr>
              <a:t> </a:t>
            </a:r>
            <a:r>
              <a:rPr lang="hu-HU" sz="1900" dirty="0" err="1">
                <a:latin typeface="Times" pitchFamily="2" charset="0"/>
              </a:rPr>
              <a:t>Vojvodina</a:t>
            </a:r>
            <a:r>
              <a:rPr lang="hu-HU" sz="1900" dirty="0">
                <a:latin typeface="Times" pitchFamily="2" charset="0"/>
              </a:rPr>
              <a:t> </a:t>
            </a:r>
            <a:r>
              <a:rPr lang="hu-HU" sz="1900" dirty="0" err="1">
                <a:latin typeface="Times" pitchFamily="2" charset="0"/>
              </a:rPr>
              <a:t>to</a:t>
            </a:r>
            <a:r>
              <a:rPr lang="hu-HU" sz="1900" dirty="0">
                <a:latin typeface="Times" pitchFamily="2" charset="0"/>
              </a:rPr>
              <a:t> Hungary)</a:t>
            </a:r>
          </a:p>
          <a:p>
            <a:pPr eaLnBrk="1" fontAlgn="auto" hangingPunct="1">
              <a:spcAft>
                <a:spcPts val="0"/>
              </a:spcAft>
              <a:defRPr/>
            </a:pPr>
            <a:endParaRPr lang="hu-HU" dirty="0"/>
          </a:p>
          <a:p>
            <a:pPr eaLnBrk="1" fontAlgn="auto" hangingPunct="1">
              <a:spcAft>
                <a:spcPts val="0"/>
              </a:spcAft>
              <a:defRPr/>
            </a:pPr>
            <a:endParaRPr lang="en-GB" dirty="0"/>
          </a:p>
        </p:txBody>
      </p:sp>
      <p:pic>
        <p:nvPicPr>
          <p:cNvPr id="82947" name="Picture 3">
            <a:extLst>
              <a:ext uri="{FF2B5EF4-FFF2-40B4-BE49-F238E27FC236}">
                <a16:creationId xmlns:a16="http://schemas.microsoft.com/office/drawing/2014/main" id="{036406D3-82F7-8723-A0CC-3EE2ACBC51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1550" y="122238"/>
            <a:ext cx="233045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8" name="Picture 4">
            <a:extLst>
              <a:ext uri="{FF2B5EF4-FFF2-40B4-BE49-F238E27FC236}">
                <a16:creationId xmlns:a16="http://schemas.microsoft.com/office/drawing/2014/main" id="{AC18E66B-1E06-DD57-52A8-DC81C1C61C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5825" y="5700713"/>
            <a:ext cx="9779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9" name="Content Placeholder 7" descr="Logo&#10;&#10;Description automatically generated">
            <a:extLst>
              <a:ext uri="{FF2B5EF4-FFF2-40B4-BE49-F238E27FC236}">
                <a16:creationId xmlns:a16="http://schemas.microsoft.com/office/drawing/2014/main" id="{F2029261-B1F6-2C10-D2EE-3177501256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7638"/>
            <a:ext cx="1296988" cy="1257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751FB-09E9-4661-6EE6-10CA4214D05E}"/>
              </a:ext>
            </a:extLst>
          </p:cNvPr>
          <p:cNvSpPr>
            <a:spLocks noGrp="1"/>
          </p:cNvSpPr>
          <p:nvPr>
            <p:ph type="title"/>
          </p:nvPr>
        </p:nvSpPr>
        <p:spPr>
          <a:xfrm>
            <a:off x="1514475" y="179388"/>
            <a:ext cx="9839325" cy="666750"/>
          </a:xfrm>
        </p:spPr>
        <p:txBody>
          <a:bodyPr rtlCol="0">
            <a:normAutofit fontScale="90000"/>
          </a:bodyPr>
          <a:lstStyle/>
          <a:p>
            <a:pPr eaLnBrk="1" fontAlgn="auto" hangingPunct="1">
              <a:spcAft>
                <a:spcPts val="0"/>
              </a:spcAft>
              <a:defRPr/>
            </a:pPr>
            <a:r>
              <a:rPr lang="hu-HU" dirty="0">
                <a:latin typeface="Times" pitchFamily="2" charset="0"/>
              </a:rPr>
              <a:t>R</a:t>
            </a:r>
            <a:r>
              <a:rPr lang="en-US" dirty="0" err="1">
                <a:latin typeface="Times" pitchFamily="2" charset="0"/>
              </a:rPr>
              <a:t>eferences</a:t>
            </a:r>
            <a:r>
              <a:rPr lang="en-US" dirty="0">
                <a:latin typeface="Times" pitchFamily="2" charset="0"/>
              </a:rPr>
              <a:t>…</a:t>
            </a:r>
            <a:endParaRPr lang="en-GB" dirty="0">
              <a:latin typeface="Times" pitchFamily="2" charset="0"/>
            </a:endParaRPr>
          </a:p>
        </p:txBody>
      </p:sp>
      <p:sp>
        <p:nvSpPr>
          <p:cNvPr id="83970" name="Content Placeholder 2">
            <a:extLst>
              <a:ext uri="{FF2B5EF4-FFF2-40B4-BE49-F238E27FC236}">
                <a16:creationId xmlns:a16="http://schemas.microsoft.com/office/drawing/2014/main" id="{526543B5-D199-8293-E02A-8470158F604E}"/>
              </a:ext>
            </a:extLst>
          </p:cNvPr>
          <p:cNvSpPr>
            <a:spLocks noGrp="1" noChangeArrowheads="1"/>
          </p:cNvSpPr>
          <p:nvPr>
            <p:ph idx="1"/>
          </p:nvPr>
        </p:nvSpPr>
        <p:spPr>
          <a:xfrm>
            <a:off x="477838" y="846138"/>
            <a:ext cx="10875962" cy="5735637"/>
          </a:xfrm>
        </p:spPr>
        <p:txBody>
          <a:bodyPr/>
          <a:lstStyle/>
          <a:p>
            <a:pPr eaLnBrk="1" hangingPunct="1"/>
            <a:r>
              <a:rPr lang="en-GB" altLang="en-HU" sz="1400">
                <a:latin typeface="Times" pitchFamily="2" charset="0"/>
              </a:rPr>
              <a:t>Brubaker, Rogers, Margit Feischmidt, Jon Fox, and Liana Grancea. 2018. </a:t>
            </a:r>
            <a:r>
              <a:rPr lang="en-GB" altLang="en-HU" sz="1400" i="1">
                <a:latin typeface="Times" pitchFamily="2" charset="0"/>
              </a:rPr>
              <a:t>Nationalist politics and everyday ethnicity in a Transylvanian town</a:t>
            </a:r>
            <a:r>
              <a:rPr lang="en-GB" altLang="en-HU" sz="1400">
                <a:latin typeface="Times" pitchFamily="2" charset="0"/>
              </a:rPr>
              <a:t>. Princeton University Press.</a:t>
            </a:r>
          </a:p>
          <a:p>
            <a:pPr eaLnBrk="1" hangingPunct="1"/>
            <a:r>
              <a:rPr lang="en-GB" altLang="en-HU" sz="1400">
                <a:latin typeface="Times" pitchFamily="2" charset="0"/>
              </a:rPr>
              <a:t>Burić, Feđa. 2020. "Sporadically Mixed: Lowering Socialist Expectations and Politicizing Mixed Marriage in 1960s Yugoslavia." </a:t>
            </a:r>
            <a:r>
              <a:rPr lang="en-GB" altLang="en-HU" sz="1400" i="1">
                <a:latin typeface="Times" pitchFamily="2" charset="0"/>
              </a:rPr>
              <a:t>In Intermarriage from Central Europe to Central Asia: Mixed Families in the Age of Extremes</a:t>
            </a:r>
            <a:r>
              <a:rPr lang="en-GB" altLang="en-HU" sz="1400">
                <a:latin typeface="Times" pitchFamily="2" charset="0"/>
              </a:rPr>
              <a:t>, edited by Adrienne Edgar and Benjamin Frommer, 83-109. Lincoln: University of Nebraska Press.</a:t>
            </a:r>
            <a:endParaRPr lang="hu-HU" altLang="en-HU" sz="1400">
              <a:latin typeface="Times" pitchFamily="2" charset="0"/>
            </a:endParaRPr>
          </a:p>
          <a:p>
            <a:pPr eaLnBrk="1" hangingPunct="1"/>
            <a:r>
              <a:rPr lang="en-GB" altLang="en-HU" sz="1400">
                <a:latin typeface="Times" pitchFamily="2" charset="0"/>
              </a:rPr>
              <a:t>Goldstein, Joshua R., and Kristen Harknett. 2006. "Parenting across racial and class lines: Assortative mating patterns of new parents who are married, cohabiting, dating or no longer romantically involved." </a:t>
            </a:r>
            <a:r>
              <a:rPr lang="en-GB" altLang="en-HU" sz="1400" i="1">
                <a:latin typeface="Times" pitchFamily="2" charset="0"/>
              </a:rPr>
              <a:t>Social Forces </a:t>
            </a:r>
            <a:r>
              <a:rPr lang="en-GB" altLang="en-HU" sz="1400">
                <a:latin typeface="Times" pitchFamily="2" charset="0"/>
              </a:rPr>
              <a:t>85 (1): 121-143.</a:t>
            </a:r>
          </a:p>
          <a:p>
            <a:pPr eaLnBrk="1" hangingPunct="1"/>
            <a:r>
              <a:rPr lang="en-GB" altLang="en-HU" sz="1400">
                <a:latin typeface="Times" pitchFamily="2" charset="0"/>
              </a:rPr>
              <a:t>Gorden, Milton M. 1964. </a:t>
            </a:r>
            <a:r>
              <a:rPr lang="en-GB" altLang="en-HU" sz="1400" i="1">
                <a:latin typeface="Times" pitchFamily="2" charset="0"/>
              </a:rPr>
              <a:t>Assimilation in American life</a:t>
            </a:r>
            <a:r>
              <a:rPr lang="en-GB" altLang="en-HU" sz="1400">
                <a:latin typeface="Times" pitchFamily="2" charset="0"/>
              </a:rPr>
              <a:t>. New York: Oxford University Press.</a:t>
            </a:r>
          </a:p>
          <a:p>
            <a:pPr eaLnBrk="1" hangingPunct="1"/>
            <a:r>
              <a:rPr lang="en-GB" altLang="en-HU" sz="1400">
                <a:latin typeface="Times" pitchFamily="2" charset="0"/>
              </a:rPr>
              <a:t>Harris, David. R., and Jeremiah Joseph Sim. 2002. "Who is multiracial? Assessing the complexity of lived race." </a:t>
            </a:r>
            <a:r>
              <a:rPr lang="en-GB" altLang="en-HU" sz="1400" i="1">
                <a:latin typeface="Times" pitchFamily="2" charset="0"/>
              </a:rPr>
              <a:t>American </a:t>
            </a:r>
            <a:r>
              <a:rPr lang="hu-HU" altLang="en-HU" sz="1400" i="1">
                <a:latin typeface="Times" pitchFamily="2" charset="0"/>
              </a:rPr>
              <a:t>S</a:t>
            </a:r>
            <a:r>
              <a:rPr lang="en-GB" altLang="en-HU" sz="1400" i="1">
                <a:latin typeface="Times" pitchFamily="2" charset="0"/>
              </a:rPr>
              <a:t>ociological </a:t>
            </a:r>
            <a:r>
              <a:rPr lang="hu-HU" altLang="en-HU" sz="1400" i="1">
                <a:latin typeface="Times" pitchFamily="2" charset="0"/>
              </a:rPr>
              <a:t>R</a:t>
            </a:r>
            <a:r>
              <a:rPr lang="en-GB" altLang="en-HU" sz="1400" i="1">
                <a:latin typeface="Times" pitchFamily="2" charset="0"/>
              </a:rPr>
              <a:t>eview </a:t>
            </a:r>
            <a:r>
              <a:rPr lang="en-GB" altLang="en-HU" sz="1400">
                <a:latin typeface="Times" pitchFamily="2" charset="0"/>
              </a:rPr>
              <a:t>67 (4): 614-627.</a:t>
            </a:r>
            <a:endParaRPr lang="hu-HU" altLang="en-HU" sz="1400">
              <a:latin typeface="Times" pitchFamily="2" charset="0"/>
            </a:endParaRPr>
          </a:p>
          <a:p>
            <a:pPr eaLnBrk="1" hangingPunct="1"/>
            <a:r>
              <a:rPr lang="en-GB" altLang="en-HU" sz="1400">
                <a:latin typeface="Times" pitchFamily="2" charset="0"/>
              </a:rPr>
              <a:t>Kalmijn, Matthijs. 1998. "Intermarriage and homogamy: causes, patterns, trends." </a:t>
            </a:r>
            <a:r>
              <a:rPr lang="en-GB" altLang="en-HU" sz="1400" i="1">
                <a:latin typeface="Times" pitchFamily="2" charset="0"/>
              </a:rPr>
              <a:t>Annual Review of Sociology </a:t>
            </a:r>
            <a:r>
              <a:rPr lang="en-GB" altLang="en-HU" sz="1400">
                <a:latin typeface="Times" pitchFamily="2" charset="0"/>
              </a:rPr>
              <a:t>24: 395-421.</a:t>
            </a:r>
          </a:p>
          <a:p>
            <a:pPr eaLnBrk="1" hangingPunct="1"/>
            <a:r>
              <a:rPr lang="en-GB" altLang="en-HU" sz="1400">
                <a:latin typeface="Times" pitchFamily="2" charset="0"/>
              </a:rPr>
              <a:t>Kalmijn, Matthijs, Paul M. De Graaf, and Jaques P. Janssen. 2005. "Intermarriage and the risk of divorce in the Netherlands: The effects of differences in religion and in nationality, 1974–94." </a:t>
            </a:r>
            <a:r>
              <a:rPr lang="en-GB" altLang="en-HU" sz="1400" i="1">
                <a:latin typeface="Times" pitchFamily="2" charset="0"/>
              </a:rPr>
              <a:t>Population studies </a:t>
            </a:r>
            <a:r>
              <a:rPr lang="en-GB" altLang="en-HU" sz="1400">
                <a:latin typeface="Times" pitchFamily="2" charset="0"/>
              </a:rPr>
              <a:t>59 (1): 71-85.</a:t>
            </a:r>
            <a:endParaRPr lang="hu-HU" altLang="en-HU" sz="1400">
              <a:latin typeface="Times" pitchFamily="2" charset="0"/>
            </a:endParaRPr>
          </a:p>
          <a:p>
            <a:pPr eaLnBrk="1" hangingPunct="1"/>
            <a:r>
              <a:rPr lang="en-GB" altLang="en-HU" sz="1400">
                <a:latin typeface="Times" pitchFamily="2" charset="0"/>
              </a:rPr>
              <a:t>Ladancsik, T. (2020). </a:t>
            </a:r>
            <a:r>
              <a:rPr lang="en-GB" altLang="en-HU" sz="1400" i="1">
                <a:latin typeface="Times" pitchFamily="2" charset="0"/>
              </a:rPr>
              <a:t>A nemzeti identititás formálódása a magyar-szerb vegyes házasságokban</a:t>
            </a:r>
            <a:r>
              <a:rPr lang="en-GB" altLang="en-HU" sz="1400">
                <a:latin typeface="Times" pitchFamily="2" charset="0"/>
              </a:rPr>
              <a:t>. Debreceni Egyetem: Doktori értekezés. </a:t>
            </a:r>
          </a:p>
          <a:p>
            <a:pPr eaLnBrk="1" hangingPunct="1"/>
            <a:r>
              <a:rPr lang="en-GB" altLang="en-HU" sz="1400">
                <a:latin typeface="Times" pitchFamily="2" charset="0"/>
              </a:rPr>
              <a:t>Milewski, Nadja, and Hill Kulu. 2014. "Mixed marriages in Germany: A high risk of divorce for immigrant-native couples." </a:t>
            </a:r>
            <a:r>
              <a:rPr lang="en-GB" altLang="en-HU" sz="1400" i="1">
                <a:latin typeface="Times" pitchFamily="2" charset="0"/>
              </a:rPr>
              <a:t>European Journal of Population </a:t>
            </a:r>
            <a:r>
              <a:rPr lang="en-GB" altLang="en-HU" sz="1400">
                <a:latin typeface="Times" pitchFamily="2" charset="0"/>
              </a:rPr>
              <a:t>30 (1): 89-113.</a:t>
            </a:r>
            <a:endParaRPr lang="hu-HU" altLang="en-HU" sz="1400">
              <a:latin typeface="Times" pitchFamily="2" charset="0"/>
            </a:endParaRPr>
          </a:p>
          <a:p>
            <a:pPr eaLnBrk="1" hangingPunct="1"/>
            <a:r>
              <a:rPr lang="hu-HU" altLang="en-HU" sz="1400">
                <a:latin typeface="Times" pitchFamily="2" charset="0"/>
              </a:rPr>
              <a:t>Petrović, Ruža. 1985. </a:t>
            </a:r>
            <a:r>
              <a:rPr lang="hu-HU" altLang="en-HU" sz="1400" i="1">
                <a:latin typeface="Times" pitchFamily="2" charset="0"/>
              </a:rPr>
              <a:t>Etnički mešoviti brakovi u Jugoslaviji.</a:t>
            </a:r>
            <a:r>
              <a:rPr lang="hu-HU" altLang="en-HU" sz="1400">
                <a:latin typeface="Times" pitchFamily="2" charset="0"/>
              </a:rPr>
              <a:t> Beograd: Institut za sociološka istraživanja Filozofskog fakulteta u Beogradu.</a:t>
            </a:r>
          </a:p>
          <a:p>
            <a:pPr eaLnBrk="1" hangingPunct="1"/>
            <a:r>
              <a:rPr lang="hu-HU" altLang="en-HU" sz="1400">
                <a:latin typeface="Times" pitchFamily="2" charset="0"/>
              </a:rPr>
              <a:t>Tóth, Szilárd János. 2019. "Önigazgatás és föderalizmus: Rehák László és a jugoszláviai nemzetiségi kérdés." </a:t>
            </a:r>
            <a:r>
              <a:rPr lang="hu-HU" altLang="en-HU" sz="1400" i="1">
                <a:latin typeface="Times" pitchFamily="2" charset="0"/>
              </a:rPr>
              <a:t>In A vajdasági magyarok eszme – és politikatörténete 1945-1989</a:t>
            </a:r>
            <a:r>
              <a:rPr lang="hu-HU" altLang="en-HU" sz="1400">
                <a:latin typeface="Times" pitchFamily="2" charset="0"/>
              </a:rPr>
              <a:t>, edited by Márk Losoncz and Krisztina Rácz, 165-180. L'Harmattan, Budapest.</a:t>
            </a:r>
          </a:p>
          <a:p>
            <a:pPr eaLnBrk="1" hangingPunct="1"/>
            <a:r>
              <a:rPr lang="hu-HU" altLang="en-HU" sz="1400">
                <a:latin typeface="Times" pitchFamily="2" charset="0"/>
              </a:rPr>
              <a:t>Törngren, Sayaka Osanami, Nahikari Irastorza, and Dan Rodríguez-García. 2019. "Understanding multiethnic and multiracial experiences globally: towards a conceptual framework of mixedness." </a:t>
            </a:r>
            <a:r>
              <a:rPr lang="hu-HU" altLang="en-HU" sz="1400" i="1">
                <a:latin typeface="Times" pitchFamily="2" charset="0"/>
              </a:rPr>
              <a:t>Journal Of Ethnic And Migration Studies </a:t>
            </a:r>
            <a:r>
              <a:rPr lang="hu-HU" altLang="en-HU" sz="1400">
                <a:latin typeface="Times" pitchFamily="2" charset="0"/>
              </a:rPr>
              <a:t>47 (4): 763-781. doi: 10.1080/1369183x.2019.1654150</a:t>
            </a:r>
          </a:p>
          <a:p>
            <a:pPr eaLnBrk="1" hangingPunct="1"/>
            <a:endParaRPr lang="hu-HU" altLang="en-HU" sz="1300"/>
          </a:p>
          <a:p>
            <a:pPr eaLnBrk="1" hangingPunct="1"/>
            <a:endParaRPr lang="hu-HU" altLang="en-HU" sz="1800"/>
          </a:p>
          <a:p>
            <a:pPr eaLnBrk="1" hangingPunct="1"/>
            <a:endParaRPr lang="hu-HU" altLang="en-HU" sz="1800"/>
          </a:p>
          <a:p>
            <a:pPr eaLnBrk="1" hangingPunct="1"/>
            <a:endParaRPr lang="en-GB" altLang="en-HU" sz="1800"/>
          </a:p>
        </p:txBody>
      </p:sp>
      <p:pic>
        <p:nvPicPr>
          <p:cNvPr id="83971" name="Picture 6">
            <a:extLst>
              <a:ext uri="{FF2B5EF4-FFF2-40B4-BE49-F238E27FC236}">
                <a16:creationId xmlns:a16="http://schemas.microsoft.com/office/drawing/2014/main" id="{FBF7A183-C2BE-1E8B-DF7E-C25F91991E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61550" y="122238"/>
            <a:ext cx="233045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2" name="Picture 3">
            <a:extLst>
              <a:ext uri="{FF2B5EF4-FFF2-40B4-BE49-F238E27FC236}">
                <a16:creationId xmlns:a16="http://schemas.microsoft.com/office/drawing/2014/main" id="{6ED03E45-B43D-DCDF-4AA5-1594881AE1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45825" y="5700713"/>
            <a:ext cx="9779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3" name="Content Placeholder 7" descr="Logo&#10;&#10;Description automatically generated">
            <a:extLst>
              <a:ext uri="{FF2B5EF4-FFF2-40B4-BE49-F238E27FC236}">
                <a16:creationId xmlns:a16="http://schemas.microsoft.com/office/drawing/2014/main" id="{9BC04478-90D3-AE77-3A0E-03A76C4817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88900"/>
            <a:ext cx="1296988"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a:extLst>
              <a:ext uri="{FF2B5EF4-FFF2-40B4-BE49-F238E27FC236}">
                <a16:creationId xmlns:a16="http://schemas.microsoft.com/office/drawing/2014/main" id="{A75B81AA-ED46-A05C-F0D1-CA6E8CF74418}"/>
              </a:ext>
            </a:extLst>
          </p:cNvPr>
          <p:cNvSpPr>
            <a:spLocks noGrp="1" noChangeArrowheads="1"/>
          </p:cNvSpPr>
          <p:nvPr>
            <p:ph type="title"/>
          </p:nvPr>
        </p:nvSpPr>
        <p:spPr>
          <a:xfrm>
            <a:off x="831850" y="1736725"/>
            <a:ext cx="10515600" cy="2852738"/>
          </a:xfrm>
        </p:spPr>
        <p:txBody>
          <a:bodyPr/>
          <a:lstStyle/>
          <a:p>
            <a:pPr eaLnBrk="1" hangingPunct="1"/>
            <a:r>
              <a:rPr lang="hu-HU" altLang="en-US">
                <a:latin typeface="Times" pitchFamily="2" charset="0"/>
              </a:rPr>
              <a:t>Thank you for your kind attention! Questions? </a:t>
            </a:r>
            <a:r>
              <a:rPr lang="hu-HU" altLang="en-US">
                <a:latin typeface="Times" pitchFamily="2" charset="0"/>
                <a:sym typeface="Wingdings" pitchFamily="2" charset="2"/>
              </a:rPr>
              <a:t></a:t>
            </a:r>
            <a:endParaRPr lang="en-GB" altLang="en-US">
              <a:latin typeface="Times" pitchFamily="2" charset="0"/>
            </a:endParaRPr>
          </a:p>
        </p:txBody>
      </p:sp>
      <p:sp>
        <p:nvSpPr>
          <p:cNvPr id="3" name="Text Placeholder 2">
            <a:extLst>
              <a:ext uri="{FF2B5EF4-FFF2-40B4-BE49-F238E27FC236}">
                <a16:creationId xmlns:a16="http://schemas.microsoft.com/office/drawing/2014/main" id="{A484933E-DD77-9350-1E9B-81614391AC8D}"/>
              </a:ext>
            </a:extLst>
          </p:cNvPr>
          <p:cNvSpPr>
            <a:spLocks noGrp="1"/>
          </p:cNvSpPr>
          <p:nvPr>
            <p:ph type="body" idx="1"/>
          </p:nvPr>
        </p:nvSpPr>
        <p:spPr/>
        <p:txBody>
          <a:bodyPr rtlCol="0">
            <a:normAutofit/>
          </a:bodyPr>
          <a:lstStyle/>
          <a:p>
            <a:pPr eaLnBrk="1" fontAlgn="auto" hangingPunct="1">
              <a:spcAft>
                <a:spcPts val="0"/>
              </a:spcAft>
              <a:defRPr/>
            </a:pPr>
            <a:endParaRPr lang="en-GB"/>
          </a:p>
        </p:txBody>
      </p:sp>
      <p:pic>
        <p:nvPicPr>
          <p:cNvPr id="86019" name="Picture 6">
            <a:extLst>
              <a:ext uri="{FF2B5EF4-FFF2-40B4-BE49-F238E27FC236}">
                <a16:creationId xmlns:a16="http://schemas.microsoft.com/office/drawing/2014/main" id="{53563462-713C-3801-0BD6-3757919E4D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61550" y="122238"/>
            <a:ext cx="233045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0" name="Picture 3">
            <a:extLst>
              <a:ext uri="{FF2B5EF4-FFF2-40B4-BE49-F238E27FC236}">
                <a16:creationId xmlns:a16="http://schemas.microsoft.com/office/drawing/2014/main" id="{495C392F-9696-CD0D-0B80-DA4D3096C4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45825" y="5700713"/>
            <a:ext cx="9779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1" name="Content Placeholder 7" descr="Logo&#10;&#10;Description automatically generated">
            <a:extLst>
              <a:ext uri="{FF2B5EF4-FFF2-40B4-BE49-F238E27FC236}">
                <a16:creationId xmlns:a16="http://schemas.microsoft.com/office/drawing/2014/main" id="{035CD27D-0FB9-0CE9-17F0-ED8A99E5FF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88900"/>
            <a:ext cx="1296988"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a:extLst>
              <a:ext uri="{FF2B5EF4-FFF2-40B4-BE49-F238E27FC236}">
                <a16:creationId xmlns:a16="http://schemas.microsoft.com/office/drawing/2014/main" id="{A882E8A9-3C5A-DC25-83B2-AD3113DBEACE}"/>
              </a:ext>
            </a:extLst>
          </p:cNvPr>
          <p:cNvSpPr>
            <a:spLocks noGrp="1" noChangeArrowheads="1"/>
          </p:cNvSpPr>
          <p:nvPr>
            <p:ph type="title"/>
          </p:nvPr>
        </p:nvSpPr>
        <p:spPr>
          <a:xfrm>
            <a:off x="1490663" y="365125"/>
            <a:ext cx="9863137" cy="782638"/>
          </a:xfrm>
        </p:spPr>
        <p:txBody>
          <a:bodyPr/>
          <a:lstStyle/>
          <a:p>
            <a:pPr eaLnBrk="1" hangingPunct="1"/>
            <a:r>
              <a:rPr lang="en-GB" altLang="en-US" sz="4000" dirty="0">
                <a:latin typeface="Times" pitchFamily="2" charset="0"/>
              </a:rPr>
              <a:t>Vojvodina’s population 1953-2022</a:t>
            </a:r>
          </a:p>
        </p:txBody>
      </p:sp>
      <p:pic>
        <p:nvPicPr>
          <p:cNvPr id="64514" name="Picture 2">
            <a:extLst>
              <a:ext uri="{FF2B5EF4-FFF2-40B4-BE49-F238E27FC236}">
                <a16:creationId xmlns:a16="http://schemas.microsoft.com/office/drawing/2014/main" id="{641F892B-6563-136D-42DE-DBE321E78F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5825" y="5700713"/>
            <a:ext cx="9779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Content Placeholder 5">
            <a:extLst>
              <a:ext uri="{FF2B5EF4-FFF2-40B4-BE49-F238E27FC236}">
                <a16:creationId xmlns:a16="http://schemas.microsoft.com/office/drawing/2014/main" id="{A0835286-15BD-07A1-892A-1B05D03BDE64}"/>
              </a:ext>
            </a:extLst>
          </p:cNvPr>
          <p:cNvGraphicFramePr>
            <a:graphicFrameLocks noGrp="1"/>
          </p:cNvGraphicFramePr>
          <p:nvPr>
            <p:ph idx="1"/>
          </p:nvPr>
        </p:nvGraphicFramePr>
        <p:xfrm>
          <a:off x="447675" y="1387475"/>
          <a:ext cx="11488736" cy="4953002"/>
        </p:xfrm>
        <a:graphic>
          <a:graphicData uri="http://schemas.openxmlformats.org/drawingml/2006/table">
            <a:tbl>
              <a:tblPr firstRow="1" firstCol="1" bandRow="1">
                <a:tableStyleId>{5C22544A-7EE6-4342-B048-85BDC9FD1C3A}</a:tableStyleId>
              </a:tblPr>
              <a:tblGrid>
                <a:gridCol w="1277072">
                  <a:extLst>
                    <a:ext uri="{9D8B030D-6E8A-4147-A177-3AD203B41FA5}">
                      <a16:colId xmlns:a16="http://schemas.microsoft.com/office/drawing/2014/main" val="20000"/>
                    </a:ext>
                  </a:extLst>
                </a:gridCol>
                <a:gridCol w="695841">
                  <a:extLst>
                    <a:ext uri="{9D8B030D-6E8A-4147-A177-3AD203B41FA5}">
                      <a16:colId xmlns:a16="http://schemas.microsoft.com/office/drawing/2014/main" val="20001"/>
                    </a:ext>
                  </a:extLst>
                </a:gridCol>
                <a:gridCol w="580412">
                  <a:extLst>
                    <a:ext uri="{9D8B030D-6E8A-4147-A177-3AD203B41FA5}">
                      <a16:colId xmlns:a16="http://schemas.microsoft.com/office/drawing/2014/main" val="20002"/>
                    </a:ext>
                  </a:extLst>
                </a:gridCol>
                <a:gridCol w="695841">
                  <a:extLst>
                    <a:ext uri="{9D8B030D-6E8A-4147-A177-3AD203B41FA5}">
                      <a16:colId xmlns:a16="http://schemas.microsoft.com/office/drawing/2014/main" val="20003"/>
                    </a:ext>
                  </a:extLst>
                </a:gridCol>
                <a:gridCol w="580412">
                  <a:extLst>
                    <a:ext uri="{9D8B030D-6E8A-4147-A177-3AD203B41FA5}">
                      <a16:colId xmlns:a16="http://schemas.microsoft.com/office/drawing/2014/main" val="20004"/>
                    </a:ext>
                  </a:extLst>
                </a:gridCol>
                <a:gridCol w="696660">
                  <a:extLst>
                    <a:ext uri="{9D8B030D-6E8A-4147-A177-3AD203B41FA5}">
                      <a16:colId xmlns:a16="http://schemas.microsoft.com/office/drawing/2014/main" val="20005"/>
                    </a:ext>
                  </a:extLst>
                </a:gridCol>
                <a:gridCol w="579594">
                  <a:extLst>
                    <a:ext uri="{9D8B030D-6E8A-4147-A177-3AD203B41FA5}">
                      <a16:colId xmlns:a16="http://schemas.microsoft.com/office/drawing/2014/main" val="20006"/>
                    </a:ext>
                  </a:extLst>
                </a:gridCol>
                <a:gridCol w="696660">
                  <a:extLst>
                    <a:ext uri="{9D8B030D-6E8A-4147-A177-3AD203B41FA5}">
                      <a16:colId xmlns:a16="http://schemas.microsoft.com/office/drawing/2014/main" val="20007"/>
                    </a:ext>
                  </a:extLst>
                </a:gridCol>
                <a:gridCol w="580412">
                  <a:extLst>
                    <a:ext uri="{9D8B030D-6E8A-4147-A177-3AD203B41FA5}">
                      <a16:colId xmlns:a16="http://schemas.microsoft.com/office/drawing/2014/main" val="20008"/>
                    </a:ext>
                  </a:extLst>
                </a:gridCol>
                <a:gridCol w="695841">
                  <a:extLst>
                    <a:ext uri="{9D8B030D-6E8A-4147-A177-3AD203B41FA5}">
                      <a16:colId xmlns:a16="http://schemas.microsoft.com/office/drawing/2014/main" val="20009"/>
                    </a:ext>
                  </a:extLst>
                </a:gridCol>
                <a:gridCol w="580412">
                  <a:extLst>
                    <a:ext uri="{9D8B030D-6E8A-4147-A177-3AD203B41FA5}">
                      <a16:colId xmlns:a16="http://schemas.microsoft.com/office/drawing/2014/main" val="20010"/>
                    </a:ext>
                  </a:extLst>
                </a:gridCol>
                <a:gridCol w="695841">
                  <a:extLst>
                    <a:ext uri="{9D8B030D-6E8A-4147-A177-3AD203B41FA5}">
                      <a16:colId xmlns:a16="http://schemas.microsoft.com/office/drawing/2014/main" val="20011"/>
                    </a:ext>
                  </a:extLst>
                </a:gridCol>
                <a:gridCol w="580412">
                  <a:extLst>
                    <a:ext uri="{9D8B030D-6E8A-4147-A177-3AD203B41FA5}">
                      <a16:colId xmlns:a16="http://schemas.microsoft.com/office/drawing/2014/main" val="20012"/>
                    </a:ext>
                  </a:extLst>
                </a:gridCol>
                <a:gridCol w="696660">
                  <a:extLst>
                    <a:ext uri="{9D8B030D-6E8A-4147-A177-3AD203B41FA5}">
                      <a16:colId xmlns:a16="http://schemas.microsoft.com/office/drawing/2014/main" val="20013"/>
                    </a:ext>
                  </a:extLst>
                </a:gridCol>
                <a:gridCol w="579594">
                  <a:extLst>
                    <a:ext uri="{9D8B030D-6E8A-4147-A177-3AD203B41FA5}">
                      <a16:colId xmlns:a16="http://schemas.microsoft.com/office/drawing/2014/main" val="20014"/>
                    </a:ext>
                  </a:extLst>
                </a:gridCol>
                <a:gridCol w="696660">
                  <a:extLst>
                    <a:ext uri="{9D8B030D-6E8A-4147-A177-3AD203B41FA5}">
                      <a16:colId xmlns:a16="http://schemas.microsoft.com/office/drawing/2014/main" val="20015"/>
                    </a:ext>
                  </a:extLst>
                </a:gridCol>
                <a:gridCol w="580412">
                  <a:extLst>
                    <a:ext uri="{9D8B030D-6E8A-4147-A177-3AD203B41FA5}">
                      <a16:colId xmlns:a16="http://schemas.microsoft.com/office/drawing/2014/main" val="20016"/>
                    </a:ext>
                  </a:extLst>
                </a:gridCol>
              </a:tblGrid>
              <a:tr h="1033322">
                <a:tc>
                  <a:txBody>
                    <a:bodyPr/>
                    <a:lstStyle/>
                    <a:p>
                      <a:pPr>
                        <a:lnSpc>
                          <a:spcPct val="115000"/>
                        </a:lnSpc>
                        <a:spcAft>
                          <a:spcPts val="1000"/>
                        </a:spcAft>
                      </a:pPr>
                      <a:r>
                        <a:rPr lang="hu-HU" sz="800">
                          <a:effectLst/>
                        </a:rPr>
                        <a:t> </a:t>
                      </a:r>
                      <a:endParaRPr lang="en-HU" sz="110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tc>
                <a:tc gridSpan="2">
                  <a:txBody>
                    <a:bodyPr/>
                    <a:lstStyle/>
                    <a:p>
                      <a:pPr>
                        <a:lnSpc>
                          <a:spcPct val="115000"/>
                        </a:lnSpc>
                        <a:spcAft>
                          <a:spcPts val="1000"/>
                        </a:spcAft>
                      </a:pPr>
                      <a:r>
                        <a:rPr lang="hu-HU" sz="1800">
                          <a:effectLst/>
                        </a:rPr>
                        <a:t>1953</a:t>
                      </a:r>
                      <a:endParaRPr lang="en-HU" sz="180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tc>
                <a:tc hMerge="1">
                  <a:txBody>
                    <a:bodyPr/>
                    <a:lstStyle/>
                    <a:p>
                      <a:endParaRPr lang="en-HU"/>
                    </a:p>
                  </a:txBody>
                  <a:tcPr/>
                </a:tc>
                <a:tc gridSpan="2">
                  <a:txBody>
                    <a:bodyPr/>
                    <a:lstStyle/>
                    <a:p>
                      <a:pPr>
                        <a:lnSpc>
                          <a:spcPct val="115000"/>
                        </a:lnSpc>
                        <a:spcAft>
                          <a:spcPts val="1000"/>
                        </a:spcAft>
                      </a:pPr>
                      <a:r>
                        <a:rPr lang="hu-HU" sz="1800">
                          <a:effectLst/>
                        </a:rPr>
                        <a:t>1961</a:t>
                      </a:r>
                      <a:endParaRPr lang="en-HU" sz="180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tc>
                <a:tc hMerge="1">
                  <a:txBody>
                    <a:bodyPr/>
                    <a:lstStyle/>
                    <a:p>
                      <a:endParaRPr lang="en-HU"/>
                    </a:p>
                  </a:txBody>
                  <a:tcPr/>
                </a:tc>
                <a:tc gridSpan="2">
                  <a:txBody>
                    <a:bodyPr/>
                    <a:lstStyle/>
                    <a:p>
                      <a:pPr>
                        <a:lnSpc>
                          <a:spcPct val="115000"/>
                        </a:lnSpc>
                        <a:spcAft>
                          <a:spcPts val="1000"/>
                        </a:spcAft>
                      </a:pPr>
                      <a:r>
                        <a:rPr lang="hu-HU" sz="1800">
                          <a:effectLst/>
                        </a:rPr>
                        <a:t>1971</a:t>
                      </a:r>
                      <a:endParaRPr lang="en-HU" sz="180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tc>
                <a:tc hMerge="1">
                  <a:txBody>
                    <a:bodyPr/>
                    <a:lstStyle/>
                    <a:p>
                      <a:endParaRPr lang="en-HU"/>
                    </a:p>
                  </a:txBody>
                  <a:tcPr/>
                </a:tc>
                <a:tc gridSpan="2">
                  <a:txBody>
                    <a:bodyPr/>
                    <a:lstStyle/>
                    <a:p>
                      <a:pPr>
                        <a:lnSpc>
                          <a:spcPct val="115000"/>
                        </a:lnSpc>
                        <a:spcAft>
                          <a:spcPts val="1000"/>
                        </a:spcAft>
                      </a:pPr>
                      <a:r>
                        <a:rPr lang="hu-HU" sz="1800" dirty="0">
                          <a:effectLst/>
                        </a:rPr>
                        <a:t>1981</a:t>
                      </a:r>
                      <a:endParaRPr lang="en-H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tc>
                <a:tc hMerge="1">
                  <a:txBody>
                    <a:bodyPr/>
                    <a:lstStyle/>
                    <a:p>
                      <a:endParaRPr lang="en-HU"/>
                    </a:p>
                  </a:txBody>
                  <a:tcPr/>
                </a:tc>
                <a:tc gridSpan="2">
                  <a:txBody>
                    <a:bodyPr/>
                    <a:lstStyle/>
                    <a:p>
                      <a:pPr>
                        <a:lnSpc>
                          <a:spcPct val="115000"/>
                        </a:lnSpc>
                        <a:spcAft>
                          <a:spcPts val="1000"/>
                        </a:spcAft>
                      </a:pPr>
                      <a:r>
                        <a:rPr lang="hu-HU" sz="1600" dirty="0">
                          <a:effectLst/>
                        </a:rPr>
                        <a:t>1991</a:t>
                      </a:r>
                      <a:endParaRPr lang="en-H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tc>
                <a:tc hMerge="1">
                  <a:txBody>
                    <a:bodyPr/>
                    <a:lstStyle/>
                    <a:p>
                      <a:endParaRPr lang="en-HU"/>
                    </a:p>
                  </a:txBody>
                  <a:tcPr/>
                </a:tc>
                <a:tc gridSpan="2">
                  <a:txBody>
                    <a:bodyPr/>
                    <a:lstStyle/>
                    <a:p>
                      <a:pPr>
                        <a:lnSpc>
                          <a:spcPct val="115000"/>
                        </a:lnSpc>
                        <a:spcAft>
                          <a:spcPts val="1000"/>
                        </a:spcAft>
                      </a:pPr>
                      <a:r>
                        <a:rPr lang="hu-HU" sz="1600" dirty="0">
                          <a:effectLst/>
                        </a:rPr>
                        <a:t>2002</a:t>
                      </a:r>
                      <a:endParaRPr lang="en-H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tc>
                <a:tc hMerge="1">
                  <a:txBody>
                    <a:bodyPr/>
                    <a:lstStyle/>
                    <a:p>
                      <a:endParaRPr lang="en-HU"/>
                    </a:p>
                  </a:txBody>
                  <a:tcPr/>
                </a:tc>
                <a:tc gridSpan="2">
                  <a:txBody>
                    <a:bodyPr/>
                    <a:lstStyle/>
                    <a:p>
                      <a:pPr>
                        <a:lnSpc>
                          <a:spcPct val="115000"/>
                        </a:lnSpc>
                        <a:spcAft>
                          <a:spcPts val="1000"/>
                        </a:spcAft>
                      </a:pPr>
                      <a:r>
                        <a:rPr lang="hu-HU" sz="1600" dirty="0">
                          <a:effectLst/>
                        </a:rPr>
                        <a:t>2011</a:t>
                      </a:r>
                      <a:endParaRPr lang="en-H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tc>
                <a:tc hMerge="1">
                  <a:txBody>
                    <a:bodyPr/>
                    <a:lstStyle/>
                    <a:p>
                      <a:endParaRPr lang="en-HU"/>
                    </a:p>
                  </a:txBody>
                  <a:tcPr/>
                </a:tc>
                <a:tc gridSpan="2">
                  <a:txBody>
                    <a:bodyPr/>
                    <a:lstStyle/>
                    <a:p>
                      <a:pPr>
                        <a:lnSpc>
                          <a:spcPct val="115000"/>
                        </a:lnSpc>
                        <a:spcAft>
                          <a:spcPts val="1000"/>
                        </a:spcAft>
                      </a:pPr>
                      <a:r>
                        <a:rPr lang="hu-HU" sz="1600" dirty="0">
                          <a:effectLst/>
                        </a:rPr>
                        <a:t>2022</a:t>
                      </a:r>
                      <a:endParaRPr lang="en-H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tc>
                <a:tc hMerge="1">
                  <a:txBody>
                    <a:bodyPr/>
                    <a:lstStyle/>
                    <a:p>
                      <a:endParaRPr lang="en-HU"/>
                    </a:p>
                  </a:txBody>
                  <a:tcPr/>
                </a:tc>
                <a:extLst>
                  <a:ext uri="{0D108BD9-81ED-4DB2-BD59-A6C34878D82A}">
                    <a16:rowId xmlns:a16="http://schemas.microsoft.com/office/drawing/2014/main" val="10000"/>
                  </a:ext>
                </a:extLst>
              </a:tr>
              <a:tr h="653280">
                <a:tc>
                  <a:txBody>
                    <a:bodyPr/>
                    <a:lstStyle/>
                    <a:p>
                      <a:pPr>
                        <a:lnSpc>
                          <a:spcPct val="115000"/>
                        </a:lnSpc>
                        <a:spcAft>
                          <a:spcPts val="1000"/>
                        </a:spcAft>
                      </a:pPr>
                      <a:r>
                        <a:rPr lang="hu-HU" sz="800">
                          <a:effectLst/>
                        </a:rPr>
                        <a:t>Total</a:t>
                      </a:r>
                      <a:endParaRPr lang="en-HU" sz="110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nSpc>
                          <a:spcPct val="115000"/>
                        </a:lnSpc>
                        <a:spcAft>
                          <a:spcPts val="1000"/>
                        </a:spcAft>
                      </a:pPr>
                      <a:r>
                        <a:rPr lang="hu-HU" sz="1800" dirty="0">
                          <a:effectLst/>
                        </a:rPr>
                        <a:t>1698640</a:t>
                      </a:r>
                      <a:endParaRPr lang="en-H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nSpc>
                          <a:spcPct val="115000"/>
                        </a:lnSpc>
                        <a:spcAft>
                          <a:spcPts val="1000"/>
                        </a:spcAft>
                      </a:pPr>
                      <a:r>
                        <a:rPr lang="hu-HU" sz="1800" dirty="0">
                          <a:effectLst/>
                        </a:rPr>
                        <a:t>100%</a:t>
                      </a:r>
                      <a:endParaRPr lang="en-H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nSpc>
                          <a:spcPct val="115000"/>
                        </a:lnSpc>
                        <a:spcAft>
                          <a:spcPts val="1000"/>
                        </a:spcAft>
                      </a:pPr>
                      <a:r>
                        <a:rPr lang="hu-HU" sz="1800" dirty="0">
                          <a:effectLst/>
                        </a:rPr>
                        <a:t>1854971</a:t>
                      </a:r>
                      <a:endParaRPr lang="en-H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nSpc>
                          <a:spcPct val="115000"/>
                        </a:lnSpc>
                        <a:spcAft>
                          <a:spcPts val="1000"/>
                        </a:spcAft>
                      </a:pPr>
                      <a:r>
                        <a:rPr lang="hu-HU" sz="1800" dirty="0">
                          <a:effectLst/>
                        </a:rPr>
                        <a:t>100%</a:t>
                      </a:r>
                      <a:endParaRPr lang="en-H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nSpc>
                          <a:spcPct val="115000"/>
                        </a:lnSpc>
                        <a:spcAft>
                          <a:spcPts val="1000"/>
                        </a:spcAft>
                      </a:pPr>
                      <a:r>
                        <a:rPr lang="hu-HU" sz="1800">
                          <a:effectLst/>
                        </a:rPr>
                        <a:t>1952533</a:t>
                      </a:r>
                      <a:endParaRPr lang="en-HU" sz="180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nSpc>
                          <a:spcPct val="115000"/>
                        </a:lnSpc>
                        <a:spcAft>
                          <a:spcPts val="1000"/>
                        </a:spcAft>
                      </a:pPr>
                      <a:r>
                        <a:rPr lang="hu-HU" sz="1800">
                          <a:effectLst/>
                        </a:rPr>
                        <a:t>100%</a:t>
                      </a:r>
                      <a:endParaRPr lang="en-HU" sz="180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nSpc>
                          <a:spcPct val="115000"/>
                        </a:lnSpc>
                        <a:spcAft>
                          <a:spcPts val="1000"/>
                        </a:spcAft>
                      </a:pPr>
                      <a:r>
                        <a:rPr lang="hu-HU" sz="1800">
                          <a:effectLst/>
                        </a:rPr>
                        <a:t>2034772</a:t>
                      </a:r>
                      <a:endParaRPr lang="en-HU" sz="180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nSpc>
                          <a:spcPct val="115000"/>
                        </a:lnSpc>
                        <a:spcAft>
                          <a:spcPts val="1000"/>
                        </a:spcAft>
                      </a:pPr>
                      <a:r>
                        <a:rPr lang="hu-HU" sz="1800">
                          <a:effectLst/>
                        </a:rPr>
                        <a:t>100%</a:t>
                      </a:r>
                      <a:endParaRPr lang="en-HU" sz="180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nSpc>
                          <a:spcPct val="115000"/>
                        </a:lnSpc>
                        <a:spcAft>
                          <a:spcPts val="1000"/>
                        </a:spcAft>
                      </a:pPr>
                      <a:r>
                        <a:rPr lang="hu-HU" sz="1800">
                          <a:effectLst/>
                        </a:rPr>
                        <a:t>2012517</a:t>
                      </a:r>
                      <a:endParaRPr lang="en-HU" sz="180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nSpc>
                          <a:spcPct val="115000"/>
                        </a:lnSpc>
                        <a:spcAft>
                          <a:spcPts val="1000"/>
                        </a:spcAft>
                      </a:pPr>
                      <a:r>
                        <a:rPr lang="hu-HU" sz="1800">
                          <a:effectLst/>
                        </a:rPr>
                        <a:t>100%</a:t>
                      </a:r>
                      <a:endParaRPr lang="en-HU" sz="180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nSpc>
                          <a:spcPct val="115000"/>
                        </a:lnSpc>
                        <a:spcAft>
                          <a:spcPts val="1000"/>
                        </a:spcAft>
                      </a:pPr>
                      <a:r>
                        <a:rPr lang="hu-HU" sz="1800" dirty="0">
                          <a:effectLst/>
                        </a:rPr>
                        <a:t>2031992</a:t>
                      </a:r>
                      <a:endParaRPr lang="en-H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nSpc>
                          <a:spcPct val="115000"/>
                        </a:lnSpc>
                        <a:spcAft>
                          <a:spcPts val="1000"/>
                        </a:spcAft>
                      </a:pPr>
                      <a:r>
                        <a:rPr lang="hu-HU" sz="1800">
                          <a:effectLst/>
                        </a:rPr>
                        <a:t>100%</a:t>
                      </a:r>
                      <a:endParaRPr lang="en-HU" sz="180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nSpc>
                          <a:spcPct val="115000"/>
                        </a:lnSpc>
                        <a:spcAft>
                          <a:spcPts val="1000"/>
                        </a:spcAft>
                      </a:pPr>
                      <a:r>
                        <a:rPr lang="hu-HU" sz="1800">
                          <a:effectLst/>
                        </a:rPr>
                        <a:t>1931809</a:t>
                      </a:r>
                      <a:endParaRPr lang="en-HU" sz="180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nSpc>
                          <a:spcPct val="115000"/>
                        </a:lnSpc>
                        <a:spcAft>
                          <a:spcPts val="1000"/>
                        </a:spcAft>
                      </a:pPr>
                      <a:r>
                        <a:rPr lang="hu-HU" sz="1800">
                          <a:effectLst/>
                        </a:rPr>
                        <a:t>100%</a:t>
                      </a:r>
                      <a:endParaRPr lang="en-HU" sz="180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nSpc>
                          <a:spcPct val="115000"/>
                        </a:lnSpc>
                        <a:spcAft>
                          <a:spcPts val="1000"/>
                        </a:spcAft>
                      </a:pPr>
                      <a:r>
                        <a:rPr lang="hu-HU" sz="1800">
                          <a:effectLst/>
                        </a:rPr>
                        <a:t>1740230</a:t>
                      </a:r>
                      <a:endParaRPr lang="en-HU" sz="180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nSpc>
                          <a:spcPct val="115000"/>
                        </a:lnSpc>
                        <a:spcAft>
                          <a:spcPts val="1000"/>
                        </a:spcAft>
                      </a:pPr>
                      <a:r>
                        <a:rPr lang="hu-HU" sz="1800">
                          <a:effectLst/>
                        </a:rPr>
                        <a:t>100%</a:t>
                      </a:r>
                      <a:endParaRPr lang="en-HU" sz="180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tc>
                <a:extLst>
                  <a:ext uri="{0D108BD9-81ED-4DB2-BD59-A6C34878D82A}">
                    <a16:rowId xmlns:a16="http://schemas.microsoft.com/office/drawing/2014/main" val="10001"/>
                  </a:ext>
                </a:extLst>
              </a:tr>
              <a:tr h="653280">
                <a:tc>
                  <a:txBody>
                    <a:bodyPr/>
                    <a:lstStyle/>
                    <a:p>
                      <a:pPr>
                        <a:lnSpc>
                          <a:spcPct val="115000"/>
                        </a:lnSpc>
                        <a:spcAft>
                          <a:spcPts val="1000"/>
                        </a:spcAft>
                      </a:pPr>
                      <a:r>
                        <a:rPr lang="hu-HU" sz="800" dirty="0" err="1">
                          <a:effectLst/>
                        </a:rPr>
                        <a:t>Serb</a:t>
                      </a:r>
                      <a:endParaRPr lang="en-H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nSpc>
                          <a:spcPct val="115000"/>
                        </a:lnSpc>
                        <a:spcAft>
                          <a:spcPts val="1000"/>
                        </a:spcAft>
                      </a:pPr>
                      <a:r>
                        <a:rPr lang="hu-HU" sz="1800">
                          <a:effectLst/>
                        </a:rPr>
                        <a:t>865538</a:t>
                      </a:r>
                      <a:endParaRPr lang="en-HU" sz="180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nSpc>
                          <a:spcPct val="115000"/>
                        </a:lnSpc>
                        <a:spcAft>
                          <a:spcPts val="1000"/>
                        </a:spcAft>
                      </a:pPr>
                      <a:r>
                        <a:rPr lang="hu-HU" sz="1800">
                          <a:effectLst/>
                        </a:rPr>
                        <a:t>51,0%</a:t>
                      </a:r>
                      <a:endParaRPr lang="en-HU" sz="180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nSpc>
                          <a:spcPct val="115000"/>
                        </a:lnSpc>
                        <a:spcAft>
                          <a:spcPts val="1000"/>
                        </a:spcAft>
                      </a:pPr>
                      <a:r>
                        <a:rPr lang="hu-HU" sz="1800">
                          <a:effectLst/>
                        </a:rPr>
                        <a:t>1017713</a:t>
                      </a:r>
                      <a:endParaRPr lang="en-HU" sz="180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nSpc>
                          <a:spcPct val="115000"/>
                        </a:lnSpc>
                        <a:spcAft>
                          <a:spcPts val="1000"/>
                        </a:spcAft>
                      </a:pPr>
                      <a:r>
                        <a:rPr lang="hu-HU" sz="1800" dirty="0">
                          <a:effectLst/>
                        </a:rPr>
                        <a:t>54,9%</a:t>
                      </a:r>
                      <a:endParaRPr lang="en-H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nSpc>
                          <a:spcPct val="115000"/>
                        </a:lnSpc>
                        <a:spcAft>
                          <a:spcPts val="1000"/>
                        </a:spcAft>
                      </a:pPr>
                      <a:r>
                        <a:rPr lang="hu-HU" sz="1800" dirty="0">
                          <a:effectLst/>
                        </a:rPr>
                        <a:t>1089132</a:t>
                      </a:r>
                      <a:endParaRPr lang="en-H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nSpc>
                          <a:spcPct val="115000"/>
                        </a:lnSpc>
                        <a:spcAft>
                          <a:spcPts val="1000"/>
                        </a:spcAft>
                      </a:pPr>
                      <a:r>
                        <a:rPr lang="hu-HU" sz="1800" dirty="0">
                          <a:effectLst/>
                        </a:rPr>
                        <a:t>55,8%</a:t>
                      </a:r>
                      <a:endParaRPr lang="en-H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nSpc>
                          <a:spcPct val="115000"/>
                        </a:lnSpc>
                        <a:spcAft>
                          <a:spcPts val="1000"/>
                        </a:spcAft>
                      </a:pPr>
                      <a:r>
                        <a:rPr lang="hu-HU" sz="1800" dirty="0">
                          <a:effectLst/>
                        </a:rPr>
                        <a:t>1107375</a:t>
                      </a:r>
                      <a:endParaRPr lang="en-H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nSpc>
                          <a:spcPct val="115000"/>
                        </a:lnSpc>
                        <a:spcAft>
                          <a:spcPts val="1000"/>
                        </a:spcAft>
                      </a:pPr>
                      <a:r>
                        <a:rPr lang="hu-HU" sz="1800">
                          <a:effectLst/>
                        </a:rPr>
                        <a:t>54,4%</a:t>
                      </a:r>
                      <a:endParaRPr lang="en-HU" sz="180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nSpc>
                          <a:spcPct val="115000"/>
                        </a:lnSpc>
                        <a:spcAft>
                          <a:spcPts val="1000"/>
                        </a:spcAft>
                      </a:pPr>
                      <a:r>
                        <a:rPr lang="hu-HU" sz="1800">
                          <a:effectLst/>
                        </a:rPr>
                        <a:t>1151353</a:t>
                      </a:r>
                      <a:endParaRPr lang="en-HU" sz="180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nSpc>
                          <a:spcPct val="115000"/>
                        </a:lnSpc>
                        <a:spcAft>
                          <a:spcPts val="1000"/>
                        </a:spcAft>
                      </a:pPr>
                      <a:r>
                        <a:rPr lang="hu-HU" sz="1800">
                          <a:effectLst/>
                        </a:rPr>
                        <a:t>57,2%</a:t>
                      </a:r>
                      <a:endParaRPr lang="en-HU" sz="180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nSpc>
                          <a:spcPct val="115000"/>
                        </a:lnSpc>
                        <a:spcAft>
                          <a:spcPts val="1000"/>
                        </a:spcAft>
                      </a:pPr>
                      <a:r>
                        <a:rPr lang="hu-HU" sz="1800">
                          <a:effectLst/>
                        </a:rPr>
                        <a:t>1321807</a:t>
                      </a:r>
                      <a:endParaRPr lang="en-HU" sz="180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nSpc>
                          <a:spcPct val="115000"/>
                        </a:lnSpc>
                        <a:spcAft>
                          <a:spcPts val="1000"/>
                        </a:spcAft>
                      </a:pPr>
                      <a:r>
                        <a:rPr lang="hu-HU" sz="1800">
                          <a:effectLst/>
                        </a:rPr>
                        <a:t>65,0%</a:t>
                      </a:r>
                      <a:endParaRPr lang="en-HU" sz="180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nSpc>
                          <a:spcPct val="115000"/>
                        </a:lnSpc>
                        <a:spcAft>
                          <a:spcPts val="1000"/>
                        </a:spcAft>
                      </a:pPr>
                      <a:r>
                        <a:rPr lang="hu-HU" sz="1800">
                          <a:effectLst/>
                        </a:rPr>
                        <a:t>1289635</a:t>
                      </a:r>
                      <a:endParaRPr lang="en-HU" sz="180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nSpc>
                          <a:spcPct val="115000"/>
                        </a:lnSpc>
                        <a:spcAft>
                          <a:spcPts val="1000"/>
                        </a:spcAft>
                      </a:pPr>
                      <a:r>
                        <a:rPr lang="hu-HU" sz="1800">
                          <a:effectLst/>
                        </a:rPr>
                        <a:t>66,8%</a:t>
                      </a:r>
                      <a:endParaRPr lang="en-HU" sz="180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nSpc>
                          <a:spcPct val="115000"/>
                        </a:lnSpc>
                        <a:spcAft>
                          <a:spcPts val="1000"/>
                        </a:spcAft>
                      </a:pPr>
                      <a:r>
                        <a:rPr lang="hu-HU" sz="1800">
                          <a:effectLst/>
                        </a:rPr>
                        <a:t>1190785</a:t>
                      </a:r>
                      <a:endParaRPr lang="en-HU" sz="180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nSpc>
                          <a:spcPct val="115000"/>
                        </a:lnSpc>
                        <a:spcAft>
                          <a:spcPts val="1000"/>
                        </a:spcAft>
                      </a:pPr>
                      <a:r>
                        <a:rPr lang="hu-HU" sz="1800">
                          <a:effectLst/>
                        </a:rPr>
                        <a:t>68,4%</a:t>
                      </a:r>
                      <a:endParaRPr lang="en-HU" sz="180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tc>
                <a:extLst>
                  <a:ext uri="{0D108BD9-81ED-4DB2-BD59-A6C34878D82A}">
                    <a16:rowId xmlns:a16="http://schemas.microsoft.com/office/drawing/2014/main" val="10002"/>
                  </a:ext>
                </a:extLst>
              </a:tr>
              <a:tr h="653280">
                <a:tc>
                  <a:txBody>
                    <a:bodyPr/>
                    <a:lstStyle/>
                    <a:p>
                      <a:pPr>
                        <a:lnSpc>
                          <a:spcPct val="115000"/>
                        </a:lnSpc>
                        <a:spcAft>
                          <a:spcPts val="1000"/>
                        </a:spcAft>
                      </a:pPr>
                      <a:r>
                        <a:rPr lang="hu-HU" sz="800">
                          <a:effectLst/>
                        </a:rPr>
                        <a:t>Hungarian</a:t>
                      </a:r>
                      <a:endParaRPr lang="en-HU" sz="110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nSpc>
                          <a:spcPct val="115000"/>
                        </a:lnSpc>
                        <a:spcAft>
                          <a:spcPts val="1000"/>
                        </a:spcAft>
                      </a:pPr>
                      <a:r>
                        <a:rPr lang="hu-HU" sz="1800" dirty="0">
                          <a:solidFill>
                            <a:srgbClr val="FF0000"/>
                          </a:solidFill>
                          <a:effectLst/>
                        </a:rPr>
                        <a:t>435179</a:t>
                      </a:r>
                      <a:endParaRPr lang="en-HU"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nSpc>
                          <a:spcPct val="115000"/>
                        </a:lnSpc>
                        <a:spcAft>
                          <a:spcPts val="1000"/>
                        </a:spcAft>
                      </a:pPr>
                      <a:r>
                        <a:rPr lang="hu-HU" sz="1800">
                          <a:effectLst/>
                        </a:rPr>
                        <a:t>25,6%</a:t>
                      </a:r>
                      <a:endParaRPr lang="en-HU" sz="180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nSpc>
                          <a:spcPct val="115000"/>
                        </a:lnSpc>
                        <a:spcAft>
                          <a:spcPts val="1000"/>
                        </a:spcAft>
                      </a:pPr>
                      <a:r>
                        <a:rPr lang="hu-HU" sz="1800">
                          <a:effectLst/>
                        </a:rPr>
                        <a:t>442560</a:t>
                      </a:r>
                      <a:endParaRPr lang="en-HU" sz="180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nSpc>
                          <a:spcPct val="115000"/>
                        </a:lnSpc>
                        <a:spcAft>
                          <a:spcPts val="1000"/>
                        </a:spcAft>
                      </a:pPr>
                      <a:r>
                        <a:rPr lang="hu-HU" sz="1800">
                          <a:effectLst/>
                        </a:rPr>
                        <a:t>23,9%</a:t>
                      </a:r>
                      <a:endParaRPr lang="en-HU" sz="180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nSpc>
                          <a:spcPct val="115000"/>
                        </a:lnSpc>
                        <a:spcAft>
                          <a:spcPts val="1000"/>
                        </a:spcAft>
                      </a:pPr>
                      <a:r>
                        <a:rPr lang="hu-HU" sz="1800" dirty="0">
                          <a:effectLst/>
                        </a:rPr>
                        <a:t>423866</a:t>
                      </a:r>
                      <a:endParaRPr lang="en-H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nSpc>
                          <a:spcPct val="115000"/>
                        </a:lnSpc>
                        <a:spcAft>
                          <a:spcPts val="1000"/>
                        </a:spcAft>
                      </a:pPr>
                      <a:r>
                        <a:rPr lang="hu-HU" sz="1800" dirty="0">
                          <a:effectLst/>
                        </a:rPr>
                        <a:t>21,7%</a:t>
                      </a:r>
                      <a:endParaRPr lang="en-H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nSpc>
                          <a:spcPct val="115000"/>
                        </a:lnSpc>
                        <a:spcAft>
                          <a:spcPts val="1000"/>
                        </a:spcAft>
                      </a:pPr>
                      <a:r>
                        <a:rPr lang="hu-HU" sz="1800">
                          <a:effectLst/>
                        </a:rPr>
                        <a:t>385356</a:t>
                      </a:r>
                      <a:endParaRPr lang="en-HU" sz="180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nSpc>
                          <a:spcPct val="115000"/>
                        </a:lnSpc>
                        <a:spcAft>
                          <a:spcPts val="1000"/>
                        </a:spcAft>
                      </a:pPr>
                      <a:r>
                        <a:rPr lang="hu-HU" sz="1800" dirty="0">
                          <a:effectLst/>
                        </a:rPr>
                        <a:t>18,9%</a:t>
                      </a:r>
                      <a:endParaRPr lang="en-H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nSpc>
                          <a:spcPct val="115000"/>
                        </a:lnSpc>
                        <a:spcAft>
                          <a:spcPts val="1000"/>
                        </a:spcAft>
                      </a:pPr>
                      <a:r>
                        <a:rPr lang="hu-HU" sz="1800" dirty="0">
                          <a:effectLst/>
                        </a:rPr>
                        <a:t>340946</a:t>
                      </a:r>
                      <a:endParaRPr lang="en-H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nSpc>
                          <a:spcPct val="115000"/>
                        </a:lnSpc>
                        <a:spcAft>
                          <a:spcPts val="1000"/>
                        </a:spcAft>
                      </a:pPr>
                      <a:r>
                        <a:rPr lang="hu-HU" sz="1800" dirty="0">
                          <a:effectLst/>
                        </a:rPr>
                        <a:t>16,9%</a:t>
                      </a:r>
                      <a:endParaRPr lang="en-H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nSpc>
                          <a:spcPct val="115000"/>
                        </a:lnSpc>
                        <a:spcAft>
                          <a:spcPts val="1000"/>
                        </a:spcAft>
                      </a:pPr>
                      <a:r>
                        <a:rPr lang="hu-HU" sz="1800" dirty="0">
                          <a:effectLst/>
                        </a:rPr>
                        <a:t>290207</a:t>
                      </a:r>
                      <a:endParaRPr lang="en-H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nSpc>
                          <a:spcPct val="115000"/>
                        </a:lnSpc>
                        <a:spcAft>
                          <a:spcPts val="1000"/>
                        </a:spcAft>
                      </a:pPr>
                      <a:r>
                        <a:rPr lang="hu-HU" sz="1800" dirty="0">
                          <a:effectLst/>
                        </a:rPr>
                        <a:t>14,3%</a:t>
                      </a:r>
                      <a:endParaRPr lang="en-H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nSpc>
                          <a:spcPct val="115000"/>
                        </a:lnSpc>
                        <a:spcAft>
                          <a:spcPts val="1000"/>
                        </a:spcAft>
                      </a:pPr>
                      <a:r>
                        <a:rPr lang="hu-HU" sz="1800">
                          <a:effectLst/>
                        </a:rPr>
                        <a:t>251136</a:t>
                      </a:r>
                      <a:endParaRPr lang="en-HU" sz="180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nSpc>
                          <a:spcPct val="115000"/>
                        </a:lnSpc>
                        <a:spcAft>
                          <a:spcPts val="1000"/>
                        </a:spcAft>
                      </a:pPr>
                      <a:r>
                        <a:rPr lang="hu-HU" sz="1800">
                          <a:effectLst/>
                        </a:rPr>
                        <a:t>13,0%</a:t>
                      </a:r>
                      <a:endParaRPr lang="en-HU" sz="180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nSpc>
                          <a:spcPct val="115000"/>
                        </a:lnSpc>
                        <a:spcAft>
                          <a:spcPts val="1000"/>
                        </a:spcAft>
                      </a:pPr>
                      <a:r>
                        <a:rPr lang="hu-HU" sz="1800" dirty="0">
                          <a:solidFill>
                            <a:srgbClr val="FF0000"/>
                          </a:solidFill>
                          <a:effectLst/>
                        </a:rPr>
                        <a:t>182321</a:t>
                      </a:r>
                      <a:endParaRPr lang="en-HU"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nSpc>
                          <a:spcPct val="115000"/>
                        </a:lnSpc>
                        <a:spcAft>
                          <a:spcPts val="1000"/>
                        </a:spcAft>
                      </a:pPr>
                      <a:r>
                        <a:rPr lang="hu-HU" sz="1800">
                          <a:effectLst/>
                        </a:rPr>
                        <a:t>10,5%</a:t>
                      </a:r>
                      <a:endParaRPr lang="en-HU" sz="180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tc>
                <a:extLst>
                  <a:ext uri="{0D108BD9-81ED-4DB2-BD59-A6C34878D82A}">
                    <a16:rowId xmlns:a16="http://schemas.microsoft.com/office/drawing/2014/main" val="10003"/>
                  </a:ext>
                </a:extLst>
              </a:tr>
              <a:tr h="653280">
                <a:tc>
                  <a:txBody>
                    <a:bodyPr/>
                    <a:lstStyle/>
                    <a:p>
                      <a:pPr>
                        <a:lnSpc>
                          <a:spcPct val="115000"/>
                        </a:lnSpc>
                        <a:spcAft>
                          <a:spcPts val="1000"/>
                        </a:spcAft>
                      </a:pPr>
                      <a:r>
                        <a:rPr lang="hu-HU" sz="800">
                          <a:effectLst/>
                        </a:rPr>
                        <a:t>Slovak</a:t>
                      </a:r>
                      <a:endParaRPr lang="en-HU" sz="110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nSpc>
                          <a:spcPct val="115000"/>
                        </a:lnSpc>
                        <a:spcAft>
                          <a:spcPts val="1000"/>
                        </a:spcAft>
                      </a:pPr>
                      <a:r>
                        <a:rPr lang="hu-HU" sz="1800" dirty="0">
                          <a:solidFill>
                            <a:srgbClr val="FF0000"/>
                          </a:solidFill>
                          <a:effectLst/>
                        </a:rPr>
                        <a:t>71153</a:t>
                      </a:r>
                      <a:endParaRPr lang="en-HU"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nSpc>
                          <a:spcPct val="115000"/>
                        </a:lnSpc>
                        <a:spcAft>
                          <a:spcPts val="1000"/>
                        </a:spcAft>
                      </a:pPr>
                      <a:r>
                        <a:rPr lang="hu-HU" sz="1800">
                          <a:effectLst/>
                        </a:rPr>
                        <a:t>4,2%</a:t>
                      </a:r>
                      <a:endParaRPr lang="en-HU" sz="180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nSpc>
                          <a:spcPct val="115000"/>
                        </a:lnSpc>
                        <a:spcAft>
                          <a:spcPts val="1000"/>
                        </a:spcAft>
                      </a:pPr>
                      <a:r>
                        <a:rPr lang="hu-HU" sz="1800">
                          <a:effectLst/>
                        </a:rPr>
                        <a:t>72830</a:t>
                      </a:r>
                      <a:endParaRPr lang="en-HU" sz="180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nSpc>
                          <a:spcPct val="115000"/>
                        </a:lnSpc>
                        <a:spcAft>
                          <a:spcPts val="1000"/>
                        </a:spcAft>
                      </a:pPr>
                      <a:r>
                        <a:rPr lang="hu-HU" sz="1800">
                          <a:effectLst/>
                        </a:rPr>
                        <a:t>3,9%</a:t>
                      </a:r>
                      <a:endParaRPr lang="en-HU" sz="180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nSpc>
                          <a:spcPct val="115000"/>
                        </a:lnSpc>
                        <a:spcAft>
                          <a:spcPts val="1000"/>
                        </a:spcAft>
                      </a:pPr>
                      <a:r>
                        <a:rPr lang="hu-HU" sz="1800">
                          <a:effectLst/>
                        </a:rPr>
                        <a:t>72795</a:t>
                      </a:r>
                      <a:endParaRPr lang="en-HU" sz="180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nSpc>
                          <a:spcPct val="115000"/>
                        </a:lnSpc>
                        <a:spcAft>
                          <a:spcPts val="1000"/>
                        </a:spcAft>
                      </a:pPr>
                      <a:r>
                        <a:rPr lang="hu-HU" sz="1800">
                          <a:effectLst/>
                        </a:rPr>
                        <a:t>3,7%</a:t>
                      </a:r>
                      <a:endParaRPr lang="en-HU" sz="180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nSpc>
                          <a:spcPct val="115000"/>
                        </a:lnSpc>
                        <a:spcAft>
                          <a:spcPts val="1000"/>
                        </a:spcAft>
                      </a:pPr>
                      <a:r>
                        <a:rPr lang="hu-HU" sz="1800" dirty="0">
                          <a:effectLst/>
                        </a:rPr>
                        <a:t>69549</a:t>
                      </a:r>
                      <a:endParaRPr lang="en-H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nSpc>
                          <a:spcPct val="115000"/>
                        </a:lnSpc>
                        <a:spcAft>
                          <a:spcPts val="1000"/>
                        </a:spcAft>
                      </a:pPr>
                      <a:r>
                        <a:rPr lang="hu-HU" sz="1800" dirty="0">
                          <a:effectLst/>
                        </a:rPr>
                        <a:t>3,4%</a:t>
                      </a:r>
                      <a:endParaRPr lang="en-H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nSpc>
                          <a:spcPct val="115000"/>
                        </a:lnSpc>
                        <a:spcAft>
                          <a:spcPts val="1000"/>
                        </a:spcAft>
                      </a:pPr>
                      <a:r>
                        <a:rPr lang="hu-HU" sz="1800">
                          <a:effectLst/>
                        </a:rPr>
                        <a:t>63941</a:t>
                      </a:r>
                      <a:endParaRPr lang="en-HU" sz="180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nSpc>
                          <a:spcPct val="115000"/>
                        </a:lnSpc>
                        <a:spcAft>
                          <a:spcPts val="1000"/>
                        </a:spcAft>
                      </a:pPr>
                      <a:r>
                        <a:rPr lang="hu-HU" sz="1800">
                          <a:effectLst/>
                        </a:rPr>
                        <a:t>3,2%</a:t>
                      </a:r>
                      <a:endParaRPr lang="en-HU" sz="180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nSpc>
                          <a:spcPct val="115000"/>
                        </a:lnSpc>
                        <a:spcAft>
                          <a:spcPts val="1000"/>
                        </a:spcAft>
                      </a:pPr>
                      <a:r>
                        <a:rPr lang="hu-HU" sz="1800">
                          <a:effectLst/>
                        </a:rPr>
                        <a:t>56637</a:t>
                      </a:r>
                      <a:endParaRPr lang="en-HU" sz="180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nSpc>
                          <a:spcPct val="115000"/>
                        </a:lnSpc>
                        <a:spcAft>
                          <a:spcPts val="1000"/>
                        </a:spcAft>
                      </a:pPr>
                      <a:r>
                        <a:rPr lang="hu-HU" sz="1800" dirty="0">
                          <a:effectLst/>
                        </a:rPr>
                        <a:t>2,8%</a:t>
                      </a:r>
                      <a:endParaRPr lang="en-H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nSpc>
                          <a:spcPct val="115000"/>
                        </a:lnSpc>
                        <a:spcAft>
                          <a:spcPts val="1000"/>
                        </a:spcAft>
                      </a:pPr>
                      <a:r>
                        <a:rPr lang="hu-HU" sz="1800" dirty="0">
                          <a:effectLst/>
                        </a:rPr>
                        <a:t>50321</a:t>
                      </a:r>
                      <a:endParaRPr lang="en-H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nSpc>
                          <a:spcPct val="115000"/>
                        </a:lnSpc>
                        <a:spcAft>
                          <a:spcPts val="1000"/>
                        </a:spcAft>
                      </a:pPr>
                      <a:r>
                        <a:rPr lang="hu-HU" sz="1800" dirty="0">
                          <a:effectLst/>
                        </a:rPr>
                        <a:t>2,6%</a:t>
                      </a:r>
                      <a:endParaRPr lang="en-H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nSpc>
                          <a:spcPct val="115000"/>
                        </a:lnSpc>
                        <a:spcAft>
                          <a:spcPts val="1000"/>
                        </a:spcAft>
                      </a:pPr>
                      <a:r>
                        <a:rPr lang="hu-HU" sz="1800" dirty="0">
                          <a:solidFill>
                            <a:srgbClr val="FF0000"/>
                          </a:solidFill>
                          <a:effectLst/>
                        </a:rPr>
                        <a:t>39807</a:t>
                      </a:r>
                      <a:endParaRPr lang="en-HU"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nSpc>
                          <a:spcPct val="115000"/>
                        </a:lnSpc>
                        <a:spcAft>
                          <a:spcPts val="1000"/>
                        </a:spcAft>
                      </a:pPr>
                      <a:r>
                        <a:rPr lang="hu-HU" sz="1800">
                          <a:effectLst/>
                        </a:rPr>
                        <a:t>2,3%</a:t>
                      </a:r>
                      <a:endParaRPr lang="en-HU" sz="180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tc>
                <a:extLst>
                  <a:ext uri="{0D108BD9-81ED-4DB2-BD59-A6C34878D82A}">
                    <a16:rowId xmlns:a16="http://schemas.microsoft.com/office/drawing/2014/main" val="10004"/>
                  </a:ext>
                </a:extLst>
              </a:tr>
              <a:tr h="653280">
                <a:tc>
                  <a:txBody>
                    <a:bodyPr/>
                    <a:lstStyle/>
                    <a:p>
                      <a:pPr>
                        <a:lnSpc>
                          <a:spcPct val="115000"/>
                        </a:lnSpc>
                        <a:spcAft>
                          <a:spcPts val="1000"/>
                        </a:spcAft>
                      </a:pPr>
                      <a:r>
                        <a:rPr lang="hu-HU" sz="800">
                          <a:effectLst/>
                        </a:rPr>
                        <a:t>Romanian</a:t>
                      </a:r>
                      <a:endParaRPr lang="en-HU" sz="110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nSpc>
                          <a:spcPct val="115000"/>
                        </a:lnSpc>
                        <a:spcAft>
                          <a:spcPts val="1000"/>
                        </a:spcAft>
                      </a:pPr>
                      <a:r>
                        <a:rPr lang="hu-HU" sz="1800" dirty="0">
                          <a:solidFill>
                            <a:srgbClr val="FF0000"/>
                          </a:solidFill>
                          <a:effectLst/>
                        </a:rPr>
                        <a:t>57218</a:t>
                      </a:r>
                      <a:endParaRPr lang="en-HU"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nSpc>
                          <a:spcPct val="115000"/>
                        </a:lnSpc>
                        <a:spcAft>
                          <a:spcPts val="1000"/>
                        </a:spcAft>
                      </a:pPr>
                      <a:r>
                        <a:rPr lang="hu-HU" sz="1800">
                          <a:effectLst/>
                        </a:rPr>
                        <a:t>3,4%</a:t>
                      </a:r>
                      <a:endParaRPr lang="en-HU" sz="180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nSpc>
                          <a:spcPct val="115000"/>
                        </a:lnSpc>
                        <a:spcAft>
                          <a:spcPts val="1000"/>
                        </a:spcAft>
                      </a:pPr>
                      <a:r>
                        <a:rPr lang="hu-HU" sz="1800">
                          <a:effectLst/>
                        </a:rPr>
                        <a:t>57259</a:t>
                      </a:r>
                      <a:endParaRPr lang="en-HU" sz="180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nSpc>
                          <a:spcPct val="115000"/>
                        </a:lnSpc>
                        <a:spcAft>
                          <a:spcPts val="1000"/>
                        </a:spcAft>
                      </a:pPr>
                      <a:r>
                        <a:rPr lang="hu-HU" sz="1800">
                          <a:effectLst/>
                        </a:rPr>
                        <a:t>3,1%</a:t>
                      </a:r>
                      <a:endParaRPr lang="en-HU" sz="180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nSpc>
                          <a:spcPct val="115000"/>
                        </a:lnSpc>
                        <a:spcAft>
                          <a:spcPts val="1000"/>
                        </a:spcAft>
                      </a:pPr>
                      <a:r>
                        <a:rPr lang="hu-HU" sz="1800">
                          <a:effectLst/>
                        </a:rPr>
                        <a:t>52987</a:t>
                      </a:r>
                      <a:endParaRPr lang="en-HU" sz="180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nSpc>
                          <a:spcPct val="115000"/>
                        </a:lnSpc>
                        <a:spcAft>
                          <a:spcPts val="1000"/>
                        </a:spcAft>
                      </a:pPr>
                      <a:r>
                        <a:rPr lang="hu-HU" sz="1800">
                          <a:effectLst/>
                        </a:rPr>
                        <a:t>2,7%</a:t>
                      </a:r>
                      <a:endParaRPr lang="en-HU" sz="180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nSpc>
                          <a:spcPct val="115000"/>
                        </a:lnSpc>
                        <a:spcAft>
                          <a:spcPts val="1000"/>
                        </a:spcAft>
                      </a:pPr>
                      <a:r>
                        <a:rPr lang="hu-HU" sz="1800">
                          <a:effectLst/>
                        </a:rPr>
                        <a:t>47289</a:t>
                      </a:r>
                      <a:endParaRPr lang="en-HU" sz="180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nSpc>
                          <a:spcPct val="115000"/>
                        </a:lnSpc>
                        <a:spcAft>
                          <a:spcPts val="1000"/>
                        </a:spcAft>
                      </a:pPr>
                      <a:r>
                        <a:rPr lang="hu-HU" sz="1800" dirty="0">
                          <a:effectLst/>
                        </a:rPr>
                        <a:t>2,3%</a:t>
                      </a:r>
                      <a:endParaRPr lang="en-H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nSpc>
                          <a:spcPct val="115000"/>
                        </a:lnSpc>
                        <a:spcAft>
                          <a:spcPts val="1000"/>
                        </a:spcAft>
                      </a:pPr>
                      <a:r>
                        <a:rPr lang="hu-HU" sz="1800" dirty="0">
                          <a:effectLst/>
                        </a:rPr>
                        <a:t>38832</a:t>
                      </a:r>
                      <a:endParaRPr lang="en-H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nSpc>
                          <a:spcPct val="115000"/>
                        </a:lnSpc>
                        <a:spcAft>
                          <a:spcPts val="1000"/>
                        </a:spcAft>
                      </a:pPr>
                      <a:r>
                        <a:rPr lang="hu-HU" sz="1800" dirty="0">
                          <a:effectLst/>
                        </a:rPr>
                        <a:t>1,9%</a:t>
                      </a:r>
                      <a:endParaRPr lang="en-H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nSpc>
                          <a:spcPct val="115000"/>
                        </a:lnSpc>
                        <a:spcAft>
                          <a:spcPts val="1000"/>
                        </a:spcAft>
                      </a:pPr>
                      <a:r>
                        <a:rPr lang="hu-HU" sz="1800">
                          <a:effectLst/>
                        </a:rPr>
                        <a:t>30419</a:t>
                      </a:r>
                      <a:endParaRPr lang="en-HU" sz="180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nSpc>
                          <a:spcPct val="115000"/>
                        </a:lnSpc>
                        <a:spcAft>
                          <a:spcPts val="1000"/>
                        </a:spcAft>
                      </a:pPr>
                      <a:r>
                        <a:rPr lang="hu-HU" sz="1800">
                          <a:effectLst/>
                        </a:rPr>
                        <a:t>1,5%</a:t>
                      </a:r>
                      <a:endParaRPr lang="en-HU" sz="180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nSpc>
                          <a:spcPct val="115000"/>
                        </a:lnSpc>
                        <a:spcAft>
                          <a:spcPts val="1000"/>
                        </a:spcAft>
                      </a:pPr>
                      <a:r>
                        <a:rPr lang="hu-HU" sz="1800">
                          <a:effectLst/>
                        </a:rPr>
                        <a:t>25410</a:t>
                      </a:r>
                      <a:endParaRPr lang="en-HU" sz="180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nSpc>
                          <a:spcPct val="115000"/>
                        </a:lnSpc>
                        <a:spcAft>
                          <a:spcPts val="1000"/>
                        </a:spcAft>
                      </a:pPr>
                      <a:r>
                        <a:rPr lang="hu-HU" sz="1800" dirty="0">
                          <a:effectLst/>
                        </a:rPr>
                        <a:t>1,3%</a:t>
                      </a:r>
                      <a:endParaRPr lang="en-H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nSpc>
                          <a:spcPct val="115000"/>
                        </a:lnSpc>
                        <a:spcAft>
                          <a:spcPts val="1000"/>
                        </a:spcAft>
                      </a:pPr>
                      <a:r>
                        <a:rPr lang="hu-HU" sz="1800" dirty="0">
                          <a:solidFill>
                            <a:srgbClr val="FF0000"/>
                          </a:solidFill>
                          <a:effectLst/>
                        </a:rPr>
                        <a:t>19595</a:t>
                      </a:r>
                      <a:endParaRPr lang="en-HU"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nSpc>
                          <a:spcPct val="115000"/>
                        </a:lnSpc>
                        <a:spcAft>
                          <a:spcPts val="1000"/>
                        </a:spcAft>
                      </a:pPr>
                      <a:r>
                        <a:rPr lang="hu-HU" sz="1800">
                          <a:effectLst/>
                        </a:rPr>
                        <a:t>1,1%</a:t>
                      </a:r>
                      <a:endParaRPr lang="en-HU" sz="180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tc>
                <a:extLst>
                  <a:ext uri="{0D108BD9-81ED-4DB2-BD59-A6C34878D82A}">
                    <a16:rowId xmlns:a16="http://schemas.microsoft.com/office/drawing/2014/main" val="10005"/>
                  </a:ext>
                </a:extLst>
              </a:tr>
              <a:tr h="653280">
                <a:tc>
                  <a:txBody>
                    <a:bodyPr/>
                    <a:lstStyle/>
                    <a:p>
                      <a:pPr>
                        <a:lnSpc>
                          <a:spcPct val="115000"/>
                        </a:lnSpc>
                        <a:spcAft>
                          <a:spcPts val="1000"/>
                        </a:spcAft>
                      </a:pPr>
                      <a:r>
                        <a:rPr lang="hu-HU" sz="800">
                          <a:effectLst/>
                        </a:rPr>
                        <a:t>Yugoslav</a:t>
                      </a:r>
                      <a:endParaRPr lang="en-HU" sz="110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nSpc>
                          <a:spcPct val="115000"/>
                        </a:lnSpc>
                        <a:spcAft>
                          <a:spcPts val="1000"/>
                        </a:spcAft>
                      </a:pPr>
                      <a:r>
                        <a:rPr lang="hu-HU" sz="1800" dirty="0">
                          <a:solidFill>
                            <a:srgbClr val="FF0000"/>
                          </a:solidFill>
                          <a:effectLst/>
                        </a:rPr>
                        <a:t>10537</a:t>
                      </a:r>
                      <a:endParaRPr lang="en-HU"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nSpc>
                          <a:spcPct val="115000"/>
                        </a:lnSpc>
                        <a:spcAft>
                          <a:spcPts val="1000"/>
                        </a:spcAft>
                      </a:pPr>
                      <a:r>
                        <a:rPr lang="hu-HU" sz="1800">
                          <a:effectLst/>
                        </a:rPr>
                        <a:t>0,6%</a:t>
                      </a:r>
                      <a:endParaRPr lang="en-HU" sz="180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nSpc>
                          <a:spcPct val="115000"/>
                        </a:lnSpc>
                        <a:spcAft>
                          <a:spcPts val="1000"/>
                        </a:spcAft>
                      </a:pPr>
                      <a:r>
                        <a:rPr lang="hu-HU" sz="1800">
                          <a:effectLst/>
                        </a:rPr>
                        <a:t>3174</a:t>
                      </a:r>
                      <a:endParaRPr lang="en-HU" sz="180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nSpc>
                          <a:spcPct val="115000"/>
                        </a:lnSpc>
                        <a:spcAft>
                          <a:spcPts val="1000"/>
                        </a:spcAft>
                      </a:pPr>
                      <a:r>
                        <a:rPr lang="hu-HU" sz="1800">
                          <a:effectLst/>
                        </a:rPr>
                        <a:t>0,2%</a:t>
                      </a:r>
                      <a:endParaRPr lang="en-HU" sz="180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nSpc>
                          <a:spcPct val="115000"/>
                        </a:lnSpc>
                        <a:spcAft>
                          <a:spcPts val="1000"/>
                        </a:spcAft>
                      </a:pPr>
                      <a:r>
                        <a:rPr lang="hu-HU" sz="1800">
                          <a:effectLst/>
                        </a:rPr>
                        <a:t>46928</a:t>
                      </a:r>
                      <a:endParaRPr lang="en-HU" sz="180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nSpc>
                          <a:spcPct val="115000"/>
                        </a:lnSpc>
                        <a:spcAft>
                          <a:spcPts val="1000"/>
                        </a:spcAft>
                      </a:pPr>
                      <a:r>
                        <a:rPr lang="hu-HU" sz="1800">
                          <a:effectLst/>
                        </a:rPr>
                        <a:t>2,4%</a:t>
                      </a:r>
                      <a:endParaRPr lang="en-HU" sz="180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nSpc>
                          <a:spcPct val="115000"/>
                        </a:lnSpc>
                        <a:spcAft>
                          <a:spcPts val="1000"/>
                        </a:spcAft>
                      </a:pPr>
                      <a:r>
                        <a:rPr lang="hu-HU" sz="1800" dirty="0">
                          <a:effectLst/>
                        </a:rPr>
                        <a:t>172219</a:t>
                      </a:r>
                      <a:endParaRPr lang="en-H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nSpc>
                          <a:spcPct val="115000"/>
                        </a:lnSpc>
                        <a:spcAft>
                          <a:spcPts val="1000"/>
                        </a:spcAft>
                      </a:pPr>
                      <a:r>
                        <a:rPr lang="hu-HU" sz="1800">
                          <a:effectLst/>
                        </a:rPr>
                        <a:t>8,5%</a:t>
                      </a:r>
                      <a:endParaRPr lang="en-HU" sz="180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nSpc>
                          <a:spcPct val="115000"/>
                        </a:lnSpc>
                        <a:spcAft>
                          <a:spcPts val="1000"/>
                        </a:spcAft>
                      </a:pPr>
                      <a:r>
                        <a:rPr lang="hu-HU" sz="1800">
                          <a:effectLst/>
                        </a:rPr>
                        <a:t>168859</a:t>
                      </a:r>
                      <a:endParaRPr lang="en-HU" sz="180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nSpc>
                          <a:spcPct val="115000"/>
                        </a:lnSpc>
                        <a:spcAft>
                          <a:spcPts val="1000"/>
                        </a:spcAft>
                      </a:pPr>
                      <a:r>
                        <a:rPr lang="hu-HU" sz="1800" dirty="0">
                          <a:effectLst/>
                        </a:rPr>
                        <a:t>8,4%</a:t>
                      </a:r>
                      <a:endParaRPr lang="en-H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nSpc>
                          <a:spcPct val="115000"/>
                        </a:lnSpc>
                        <a:spcAft>
                          <a:spcPts val="1000"/>
                        </a:spcAft>
                      </a:pPr>
                      <a:r>
                        <a:rPr lang="hu-HU" sz="1800" dirty="0">
                          <a:solidFill>
                            <a:srgbClr val="FF0000"/>
                          </a:solidFill>
                          <a:effectLst/>
                        </a:rPr>
                        <a:t>49881</a:t>
                      </a:r>
                      <a:endParaRPr lang="en-HU"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nSpc>
                          <a:spcPct val="115000"/>
                        </a:lnSpc>
                        <a:spcAft>
                          <a:spcPts val="1000"/>
                        </a:spcAft>
                      </a:pPr>
                      <a:r>
                        <a:rPr lang="hu-HU" sz="1800">
                          <a:effectLst/>
                        </a:rPr>
                        <a:t>2,5%</a:t>
                      </a:r>
                      <a:endParaRPr lang="en-HU" sz="180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nSpc>
                          <a:spcPct val="115000"/>
                        </a:lnSpc>
                        <a:spcAft>
                          <a:spcPts val="1000"/>
                        </a:spcAft>
                      </a:pPr>
                      <a:r>
                        <a:rPr lang="hu-HU" sz="1800">
                          <a:effectLst/>
                        </a:rPr>
                        <a:t>12176</a:t>
                      </a:r>
                      <a:endParaRPr lang="en-HU" sz="180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nSpc>
                          <a:spcPct val="115000"/>
                        </a:lnSpc>
                        <a:spcAft>
                          <a:spcPts val="1000"/>
                        </a:spcAft>
                      </a:pPr>
                      <a:r>
                        <a:rPr lang="hu-HU" sz="1800">
                          <a:effectLst/>
                        </a:rPr>
                        <a:t>0,6%</a:t>
                      </a:r>
                      <a:endParaRPr lang="en-HU" sz="180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nSpc>
                          <a:spcPct val="115000"/>
                        </a:lnSpc>
                        <a:spcAft>
                          <a:spcPts val="1000"/>
                        </a:spcAft>
                      </a:pPr>
                      <a:r>
                        <a:rPr lang="hu-HU" sz="1800" dirty="0">
                          <a:solidFill>
                            <a:srgbClr val="FF0000"/>
                          </a:solidFill>
                          <a:effectLst/>
                        </a:rPr>
                        <a:t>12438</a:t>
                      </a:r>
                      <a:endParaRPr lang="en-HU"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nSpc>
                          <a:spcPct val="115000"/>
                        </a:lnSpc>
                        <a:spcAft>
                          <a:spcPts val="1000"/>
                        </a:spcAft>
                      </a:pPr>
                      <a:r>
                        <a:rPr lang="hu-HU" sz="1800" dirty="0">
                          <a:effectLst/>
                        </a:rPr>
                        <a:t>0,7%</a:t>
                      </a:r>
                      <a:endParaRPr lang="en-H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tc>
                <a:extLst>
                  <a:ext uri="{0D108BD9-81ED-4DB2-BD59-A6C34878D82A}">
                    <a16:rowId xmlns:a16="http://schemas.microsoft.com/office/drawing/2014/main" val="10006"/>
                  </a:ext>
                </a:extLst>
              </a:tr>
            </a:tbl>
          </a:graphicData>
        </a:graphic>
      </p:graphicFrame>
      <p:pic>
        <p:nvPicPr>
          <p:cNvPr id="64653" name="Picture 5">
            <a:extLst>
              <a:ext uri="{FF2B5EF4-FFF2-40B4-BE49-F238E27FC236}">
                <a16:creationId xmlns:a16="http://schemas.microsoft.com/office/drawing/2014/main" id="{34A20039-39C9-D550-B8EF-D394C71A05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61550" y="122238"/>
            <a:ext cx="233045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654" name="Content Placeholder 7" descr="Logo&#10;&#10;Description automatically generated">
            <a:extLst>
              <a:ext uri="{FF2B5EF4-FFF2-40B4-BE49-F238E27FC236}">
                <a16:creationId xmlns:a16="http://schemas.microsoft.com/office/drawing/2014/main" id="{3FB2E436-A605-61E1-777A-5DE85131AC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0488"/>
            <a:ext cx="1296988" cy="1257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9237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a:extLst>
              <a:ext uri="{FF2B5EF4-FFF2-40B4-BE49-F238E27FC236}">
                <a16:creationId xmlns:a16="http://schemas.microsoft.com/office/drawing/2014/main" id="{3FA13BED-6F53-3BE8-5EB8-3A62403EAD12}"/>
              </a:ext>
            </a:extLst>
          </p:cNvPr>
          <p:cNvSpPr>
            <a:spLocks noGrp="1" noChangeArrowheads="1"/>
          </p:cNvSpPr>
          <p:nvPr>
            <p:ph type="ctrTitle"/>
          </p:nvPr>
        </p:nvSpPr>
        <p:spPr>
          <a:xfrm>
            <a:off x="1524000" y="1092200"/>
            <a:ext cx="9144000" cy="2387600"/>
          </a:xfrm>
        </p:spPr>
        <p:txBody>
          <a:bodyPr/>
          <a:lstStyle/>
          <a:p>
            <a:pPr eaLnBrk="1" hangingPunct="1"/>
            <a:r>
              <a:rPr lang="en-GB" altLang="en-US" sz="4000" dirty="0">
                <a:latin typeface="Times" pitchFamily="2" charset="0"/>
                <a:cs typeface="Times New Roman" panose="02020603050405020304" pitchFamily="18" charset="0"/>
              </a:rPr>
              <a:t>Minority language education in Vojvodina</a:t>
            </a:r>
          </a:p>
        </p:txBody>
      </p:sp>
      <p:sp>
        <p:nvSpPr>
          <p:cNvPr id="3" name="Subtitle 2">
            <a:extLst>
              <a:ext uri="{FF2B5EF4-FFF2-40B4-BE49-F238E27FC236}">
                <a16:creationId xmlns:a16="http://schemas.microsoft.com/office/drawing/2014/main" id="{6867923A-0EED-9729-D739-34084E7093EC}"/>
              </a:ext>
            </a:extLst>
          </p:cNvPr>
          <p:cNvSpPr>
            <a:spLocks noGrp="1"/>
          </p:cNvSpPr>
          <p:nvPr>
            <p:ph type="subTitle" idx="1"/>
          </p:nvPr>
        </p:nvSpPr>
        <p:spPr/>
        <p:txBody>
          <a:bodyPr rtlCol="0">
            <a:normAutofit/>
          </a:bodyPr>
          <a:lstStyle/>
          <a:p>
            <a:pPr eaLnBrk="1" fontAlgn="auto" hangingPunct="1">
              <a:spcAft>
                <a:spcPts val="0"/>
              </a:spcAft>
              <a:defRPr/>
            </a:pPr>
            <a:endParaRPr lang="hu-HU" b="1" dirty="0">
              <a:latin typeface="+mj-lt"/>
              <a:cs typeface="Times New Roman" panose="02020603050405020304" pitchFamily="18" charset="0"/>
            </a:endParaRPr>
          </a:p>
        </p:txBody>
      </p:sp>
      <p:pic>
        <p:nvPicPr>
          <p:cNvPr id="18435" name="Picture 3">
            <a:extLst>
              <a:ext uri="{FF2B5EF4-FFF2-40B4-BE49-F238E27FC236}">
                <a16:creationId xmlns:a16="http://schemas.microsoft.com/office/drawing/2014/main" id="{FD52FABF-A063-17D8-4348-B3AE96124A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1550" y="134938"/>
            <a:ext cx="233045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4">
            <a:extLst>
              <a:ext uri="{FF2B5EF4-FFF2-40B4-BE49-F238E27FC236}">
                <a16:creationId xmlns:a16="http://schemas.microsoft.com/office/drawing/2014/main" id="{9ABBC154-EA61-87BA-C7AA-570BC8390D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5825" y="5700713"/>
            <a:ext cx="9779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Content Placeholder 7" descr="Logo&#10;&#10;Description automatically generated">
            <a:extLst>
              <a:ext uri="{FF2B5EF4-FFF2-40B4-BE49-F238E27FC236}">
                <a16:creationId xmlns:a16="http://schemas.microsoft.com/office/drawing/2014/main" id="{8A056368-D070-A033-FABB-A3E54943D2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3025"/>
            <a:ext cx="1296988"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id="{43ABC681-492D-25CF-4299-659976AA0B9B}"/>
              </a:ext>
            </a:extLst>
          </p:cNvPr>
          <p:cNvSpPr>
            <a:spLocks noGrp="1" noChangeArrowheads="1"/>
          </p:cNvSpPr>
          <p:nvPr>
            <p:ph type="title"/>
          </p:nvPr>
        </p:nvSpPr>
        <p:spPr>
          <a:xfrm>
            <a:off x="1420813" y="365125"/>
            <a:ext cx="9932987" cy="952500"/>
          </a:xfrm>
        </p:spPr>
        <p:txBody>
          <a:bodyPr/>
          <a:lstStyle/>
          <a:p>
            <a:pPr eaLnBrk="1" hangingPunct="1"/>
            <a:r>
              <a:rPr lang="sr-Latn-RS" altLang="en-US" dirty="0" err="1">
                <a:latin typeface="Times" pitchFamily="2" charset="0"/>
              </a:rPr>
              <a:t>Minority</a:t>
            </a:r>
            <a:r>
              <a:rPr lang="sr-Latn-RS" altLang="en-US" dirty="0">
                <a:latin typeface="Times" pitchFamily="2" charset="0"/>
              </a:rPr>
              <a:t> </a:t>
            </a:r>
            <a:r>
              <a:rPr lang="sr-Latn-RS" altLang="en-US" dirty="0" err="1">
                <a:latin typeface="Times" pitchFamily="2" charset="0"/>
              </a:rPr>
              <a:t>Education</a:t>
            </a:r>
            <a:r>
              <a:rPr lang="sr-Latn-RS" altLang="en-US" dirty="0">
                <a:latin typeface="Times" pitchFamily="2" charset="0"/>
              </a:rPr>
              <a:t> – </a:t>
            </a:r>
            <a:r>
              <a:rPr lang="sr-Latn-RS" altLang="en-US" dirty="0" err="1">
                <a:latin typeface="Times" pitchFamily="2" charset="0"/>
              </a:rPr>
              <a:t>Cultural</a:t>
            </a:r>
            <a:r>
              <a:rPr lang="sr-Latn-RS" altLang="en-US" dirty="0">
                <a:latin typeface="Times" pitchFamily="2" charset="0"/>
              </a:rPr>
              <a:t> </a:t>
            </a:r>
            <a:r>
              <a:rPr lang="sr-Latn-RS" altLang="en-US" dirty="0" err="1">
                <a:latin typeface="Times" pitchFamily="2" charset="0"/>
              </a:rPr>
              <a:t>Autonomy</a:t>
            </a:r>
            <a:endParaRPr lang="en-GB" altLang="en-US" dirty="0">
              <a:latin typeface="Times" pitchFamily="2" charset="0"/>
            </a:endParaRPr>
          </a:p>
        </p:txBody>
      </p:sp>
      <p:sp>
        <p:nvSpPr>
          <p:cNvPr id="19458" name="Content Placeholder 2">
            <a:extLst>
              <a:ext uri="{FF2B5EF4-FFF2-40B4-BE49-F238E27FC236}">
                <a16:creationId xmlns:a16="http://schemas.microsoft.com/office/drawing/2014/main" id="{51DEC86F-FC39-0D99-D83A-E5F1B083E544}"/>
              </a:ext>
            </a:extLst>
          </p:cNvPr>
          <p:cNvSpPr>
            <a:spLocks noGrp="1" noChangeArrowheads="1"/>
          </p:cNvSpPr>
          <p:nvPr>
            <p:ph idx="1"/>
          </p:nvPr>
        </p:nvSpPr>
        <p:spPr>
          <a:xfrm>
            <a:off x="452438" y="1317625"/>
            <a:ext cx="10901362" cy="4833938"/>
          </a:xfrm>
        </p:spPr>
        <p:txBody>
          <a:bodyPr/>
          <a:lstStyle/>
          <a:p>
            <a:pPr eaLnBrk="1" hangingPunct="1"/>
            <a:r>
              <a:rPr lang="hu-HU" altLang="en-HU" dirty="0">
                <a:latin typeface="Times" pitchFamily="2" charset="0"/>
              </a:rPr>
              <a:t>M</a:t>
            </a:r>
            <a:r>
              <a:rPr lang="en-GB" altLang="en-HU" dirty="0">
                <a:latin typeface="Times" pitchFamily="2" charset="0"/>
              </a:rPr>
              <a:t>embers of Hungarian ethnic minority are in a challenging position: the main bodies of their nations live in nation states inside the European Union (EU), while they are “locked out”’ in Serbia, a non-EU state. </a:t>
            </a:r>
            <a:endParaRPr lang="hu-HU" altLang="en-HU" dirty="0">
              <a:latin typeface="Times" pitchFamily="2" charset="0"/>
            </a:endParaRPr>
          </a:p>
          <a:p>
            <a:pPr eaLnBrk="1" hangingPunct="1"/>
            <a:r>
              <a:rPr lang="hu-HU" altLang="en-HU" dirty="0" err="1">
                <a:latin typeface="Times" pitchFamily="2" charset="0"/>
              </a:rPr>
              <a:t>Ethnic</a:t>
            </a:r>
            <a:r>
              <a:rPr lang="hu-HU" altLang="en-HU" dirty="0">
                <a:latin typeface="Times" pitchFamily="2" charset="0"/>
              </a:rPr>
              <a:t> </a:t>
            </a:r>
            <a:r>
              <a:rPr lang="en-GB" altLang="en-HU" dirty="0">
                <a:latin typeface="Times" pitchFamily="2" charset="0"/>
              </a:rPr>
              <a:t>minorities </a:t>
            </a:r>
            <a:r>
              <a:rPr lang="sr-Latn-RS" altLang="en-HU" dirty="0" err="1">
                <a:latin typeface="Times" pitchFamily="2" charset="0"/>
              </a:rPr>
              <a:t>have</a:t>
            </a:r>
            <a:r>
              <a:rPr lang="sr-Latn-RS" altLang="en-HU" dirty="0">
                <a:latin typeface="Times" pitchFamily="2" charset="0"/>
              </a:rPr>
              <a:t> </a:t>
            </a:r>
            <a:r>
              <a:rPr lang="sr-Latn-RS" altLang="en-HU" dirty="0" err="1">
                <a:latin typeface="Times" pitchFamily="2" charset="0"/>
              </a:rPr>
              <a:t>the</a:t>
            </a:r>
            <a:r>
              <a:rPr lang="sr-Latn-RS" altLang="en-HU" dirty="0">
                <a:latin typeface="Times" pitchFamily="2" charset="0"/>
              </a:rPr>
              <a:t> </a:t>
            </a:r>
            <a:r>
              <a:rPr lang="sr-Latn-RS" altLang="en-HU" dirty="0" err="1">
                <a:latin typeface="Times" pitchFamily="2" charset="0"/>
              </a:rPr>
              <a:t>right</a:t>
            </a:r>
            <a:r>
              <a:rPr lang="sr-Latn-RS" altLang="en-HU" dirty="0">
                <a:latin typeface="Times" pitchFamily="2" charset="0"/>
              </a:rPr>
              <a:t> to </a:t>
            </a:r>
            <a:r>
              <a:rPr lang="sr-Latn-RS" altLang="en-HU" dirty="0" err="1">
                <a:latin typeface="Times" pitchFamily="2" charset="0"/>
              </a:rPr>
              <a:t>finish</a:t>
            </a:r>
            <a:r>
              <a:rPr lang="sr-Latn-RS" altLang="en-HU" dirty="0">
                <a:latin typeface="Times" pitchFamily="2" charset="0"/>
              </a:rPr>
              <a:t> </a:t>
            </a:r>
            <a:r>
              <a:rPr lang="en-GB" altLang="en-HU" dirty="0">
                <a:latin typeface="Times" pitchFamily="2" charset="0"/>
              </a:rPr>
              <a:t>their </a:t>
            </a:r>
            <a:r>
              <a:rPr lang="sr-Latn-RS" altLang="en-HU" dirty="0" err="1">
                <a:latin typeface="Times" pitchFamily="2" charset="0"/>
              </a:rPr>
              <a:t>preschool</a:t>
            </a:r>
            <a:r>
              <a:rPr lang="sr-Latn-RS" altLang="en-HU" dirty="0">
                <a:latin typeface="Times" pitchFamily="2" charset="0"/>
              </a:rPr>
              <a:t>, </a:t>
            </a:r>
            <a:r>
              <a:rPr lang="en-GB" altLang="en-HU" dirty="0">
                <a:latin typeface="Times" pitchFamily="2" charset="0"/>
              </a:rPr>
              <a:t>primary and secondary education in their mother tongues, i.e. Hungarian. </a:t>
            </a:r>
            <a:endParaRPr lang="hu-HU" altLang="en-HU" dirty="0">
              <a:latin typeface="Times" pitchFamily="2" charset="0"/>
            </a:endParaRPr>
          </a:p>
          <a:p>
            <a:pPr eaLnBrk="1" hangingPunct="1"/>
            <a:r>
              <a:rPr lang="en-GB" altLang="en-HU" dirty="0">
                <a:latin typeface="Times" pitchFamily="2" charset="0"/>
              </a:rPr>
              <a:t>After high school, most of them need to decide between continuing their studies in the predominantly Serbian-language higher education system</a:t>
            </a:r>
            <a:r>
              <a:rPr lang="hu-HU" altLang="en-HU" dirty="0">
                <a:latin typeface="Times" pitchFamily="2" charset="0"/>
              </a:rPr>
              <a:t> </a:t>
            </a:r>
            <a:r>
              <a:rPr lang="hu-HU" altLang="en-HU" dirty="0" err="1">
                <a:latin typeface="Times" pitchFamily="2" charset="0"/>
              </a:rPr>
              <a:t>or</a:t>
            </a:r>
            <a:r>
              <a:rPr lang="hu-HU" altLang="en-HU" dirty="0">
                <a:latin typeface="Times" pitchFamily="2" charset="0"/>
              </a:rPr>
              <a:t> </a:t>
            </a:r>
            <a:r>
              <a:rPr lang="hu-HU" altLang="en-HU" dirty="0" err="1">
                <a:latin typeface="Times" pitchFamily="2" charset="0"/>
              </a:rPr>
              <a:t>to</a:t>
            </a:r>
            <a:r>
              <a:rPr lang="hu-HU" altLang="en-HU" dirty="0">
                <a:latin typeface="Times" pitchFamily="2" charset="0"/>
              </a:rPr>
              <a:t> go </a:t>
            </a:r>
            <a:r>
              <a:rPr lang="hu-HU" altLang="en-HU" dirty="0" err="1">
                <a:latin typeface="Times" pitchFamily="2" charset="0"/>
              </a:rPr>
              <a:t>to</a:t>
            </a:r>
            <a:r>
              <a:rPr lang="hu-HU" altLang="en-HU" dirty="0">
                <a:latin typeface="Times" pitchFamily="2" charset="0"/>
              </a:rPr>
              <a:t> Hungary and </a:t>
            </a:r>
            <a:r>
              <a:rPr lang="hu-HU" altLang="en-HU" dirty="0" err="1">
                <a:latin typeface="Times" pitchFamily="2" charset="0"/>
              </a:rPr>
              <a:t>continue</a:t>
            </a:r>
            <a:r>
              <a:rPr lang="hu-HU" altLang="en-HU" dirty="0">
                <a:latin typeface="Times" pitchFamily="2" charset="0"/>
              </a:rPr>
              <a:t> </a:t>
            </a:r>
            <a:r>
              <a:rPr lang="hu-HU" altLang="en-HU" dirty="0" err="1">
                <a:latin typeface="Times" pitchFamily="2" charset="0"/>
              </a:rPr>
              <a:t>their</a:t>
            </a:r>
            <a:r>
              <a:rPr lang="hu-HU" altLang="en-HU" dirty="0">
                <a:latin typeface="Times" pitchFamily="2" charset="0"/>
              </a:rPr>
              <a:t> </a:t>
            </a:r>
            <a:r>
              <a:rPr lang="hu-HU" altLang="en-HU" dirty="0" err="1">
                <a:latin typeface="Times" pitchFamily="2" charset="0"/>
              </a:rPr>
              <a:t>education</a:t>
            </a:r>
            <a:r>
              <a:rPr lang="hu-HU" altLang="en-HU" dirty="0">
                <a:latin typeface="Times" pitchFamily="2" charset="0"/>
              </a:rPr>
              <a:t> in </a:t>
            </a:r>
            <a:r>
              <a:rPr lang="hu-HU" altLang="en-HU" dirty="0" err="1">
                <a:latin typeface="Times" pitchFamily="2" charset="0"/>
              </a:rPr>
              <a:t>their</a:t>
            </a:r>
            <a:r>
              <a:rPr lang="hu-HU" altLang="en-HU" dirty="0">
                <a:latin typeface="Times" pitchFamily="2" charset="0"/>
              </a:rPr>
              <a:t> </a:t>
            </a:r>
            <a:r>
              <a:rPr lang="hu-HU" altLang="en-HU" dirty="0" err="1">
                <a:latin typeface="Times" pitchFamily="2" charset="0"/>
              </a:rPr>
              <a:t>mother</a:t>
            </a:r>
            <a:r>
              <a:rPr lang="hu-HU" altLang="en-HU" dirty="0">
                <a:latin typeface="Times" pitchFamily="2" charset="0"/>
              </a:rPr>
              <a:t> </a:t>
            </a:r>
            <a:r>
              <a:rPr lang="hu-HU" altLang="en-HU" dirty="0" err="1">
                <a:latin typeface="Times" pitchFamily="2" charset="0"/>
              </a:rPr>
              <a:t>tongue</a:t>
            </a:r>
            <a:r>
              <a:rPr lang="sr-Latn-RS" altLang="en-HU" dirty="0">
                <a:latin typeface="Times" pitchFamily="2" charset="0"/>
              </a:rPr>
              <a:t>.</a:t>
            </a:r>
          </a:p>
        </p:txBody>
      </p:sp>
      <p:pic>
        <p:nvPicPr>
          <p:cNvPr id="19459" name="Picture 3">
            <a:extLst>
              <a:ext uri="{FF2B5EF4-FFF2-40B4-BE49-F238E27FC236}">
                <a16:creationId xmlns:a16="http://schemas.microsoft.com/office/drawing/2014/main" id="{B8306EBA-F2E9-B814-CEA6-7D8422B0F5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3525" y="73025"/>
            <a:ext cx="1768475"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4">
            <a:extLst>
              <a:ext uri="{FF2B5EF4-FFF2-40B4-BE49-F238E27FC236}">
                <a16:creationId xmlns:a16="http://schemas.microsoft.com/office/drawing/2014/main" id="{8770C5F3-3DE2-4496-7572-B885CCECE8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5825" y="5700713"/>
            <a:ext cx="9779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Content Placeholder 7" descr="Logo&#10;&#10;Description automatically generated">
            <a:extLst>
              <a:ext uri="{FF2B5EF4-FFF2-40B4-BE49-F238E27FC236}">
                <a16:creationId xmlns:a16="http://schemas.microsoft.com/office/drawing/2014/main" id="{5D46B122-89FB-58C7-F44C-142061CD51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3025"/>
            <a:ext cx="1296988"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a:extLst>
              <a:ext uri="{FF2B5EF4-FFF2-40B4-BE49-F238E27FC236}">
                <a16:creationId xmlns:a16="http://schemas.microsoft.com/office/drawing/2014/main" id="{A91A0626-BB1F-3ED2-267F-D293C95551E8}"/>
              </a:ext>
            </a:extLst>
          </p:cNvPr>
          <p:cNvSpPr>
            <a:spLocks noGrp="1" noChangeArrowheads="1"/>
          </p:cNvSpPr>
          <p:nvPr>
            <p:ph type="title"/>
          </p:nvPr>
        </p:nvSpPr>
        <p:spPr>
          <a:xfrm>
            <a:off x="1420813" y="365125"/>
            <a:ext cx="9932987" cy="952500"/>
          </a:xfrm>
        </p:spPr>
        <p:txBody>
          <a:bodyPr/>
          <a:lstStyle/>
          <a:p>
            <a:pPr eaLnBrk="1" hangingPunct="1"/>
            <a:r>
              <a:rPr lang="sr-Latn-RS" altLang="en-US">
                <a:latin typeface="Times" pitchFamily="2" charset="0"/>
              </a:rPr>
              <a:t>Minority Education – Cultural Autonomy</a:t>
            </a:r>
            <a:endParaRPr lang="en-GB" altLang="en-US">
              <a:latin typeface="Times" pitchFamily="2" charset="0"/>
            </a:endParaRPr>
          </a:p>
        </p:txBody>
      </p:sp>
      <p:sp>
        <p:nvSpPr>
          <p:cNvPr id="89090" name="Content Placeholder 2">
            <a:extLst>
              <a:ext uri="{FF2B5EF4-FFF2-40B4-BE49-F238E27FC236}">
                <a16:creationId xmlns:a16="http://schemas.microsoft.com/office/drawing/2014/main" id="{6A276017-A7DA-8DCB-3330-66985B6C28D9}"/>
              </a:ext>
            </a:extLst>
          </p:cNvPr>
          <p:cNvSpPr>
            <a:spLocks noGrp="1" noChangeArrowheads="1"/>
          </p:cNvSpPr>
          <p:nvPr>
            <p:ph idx="1"/>
          </p:nvPr>
        </p:nvSpPr>
        <p:spPr>
          <a:xfrm>
            <a:off x="452438" y="1317625"/>
            <a:ext cx="7353300" cy="4833938"/>
          </a:xfrm>
        </p:spPr>
        <p:txBody>
          <a:bodyPr/>
          <a:lstStyle/>
          <a:p>
            <a:pPr eaLnBrk="1" hangingPunct="1"/>
            <a:r>
              <a:rPr lang="en-GB" altLang="en-HU">
                <a:latin typeface="Times" pitchFamily="2" charset="0"/>
              </a:rPr>
              <a:t>Language Barrier </a:t>
            </a:r>
          </a:p>
          <a:p>
            <a:pPr eaLnBrk="1" hangingPunct="1"/>
            <a:r>
              <a:rPr lang="en-GB" altLang="en-HU">
                <a:latin typeface="Times" pitchFamily="2" charset="0"/>
              </a:rPr>
              <a:t>Education migration</a:t>
            </a:r>
          </a:p>
          <a:p>
            <a:pPr eaLnBrk="1" hangingPunct="1"/>
            <a:r>
              <a:rPr lang="en-GB" altLang="en-HU">
                <a:latin typeface="Times" pitchFamily="2" charset="0"/>
              </a:rPr>
              <a:t>National Council of the Hungarian National Minority </a:t>
            </a:r>
          </a:p>
          <a:p>
            <a:pPr lvl="1" eaLnBrk="1" hangingPunct="1"/>
            <a:r>
              <a:rPr lang="en-GB" altLang="en-HU">
                <a:latin typeface="Times" pitchFamily="2" charset="0"/>
              </a:rPr>
              <a:t>Scholarships for minority students</a:t>
            </a:r>
          </a:p>
          <a:p>
            <a:pPr lvl="1" eaLnBrk="1" hangingPunct="1"/>
            <a:r>
              <a:rPr lang="en-GB" altLang="en-HU">
                <a:latin typeface="Times" pitchFamily="2" charset="0"/>
              </a:rPr>
              <a:t>Student dorm </a:t>
            </a:r>
          </a:p>
          <a:p>
            <a:pPr lvl="1" eaLnBrk="1" hangingPunct="1"/>
            <a:r>
              <a:rPr lang="en-GB" altLang="en-HU">
                <a:latin typeface="Times" pitchFamily="2" charset="0"/>
              </a:rPr>
              <a:t>Serbian language course</a:t>
            </a:r>
          </a:p>
          <a:p>
            <a:pPr eaLnBrk="1" hangingPunct="1"/>
            <a:endParaRPr lang="en-GB" altLang="en-HU">
              <a:latin typeface="Times" pitchFamily="2" charset="0"/>
            </a:endParaRPr>
          </a:p>
          <a:p>
            <a:pPr eaLnBrk="1" hangingPunct="1"/>
            <a:endParaRPr lang="en-GB" altLang="en-HU">
              <a:latin typeface="Times" pitchFamily="2" charset="0"/>
            </a:endParaRPr>
          </a:p>
          <a:p>
            <a:pPr eaLnBrk="1" hangingPunct="1"/>
            <a:endParaRPr lang="en-GB" altLang="en-HU">
              <a:latin typeface="Times" pitchFamily="2" charset="0"/>
            </a:endParaRPr>
          </a:p>
        </p:txBody>
      </p:sp>
      <p:pic>
        <p:nvPicPr>
          <p:cNvPr id="89091" name="Picture 3">
            <a:extLst>
              <a:ext uri="{FF2B5EF4-FFF2-40B4-BE49-F238E27FC236}">
                <a16:creationId xmlns:a16="http://schemas.microsoft.com/office/drawing/2014/main" id="{26E004D6-9917-B656-D8B4-35039E57E8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1550" y="122238"/>
            <a:ext cx="233045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2" name="Picture 4">
            <a:extLst>
              <a:ext uri="{FF2B5EF4-FFF2-40B4-BE49-F238E27FC236}">
                <a16:creationId xmlns:a16="http://schemas.microsoft.com/office/drawing/2014/main" id="{7A102295-C1DC-8B61-31C6-61E0CAE58A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5825" y="5700713"/>
            <a:ext cx="9779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3" name="Content Placeholder 7" descr="Logo&#10;&#10;Description automatically generated">
            <a:extLst>
              <a:ext uri="{FF2B5EF4-FFF2-40B4-BE49-F238E27FC236}">
                <a16:creationId xmlns:a16="http://schemas.microsoft.com/office/drawing/2014/main" id="{3B4FB202-F88C-2B6A-A4D5-717022BDAD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3025"/>
            <a:ext cx="1296988"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4" name="TextBox 4">
            <a:extLst>
              <a:ext uri="{FF2B5EF4-FFF2-40B4-BE49-F238E27FC236}">
                <a16:creationId xmlns:a16="http://schemas.microsoft.com/office/drawing/2014/main" id="{8C56803A-6464-1D69-E60D-49AEC67C1E52}"/>
              </a:ext>
            </a:extLst>
          </p:cNvPr>
          <p:cNvSpPr txBox="1">
            <a:spLocks noChangeArrowheads="1"/>
          </p:cNvSpPr>
          <p:nvPr/>
        </p:nvSpPr>
        <p:spPr bwMode="auto">
          <a:xfrm>
            <a:off x="7642225" y="1330325"/>
            <a:ext cx="4097338"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GB" altLang="en-HU">
                <a:latin typeface="Times" pitchFamily="2" charset="0"/>
              </a:rPr>
              <a:t>For the purposes of the exercise of the rights to the </a:t>
            </a:r>
            <a:r>
              <a:rPr lang="en-GB" altLang="en-HU" b="1">
                <a:latin typeface="Times" pitchFamily="2" charset="0"/>
              </a:rPr>
              <a:t>self-government in culture, education, information and official use of languages and scripts, persons belonging to national minorities may elect their national councils</a:t>
            </a:r>
            <a:r>
              <a:rPr lang="en-GB" altLang="en-HU">
                <a:latin typeface="Times" pitchFamily="2" charset="0"/>
              </a:rPr>
              <a:t>. </a:t>
            </a:r>
          </a:p>
          <a:p>
            <a:r>
              <a:rPr lang="en-GB" altLang="en-HU">
                <a:latin typeface="Times" pitchFamily="2" charset="0"/>
              </a:rPr>
              <a:t>Persons belonging to 20 national minorities have formed their national councils: Bunjevci, Bulgarians, Bosniaks, Hungarians, Roma, Romanians, Ruthenians, Slovaks, Ukrainians, Croats, Albanians, Ashkali, Vlachs, Greeks, Egyptians, Germans, Slovenians, Czechs, Macedonians, Montenegrins. The Executive Committee of the Association of Jewish Municipalities in Serbia carries out the function of the national council.</a:t>
            </a:r>
            <a:endParaRPr lang="en-HU" altLang="en-HU">
              <a:latin typeface="Times" pitchFamily="2"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a:extLst>
              <a:ext uri="{FF2B5EF4-FFF2-40B4-BE49-F238E27FC236}">
                <a16:creationId xmlns:a16="http://schemas.microsoft.com/office/drawing/2014/main" id="{BE4D6EAB-538D-0D04-8E7C-4D6DF619F06E}"/>
              </a:ext>
            </a:extLst>
          </p:cNvPr>
          <p:cNvSpPr>
            <a:spLocks noGrp="1" noChangeArrowheads="1"/>
          </p:cNvSpPr>
          <p:nvPr>
            <p:ph type="title"/>
          </p:nvPr>
        </p:nvSpPr>
        <p:spPr>
          <a:xfrm>
            <a:off x="1296988" y="322263"/>
            <a:ext cx="10252075" cy="1135062"/>
          </a:xfrm>
        </p:spPr>
        <p:txBody>
          <a:bodyPr/>
          <a:lstStyle/>
          <a:p>
            <a:pPr eaLnBrk="1" hangingPunct="1"/>
            <a:r>
              <a:rPr lang="en-US" altLang="en-US" sz="3600">
                <a:latin typeface="Times" pitchFamily="2" charset="0"/>
              </a:rPr>
              <a:t>Country of Higher Education</a:t>
            </a:r>
          </a:p>
        </p:txBody>
      </p:sp>
      <p:pic>
        <p:nvPicPr>
          <p:cNvPr id="28674" name="Picture 1">
            <a:extLst>
              <a:ext uri="{FF2B5EF4-FFF2-40B4-BE49-F238E27FC236}">
                <a16:creationId xmlns:a16="http://schemas.microsoft.com/office/drawing/2014/main" id="{31B5CCC7-E2F0-CC7E-F9E5-BC073950E8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1550" y="122238"/>
            <a:ext cx="233045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2">
            <a:extLst>
              <a:ext uri="{FF2B5EF4-FFF2-40B4-BE49-F238E27FC236}">
                <a16:creationId xmlns:a16="http://schemas.microsoft.com/office/drawing/2014/main" id="{0B76B672-558C-8E4D-7A8F-1AE82F6A81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5825" y="5700713"/>
            <a:ext cx="9779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Content Placeholder 3">
            <a:extLst>
              <a:ext uri="{FF2B5EF4-FFF2-40B4-BE49-F238E27FC236}">
                <a16:creationId xmlns:a16="http://schemas.microsoft.com/office/drawing/2014/main" id="{D17DECCE-B2F6-0458-9BC8-96336FCC4248}"/>
              </a:ext>
            </a:extLst>
          </p:cNvPr>
          <p:cNvGraphicFramePr>
            <a:graphicFrameLocks noGrp="1"/>
          </p:cNvGraphicFramePr>
          <p:nvPr>
            <p:ph sz="half" idx="2"/>
          </p:nvPr>
        </p:nvGraphicFramePr>
        <p:xfrm>
          <a:off x="808038" y="1779588"/>
          <a:ext cx="10545762" cy="4073526"/>
        </p:xfrm>
        <a:graphic>
          <a:graphicData uri="http://schemas.openxmlformats.org/drawingml/2006/table">
            <a:tbl>
              <a:tblPr/>
              <a:tblGrid>
                <a:gridCol w="6356350">
                  <a:extLst>
                    <a:ext uri="{9D8B030D-6E8A-4147-A177-3AD203B41FA5}">
                      <a16:colId xmlns:a16="http://schemas.microsoft.com/office/drawing/2014/main" val="20000"/>
                    </a:ext>
                  </a:extLst>
                </a:gridCol>
                <a:gridCol w="1992312">
                  <a:extLst>
                    <a:ext uri="{9D8B030D-6E8A-4147-A177-3AD203B41FA5}">
                      <a16:colId xmlns:a16="http://schemas.microsoft.com/office/drawing/2014/main" val="20001"/>
                    </a:ext>
                  </a:extLst>
                </a:gridCol>
                <a:gridCol w="2197100">
                  <a:extLst>
                    <a:ext uri="{9D8B030D-6E8A-4147-A177-3AD203B41FA5}">
                      <a16:colId xmlns:a16="http://schemas.microsoft.com/office/drawing/2014/main" val="20002"/>
                    </a:ext>
                  </a:extLst>
                </a:gridCol>
              </a:tblGrid>
              <a:tr h="992187">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HU" sz="2400" b="1" i="0" u="none" strike="noStrike" cap="none" normalizeH="0" baseline="0">
                          <a:ln>
                            <a:noFill/>
                          </a:ln>
                          <a:solidFill>
                            <a:srgbClr val="FFFFFF"/>
                          </a:solidFill>
                          <a:effectLst/>
                          <a:latin typeface="Calibri" panose="020F0502020204030204" pitchFamily="34" charset="0"/>
                        </a:rPr>
                        <a:t>Where do students intend to continue their education?</a:t>
                      </a:r>
                      <a:endParaRPr kumimoji="0" lang="en-GB" altLang="en-HU" sz="27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endParaRPr>
                    </a:p>
                  </a:txBody>
                  <a:tcPr marL="146472" marR="14647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HU" sz="2400" b="1" i="0" u="none" strike="noStrike" cap="none" normalizeH="0" baseline="0">
                          <a:ln>
                            <a:noFill/>
                          </a:ln>
                          <a:solidFill>
                            <a:srgbClr val="FFFFFF"/>
                          </a:solidFill>
                          <a:effectLst/>
                          <a:latin typeface="Calibri" panose="020F0502020204030204" pitchFamily="34" charset="0"/>
                        </a:rPr>
                        <a:t>Frequency</a:t>
                      </a:r>
                      <a:endParaRPr kumimoji="0" lang="en-GB" altLang="en-HU" sz="27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endParaRPr>
                    </a:p>
                  </a:txBody>
                  <a:tcPr marL="146472" marR="14647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HU" sz="2400" b="1" i="0" u="none" strike="noStrike" cap="none" normalizeH="0" baseline="0">
                          <a:ln>
                            <a:noFill/>
                          </a:ln>
                          <a:solidFill>
                            <a:srgbClr val="FFFFFF"/>
                          </a:solidFill>
                          <a:effectLst/>
                          <a:latin typeface="Calibri" panose="020F0502020204030204" pitchFamily="34" charset="0"/>
                        </a:rPr>
                        <a:t> Percentage</a:t>
                      </a:r>
                      <a:endParaRPr kumimoji="0" lang="en-GB" altLang="en-HU" sz="27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endParaRPr>
                    </a:p>
                  </a:txBody>
                  <a:tcPr marL="146472" marR="14647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522288">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HU" sz="2400" b="1" i="0" u="none" strike="noStrike" cap="none" normalizeH="0" baseline="0">
                          <a:ln>
                            <a:noFill/>
                          </a:ln>
                          <a:solidFill>
                            <a:srgbClr val="FFFFFF"/>
                          </a:solidFill>
                          <a:effectLst/>
                          <a:latin typeface="Calibri" panose="020F0502020204030204" pitchFamily="34" charset="0"/>
                        </a:rPr>
                        <a:t>Serbia</a:t>
                      </a:r>
                      <a:endParaRPr kumimoji="0" lang="en-GB" altLang="en-HU" sz="27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endParaRPr>
                    </a:p>
                  </a:txBody>
                  <a:tcPr marL="146472" marR="14647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altLang="en-HU" sz="2400" b="0" i="0" u="none" strike="noStrike" cap="none" normalizeH="0" baseline="0">
                          <a:ln>
                            <a:noFill/>
                          </a:ln>
                          <a:solidFill>
                            <a:srgbClr val="000000"/>
                          </a:solidFill>
                          <a:effectLst/>
                          <a:latin typeface="Calibri" panose="020F0502020204030204" pitchFamily="34" charset="0"/>
                        </a:rPr>
                        <a:t>605</a:t>
                      </a:r>
                      <a:endParaRPr kumimoji="0" lang="en-GB" altLang="en-HU" sz="27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146472" marR="14647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altLang="en-HU" sz="2400" b="0" i="0" u="none" strike="noStrike" cap="none" normalizeH="0" baseline="0">
                          <a:ln>
                            <a:noFill/>
                          </a:ln>
                          <a:solidFill>
                            <a:srgbClr val="000000"/>
                          </a:solidFill>
                          <a:effectLst/>
                          <a:latin typeface="Calibri" panose="020F0502020204030204" pitchFamily="34" charset="0"/>
                        </a:rPr>
                        <a:t>40.55</a:t>
                      </a:r>
                      <a:endParaRPr kumimoji="0" lang="en-GB" altLang="en-HU" sz="27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146472" marR="14647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extLst>
                  <a:ext uri="{0D108BD9-81ED-4DB2-BD59-A6C34878D82A}">
                    <a16:rowId xmlns:a16="http://schemas.microsoft.com/office/drawing/2014/main" val="10001"/>
                  </a:ext>
                </a:extLst>
              </a:tr>
              <a:tr h="522288">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HU" sz="2400" b="1" i="0" u="none" strike="noStrike" cap="none" normalizeH="0" baseline="0">
                          <a:ln>
                            <a:noFill/>
                          </a:ln>
                          <a:solidFill>
                            <a:srgbClr val="FFFFFF"/>
                          </a:solidFill>
                          <a:effectLst/>
                          <a:latin typeface="Calibri" panose="020F0502020204030204" pitchFamily="34" charset="0"/>
                        </a:rPr>
                        <a:t>Hungary</a:t>
                      </a:r>
                      <a:endParaRPr kumimoji="0" lang="en-GB" altLang="en-HU" sz="27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endParaRPr>
                    </a:p>
                  </a:txBody>
                  <a:tcPr marL="146472" marR="14647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altLang="en-HU" sz="2400" b="0" i="0" u="none" strike="noStrike" cap="none" normalizeH="0" baseline="0">
                          <a:ln>
                            <a:noFill/>
                          </a:ln>
                          <a:solidFill>
                            <a:srgbClr val="000000"/>
                          </a:solidFill>
                          <a:effectLst/>
                          <a:latin typeface="Calibri" panose="020F0502020204030204" pitchFamily="34" charset="0"/>
                        </a:rPr>
                        <a:t>533</a:t>
                      </a:r>
                      <a:endParaRPr kumimoji="0" lang="en-GB" altLang="en-HU" sz="27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146472" marR="14647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altLang="en-HU" sz="2400" b="0" i="0" u="none" strike="noStrike" cap="none" normalizeH="0" baseline="0">
                          <a:ln>
                            <a:noFill/>
                          </a:ln>
                          <a:solidFill>
                            <a:srgbClr val="000000"/>
                          </a:solidFill>
                          <a:effectLst/>
                          <a:latin typeface="Calibri" panose="020F0502020204030204" pitchFamily="34" charset="0"/>
                        </a:rPr>
                        <a:t>35.72</a:t>
                      </a:r>
                      <a:endParaRPr kumimoji="0" lang="en-GB" altLang="en-HU" sz="27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146472" marR="14647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extLst>
                  <a:ext uri="{0D108BD9-81ED-4DB2-BD59-A6C34878D82A}">
                    <a16:rowId xmlns:a16="http://schemas.microsoft.com/office/drawing/2014/main" val="10002"/>
                  </a:ext>
                </a:extLst>
              </a:tr>
              <a:tr h="992187">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HU" sz="2400" b="1" i="0" u="none" strike="noStrike" cap="none" normalizeH="0" baseline="0">
                          <a:ln>
                            <a:noFill/>
                          </a:ln>
                          <a:solidFill>
                            <a:srgbClr val="FFFFFF"/>
                          </a:solidFill>
                          <a:effectLst/>
                          <a:latin typeface="Calibri" panose="020F0502020204030204" pitchFamily="34" charset="0"/>
                        </a:rPr>
                        <a:t>I will try in both countries but if I pass in Hungary, I will study there</a:t>
                      </a:r>
                      <a:endParaRPr kumimoji="0" lang="en-GB" altLang="en-HU" sz="27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endParaRPr>
                    </a:p>
                  </a:txBody>
                  <a:tcPr marL="146472" marR="14647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altLang="en-HU" sz="2400" b="0" i="0" u="none" strike="noStrike" cap="none" normalizeH="0" baseline="0">
                          <a:ln>
                            <a:noFill/>
                          </a:ln>
                          <a:solidFill>
                            <a:srgbClr val="000000"/>
                          </a:solidFill>
                          <a:effectLst/>
                          <a:latin typeface="Calibri" panose="020F0502020204030204" pitchFamily="34" charset="0"/>
                        </a:rPr>
                        <a:t>128</a:t>
                      </a:r>
                      <a:endParaRPr kumimoji="0" lang="en-GB" altLang="en-HU" sz="27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146472" marR="14647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altLang="en-HU" sz="2400" b="0" i="0" u="none" strike="noStrike" cap="none" normalizeH="0" baseline="0">
                          <a:ln>
                            <a:noFill/>
                          </a:ln>
                          <a:solidFill>
                            <a:srgbClr val="000000"/>
                          </a:solidFill>
                          <a:effectLst/>
                          <a:latin typeface="Calibri" panose="020F0502020204030204" pitchFamily="34" charset="0"/>
                        </a:rPr>
                        <a:t>8.58</a:t>
                      </a:r>
                      <a:endParaRPr kumimoji="0" lang="en-GB" altLang="en-HU" sz="27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146472" marR="14647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extLst>
                  <a:ext uri="{0D108BD9-81ED-4DB2-BD59-A6C34878D82A}">
                    <a16:rowId xmlns:a16="http://schemas.microsoft.com/office/drawing/2014/main" val="10003"/>
                  </a:ext>
                </a:extLst>
              </a:tr>
              <a:tr h="522288">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HU" sz="2400" b="1" i="0" u="none" strike="noStrike" cap="none" normalizeH="0" baseline="0">
                          <a:ln>
                            <a:noFill/>
                          </a:ln>
                          <a:solidFill>
                            <a:srgbClr val="FFFFFF"/>
                          </a:solidFill>
                          <a:effectLst/>
                          <a:latin typeface="Calibri" panose="020F0502020204030204" pitchFamily="34" charset="0"/>
                        </a:rPr>
                        <a:t>Do not know yet</a:t>
                      </a:r>
                      <a:endParaRPr kumimoji="0" lang="en-GB" altLang="en-HU" sz="27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endParaRPr>
                    </a:p>
                  </a:txBody>
                  <a:tcPr marL="146472" marR="14647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altLang="en-HU" sz="2400" b="0" i="0" u="none" strike="noStrike" cap="none" normalizeH="0" baseline="0">
                          <a:ln>
                            <a:noFill/>
                          </a:ln>
                          <a:solidFill>
                            <a:srgbClr val="000000"/>
                          </a:solidFill>
                          <a:effectLst/>
                          <a:latin typeface="Calibri" panose="020F0502020204030204" pitchFamily="34" charset="0"/>
                        </a:rPr>
                        <a:t>226</a:t>
                      </a:r>
                      <a:endParaRPr kumimoji="0" lang="en-GB" altLang="en-HU" sz="27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146472" marR="14647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altLang="en-HU" sz="2400" b="0" i="0" u="none" strike="noStrike" cap="none" normalizeH="0" baseline="0">
                          <a:ln>
                            <a:noFill/>
                          </a:ln>
                          <a:solidFill>
                            <a:srgbClr val="000000"/>
                          </a:solidFill>
                          <a:effectLst/>
                          <a:latin typeface="Calibri" panose="020F0502020204030204" pitchFamily="34" charset="0"/>
                        </a:rPr>
                        <a:t>15.15</a:t>
                      </a:r>
                      <a:endParaRPr kumimoji="0" lang="en-GB" altLang="en-HU" sz="27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146472" marR="14647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extLst>
                  <a:ext uri="{0D108BD9-81ED-4DB2-BD59-A6C34878D82A}">
                    <a16:rowId xmlns:a16="http://schemas.microsoft.com/office/drawing/2014/main" val="10004"/>
                  </a:ext>
                </a:extLst>
              </a:tr>
              <a:tr h="522288">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HU" sz="2400" b="1" i="0" u="none" strike="noStrike" cap="none" normalizeH="0" baseline="0">
                          <a:ln>
                            <a:noFill/>
                          </a:ln>
                          <a:solidFill>
                            <a:srgbClr val="FFFFFF"/>
                          </a:solidFill>
                          <a:effectLst/>
                          <a:latin typeface="Calibri" panose="020F0502020204030204" pitchFamily="34" charset="0"/>
                        </a:rPr>
                        <a:t>Total</a:t>
                      </a:r>
                      <a:endParaRPr kumimoji="0" lang="en-GB" altLang="en-HU" sz="27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endParaRPr>
                    </a:p>
                  </a:txBody>
                  <a:tcPr marL="146472" marR="14647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altLang="en-HU" sz="2400" b="0" i="0" u="none" strike="noStrike" cap="none" normalizeH="0" baseline="0">
                          <a:ln>
                            <a:noFill/>
                          </a:ln>
                          <a:solidFill>
                            <a:srgbClr val="000000"/>
                          </a:solidFill>
                          <a:effectLst/>
                          <a:latin typeface="Calibri" panose="020F0502020204030204" pitchFamily="34" charset="0"/>
                        </a:rPr>
                        <a:t>1,492</a:t>
                      </a:r>
                      <a:endParaRPr kumimoji="0" lang="en-GB" altLang="en-HU" sz="27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146472" marR="14647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altLang="en-HU" sz="2400" b="0" i="0" u="none" strike="noStrike" cap="none" normalizeH="0" baseline="0">
                          <a:ln>
                            <a:noFill/>
                          </a:ln>
                          <a:solidFill>
                            <a:srgbClr val="000000"/>
                          </a:solidFill>
                          <a:effectLst/>
                          <a:latin typeface="Calibri" panose="020F0502020204030204" pitchFamily="34" charset="0"/>
                        </a:rPr>
                        <a:t>100.00</a:t>
                      </a:r>
                      <a:endParaRPr kumimoji="0" lang="en-GB" altLang="en-HU" sz="27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146472" marR="14647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extLst>
                  <a:ext uri="{0D108BD9-81ED-4DB2-BD59-A6C34878D82A}">
                    <a16:rowId xmlns:a16="http://schemas.microsoft.com/office/drawing/2014/main" val="10005"/>
                  </a:ext>
                </a:extLst>
              </a:tr>
            </a:tbl>
          </a:graphicData>
        </a:graphic>
      </p:graphicFrame>
      <p:pic>
        <p:nvPicPr>
          <p:cNvPr id="28706" name="Content Placeholder 7" descr="Logo&#10;&#10;Description automatically generated">
            <a:extLst>
              <a:ext uri="{FF2B5EF4-FFF2-40B4-BE49-F238E27FC236}">
                <a16:creationId xmlns:a16="http://schemas.microsoft.com/office/drawing/2014/main" id="{5A620D19-398C-2093-405A-E39A4A2264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3025"/>
            <a:ext cx="1296988"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a:extLst>
              <a:ext uri="{FF2B5EF4-FFF2-40B4-BE49-F238E27FC236}">
                <a16:creationId xmlns:a16="http://schemas.microsoft.com/office/drawing/2014/main" id="{68F5BA2E-BAE9-0F4D-61A5-BBBDDB230E90}"/>
              </a:ext>
            </a:extLst>
          </p:cNvPr>
          <p:cNvSpPr>
            <a:spLocks noGrp="1" noChangeArrowheads="1"/>
          </p:cNvSpPr>
          <p:nvPr>
            <p:ph type="title"/>
          </p:nvPr>
        </p:nvSpPr>
        <p:spPr>
          <a:xfrm>
            <a:off x="1296988" y="322263"/>
            <a:ext cx="10252075" cy="1135062"/>
          </a:xfrm>
        </p:spPr>
        <p:txBody>
          <a:bodyPr/>
          <a:lstStyle/>
          <a:p>
            <a:pPr eaLnBrk="1" hangingPunct="1"/>
            <a:r>
              <a:rPr lang="en-GB" altLang="en-US" sz="3600">
                <a:latin typeface="Times" pitchFamily="2" charset="0"/>
              </a:rPr>
              <a:t>Reasons for leaving country of origin</a:t>
            </a:r>
          </a:p>
        </p:txBody>
      </p:sp>
      <p:pic>
        <p:nvPicPr>
          <p:cNvPr id="29698" name="Picture 2">
            <a:extLst>
              <a:ext uri="{FF2B5EF4-FFF2-40B4-BE49-F238E27FC236}">
                <a16:creationId xmlns:a16="http://schemas.microsoft.com/office/drawing/2014/main" id="{C99DD8CD-C116-415E-97D0-7C502082EB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1550" y="122238"/>
            <a:ext cx="233045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3">
            <a:extLst>
              <a:ext uri="{FF2B5EF4-FFF2-40B4-BE49-F238E27FC236}">
                <a16:creationId xmlns:a16="http://schemas.microsoft.com/office/drawing/2014/main" id="{879AE777-15D4-3A82-E2F3-1435F306E5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5825" y="5700713"/>
            <a:ext cx="9779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Content Placeholder 4">
            <a:extLst>
              <a:ext uri="{FF2B5EF4-FFF2-40B4-BE49-F238E27FC236}">
                <a16:creationId xmlns:a16="http://schemas.microsoft.com/office/drawing/2014/main" id="{96C89416-777D-CE77-469C-67499E76F5AB}"/>
              </a:ext>
            </a:extLst>
          </p:cNvPr>
          <p:cNvGraphicFramePr>
            <a:graphicFrameLocks noGrp="1"/>
          </p:cNvGraphicFramePr>
          <p:nvPr>
            <p:ph idx="1"/>
          </p:nvPr>
        </p:nvGraphicFramePr>
        <p:xfrm>
          <a:off x="790575" y="1589088"/>
          <a:ext cx="10563225" cy="4225927"/>
        </p:xfrm>
        <a:graphic>
          <a:graphicData uri="http://schemas.openxmlformats.org/drawingml/2006/table">
            <a:tbl>
              <a:tblPr/>
              <a:tblGrid>
                <a:gridCol w="6934200">
                  <a:extLst>
                    <a:ext uri="{9D8B030D-6E8A-4147-A177-3AD203B41FA5}">
                      <a16:colId xmlns:a16="http://schemas.microsoft.com/office/drawing/2014/main" val="20000"/>
                    </a:ext>
                  </a:extLst>
                </a:gridCol>
                <a:gridCol w="1727200">
                  <a:extLst>
                    <a:ext uri="{9D8B030D-6E8A-4147-A177-3AD203B41FA5}">
                      <a16:colId xmlns:a16="http://schemas.microsoft.com/office/drawing/2014/main" val="20001"/>
                    </a:ext>
                  </a:extLst>
                </a:gridCol>
                <a:gridCol w="1901825">
                  <a:extLst>
                    <a:ext uri="{9D8B030D-6E8A-4147-A177-3AD203B41FA5}">
                      <a16:colId xmlns:a16="http://schemas.microsoft.com/office/drawing/2014/main" val="20002"/>
                    </a:ext>
                  </a:extLst>
                </a:gridCol>
              </a:tblGrid>
              <a:tr h="474663">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HU" sz="2100" b="1" i="0" u="none" strike="noStrike" cap="none" normalizeH="0" baseline="0">
                          <a:ln>
                            <a:noFill/>
                          </a:ln>
                          <a:solidFill>
                            <a:srgbClr val="FFFFFF"/>
                          </a:solidFill>
                          <a:effectLst/>
                          <a:latin typeface="Calibri" panose="020F0502020204030204" pitchFamily="34" charset="0"/>
                        </a:rPr>
                        <a:t>Why do students leave their country of origin?</a:t>
                      </a:r>
                      <a:endParaRPr kumimoji="0" lang="en-GB" altLang="en-HU" sz="23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endParaRPr>
                    </a:p>
                  </a:txBody>
                  <a:tcPr marL="130765" marR="130765"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HU" sz="2100" b="1" i="0" u="none" strike="noStrike" cap="none" normalizeH="0" baseline="0">
                          <a:ln>
                            <a:noFill/>
                          </a:ln>
                          <a:solidFill>
                            <a:srgbClr val="FFFFFF"/>
                          </a:solidFill>
                          <a:effectLst/>
                          <a:latin typeface="Calibri" panose="020F0502020204030204" pitchFamily="34" charset="0"/>
                        </a:rPr>
                        <a:t>Frequency</a:t>
                      </a:r>
                      <a:endParaRPr kumimoji="0" lang="en-GB" altLang="en-HU" sz="23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endParaRPr>
                    </a:p>
                  </a:txBody>
                  <a:tcPr marL="130765" marR="130765"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HU" sz="2100" b="1" i="0" u="none" strike="noStrike" cap="none" normalizeH="0" baseline="0">
                          <a:ln>
                            <a:noFill/>
                          </a:ln>
                          <a:solidFill>
                            <a:srgbClr val="FFFFFF"/>
                          </a:solidFill>
                          <a:effectLst/>
                          <a:latin typeface="Calibri" panose="020F0502020204030204" pitchFamily="34" charset="0"/>
                        </a:rPr>
                        <a:t> Percentage</a:t>
                      </a:r>
                      <a:endParaRPr kumimoji="0" lang="en-GB" altLang="en-HU" sz="23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endParaRPr>
                    </a:p>
                  </a:txBody>
                  <a:tcPr marL="130765" marR="130765"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74663">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HU" sz="2100" b="1" i="0" u="none" strike="noStrike" cap="none" normalizeH="0" baseline="0">
                          <a:ln>
                            <a:noFill/>
                          </a:ln>
                          <a:solidFill>
                            <a:srgbClr val="FFFFFF"/>
                          </a:solidFill>
                          <a:effectLst/>
                          <a:latin typeface="Calibri" panose="020F0502020204030204" pitchFamily="34" charset="0"/>
                        </a:rPr>
                        <a:t>EU diploma		</a:t>
                      </a:r>
                      <a:endParaRPr kumimoji="0" lang="en-GB" altLang="en-HU" sz="23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endParaRPr>
                    </a:p>
                  </a:txBody>
                  <a:tcPr marL="130765" marR="130765"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altLang="en-HU" sz="2100" b="0" i="0" u="none" strike="noStrike" cap="none" normalizeH="0" baseline="0">
                          <a:ln>
                            <a:noFill/>
                          </a:ln>
                          <a:solidFill>
                            <a:srgbClr val="000000"/>
                          </a:solidFill>
                          <a:effectLst/>
                          <a:latin typeface="Calibri" panose="020F0502020204030204" pitchFamily="34" charset="0"/>
                        </a:rPr>
                        <a:t>             280</a:t>
                      </a:r>
                      <a:endParaRPr kumimoji="0" lang="en-GB" altLang="en-HU" sz="2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130765" marR="130765"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altLang="en-HU" sz="2100" b="0" i="0" u="none" strike="noStrike" cap="none" normalizeH="0" baseline="0">
                          <a:ln>
                            <a:noFill/>
                          </a:ln>
                          <a:solidFill>
                            <a:srgbClr val="000000"/>
                          </a:solidFill>
                          <a:effectLst/>
                          <a:latin typeface="Calibri" panose="020F0502020204030204" pitchFamily="34" charset="0"/>
                        </a:rPr>
                        <a:t>           38.10</a:t>
                      </a:r>
                      <a:endParaRPr kumimoji="0" lang="en-GB" altLang="en-HU" sz="2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130765" marR="130765"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extLst>
                  <a:ext uri="{0D108BD9-81ED-4DB2-BD59-A6C34878D82A}">
                    <a16:rowId xmlns:a16="http://schemas.microsoft.com/office/drawing/2014/main" val="10001"/>
                  </a:ext>
                </a:extLst>
              </a:tr>
              <a:tr h="474663">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HU" sz="2100" b="1" i="0" u="none" strike="noStrike" cap="none" normalizeH="0" baseline="0">
                          <a:ln>
                            <a:noFill/>
                          </a:ln>
                          <a:solidFill>
                            <a:srgbClr val="FFFFFF"/>
                          </a:solidFill>
                          <a:effectLst/>
                          <a:latin typeface="Calibri" panose="020F0502020204030204" pitchFamily="34" charset="0"/>
                        </a:rPr>
                        <a:t>Insufficient knowledge of the majority language</a:t>
                      </a:r>
                      <a:endParaRPr kumimoji="0" lang="en-GB" altLang="en-HU" sz="23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endParaRPr>
                    </a:p>
                  </a:txBody>
                  <a:tcPr marL="130765" marR="130765"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altLang="en-HU" sz="2100" b="0" i="0" u="none" strike="noStrike" cap="none" normalizeH="0" baseline="0">
                          <a:ln>
                            <a:noFill/>
                          </a:ln>
                          <a:solidFill>
                            <a:srgbClr val="000000"/>
                          </a:solidFill>
                          <a:effectLst/>
                          <a:latin typeface="Calibri" panose="020F0502020204030204" pitchFamily="34" charset="0"/>
                        </a:rPr>
                        <a:t>137</a:t>
                      </a:r>
                      <a:endParaRPr kumimoji="0" lang="en-GB" altLang="en-HU" sz="2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130765" marR="130765"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altLang="en-HU" sz="2100" b="0" i="0" u="none" strike="noStrike" cap="none" normalizeH="0" baseline="0">
                          <a:ln>
                            <a:noFill/>
                          </a:ln>
                          <a:solidFill>
                            <a:srgbClr val="000000"/>
                          </a:solidFill>
                          <a:effectLst/>
                          <a:latin typeface="Calibri" panose="020F0502020204030204" pitchFamily="34" charset="0"/>
                        </a:rPr>
                        <a:t>18.64</a:t>
                      </a:r>
                      <a:endParaRPr kumimoji="0" lang="en-GB" altLang="en-HU" sz="2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130765" marR="130765"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extLst>
                  <a:ext uri="{0D108BD9-81ED-4DB2-BD59-A6C34878D82A}">
                    <a16:rowId xmlns:a16="http://schemas.microsoft.com/office/drawing/2014/main" val="10002"/>
                  </a:ext>
                </a:extLst>
              </a:tr>
              <a:tr h="474663">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HU" sz="2100" b="1" i="0" u="none" strike="noStrike" cap="none" normalizeH="0" baseline="0">
                          <a:ln>
                            <a:noFill/>
                          </a:ln>
                          <a:solidFill>
                            <a:srgbClr val="FFFFFF"/>
                          </a:solidFill>
                          <a:effectLst/>
                          <a:latin typeface="Calibri" panose="020F0502020204030204" pitchFamily="34" charset="0"/>
                        </a:rPr>
                        <a:t>They want to work in the country of their national origin</a:t>
                      </a:r>
                      <a:endParaRPr kumimoji="0" lang="en-GB" altLang="en-HU" sz="23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endParaRPr>
                    </a:p>
                  </a:txBody>
                  <a:tcPr marL="130765" marR="130765"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altLang="en-HU" sz="2100" b="0" i="0" u="none" strike="noStrike" cap="none" normalizeH="0" baseline="0">
                          <a:ln>
                            <a:noFill/>
                          </a:ln>
                          <a:solidFill>
                            <a:srgbClr val="000000"/>
                          </a:solidFill>
                          <a:effectLst/>
                          <a:latin typeface="Calibri" panose="020F0502020204030204" pitchFamily="34" charset="0"/>
                        </a:rPr>
                        <a:t>87</a:t>
                      </a:r>
                      <a:endParaRPr kumimoji="0" lang="en-GB" altLang="en-HU" sz="2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130765" marR="130765"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altLang="en-HU" sz="2100" b="0" i="0" u="none" strike="noStrike" cap="none" normalizeH="0" baseline="0">
                          <a:ln>
                            <a:noFill/>
                          </a:ln>
                          <a:solidFill>
                            <a:srgbClr val="000000"/>
                          </a:solidFill>
                          <a:effectLst/>
                          <a:latin typeface="Calibri" panose="020F0502020204030204" pitchFamily="34" charset="0"/>
                        </a:rPr>
                        <a:t>11.84</a:t>
                      </a:r>
                      <a:endParaRPr kumimoji="0" lang="en-GB" altLang="en-HU" sz="2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130765" marR="130765"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extLst>
                  <a:ext uri="{0D108BD9-81ED-4DB2-BD59-A6C34878D82A}">
                    <a16:rowId xmlns:a16="http://schemas.microsoft.com/office/drawing/2014/main" val="10003"/>
                  </a:ext>
                </a:extLst>
              </a:tr>
              <a:tr h="903286">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HU" sz="2100" b="1" i="0" u="none" strike="noStrike" cap="none" normalizeH="0" baseline="0">
                          <a:ln>
                            <a:noFill/>
                          </a:ln>
                          <a:solidFill>
                            <a:srgbClr val="FFFFFF"/>
                          </a:solidFill>
                          <a:effectLst/>
                          <a:latin typeface="Calibri" panose="020F0502020204030204" pitchFamily="34" charset="0"/>
                        </a:rPr>
                        <a:t>Educational profile which they want to study does not exist in Serbia</a:t>
                      </a:r>
                      <a:endParaRPr kumimoji="0" lang="en-GB" altLang="en-HU" sz="23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endParaRPr>
                    </a:p>
                  </a:txBody>
                  <a:tcPr marL="130765" marR="130765"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altLang="en-HU" sz="2100" b="0" i="0" u="none" strike="noStrike" cap="none" normalizeH="0" baseline="0">
                          <a:ln>
                            <a:noFill/>
                          </a:ln>
                          <a:solidFill>
                            <a:srgbClr val="000000"/>
                          </a:solidFill>
                          <a:effectLst/>
                          <a:latin typeface="Calibri" panose="020F0502020204030204" pitchFamily="34" charset="0"/>
                        </a:rPr>
                        <a:t>52</a:t>
                      </a:r>
                      <a:endParaRPr kumimoji="0" lang="en-GB" altLang="en-HU" sz="2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130765" marR="130765"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altLang="en-HU" sz="2100" b="0" i="0" u="none" strike="noStrike" cap="none" normalizeH="0" baseline="0">
                          <a:ln>
                            <a:noFill/>
                          </a:ln>
                          <a:solidFill>
                            <a:srgbClr val="000000"/>
                          </a:solidFill>
                          <a:effectLst/>
                          <a:latin typeface="Calibri" panose="020F0502020204030204" pitchFamily="34" charset="0"/>
                        </a:rPr>
                        <a:t>7.07</a:t>
                      </a:r>
                      <a:endParaRPr kumimoji="0" lang="en-GB" altLang="en-HU" sz="2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130765" marR="130765"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extLst>
                  <a:ext uri="{0D108BD9-81ED-4DB2-BD59-A6C34878D82A}">
                    <a16:rowId xmlns:a16="http://schemas.microsoft.com/office/drawing/2014/main" val="10004"/>
                  </a:ext>
                </a:extLst>
              </a:tr>
              <a:tr h="474663">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HU" sz="2100" b="1" i="0" u="none" strike="noStrike" cap="none" normalizeH="0" baseline="0">
                          <a:ln>
                            <a:noFill/>
                          </a:ln>
                          <a:solidFill>
                            <a:srgbClr val="FFFFFF"/>
                          </a:solidFill>
                          <a:effectLst/>
                          <a:latin typeface="Calibri" panose="020F0502020204030204" pitchFamily="34" charset="0"/>
                        </a:rPr>
                        <a:t>Other </a:t>
                      </a:r>
                      <a:endParaRPr kumimoji="0" lang="en-GB" altLang="en-HU" sz="23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endParaRPr>
                    </a:p>
                  </a:txBody>
                  <a:tcPr marL="130765" marR="130765"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altLang="en-HU" sz="2100" b="0" i="0" u="none" strike="noStrike" cap="none" normalizeH="0" baseline="0">
                          <a:ln>
                            <a:noFill/>
                          </a:ln>
                          <a:solidFill>
                            <a:srgbClr val="000000"/>
                          </a:solidFill>
                          <a:effectLst/>
                          <a:latin typeface="Calibri" panose="020F0502020204030204" pitchFamily="34" charset="0"/>
                        </a:rPr>
                        <a:t>58</a:t>
                      </a:r>
                      <a:endParaRPr kumimoji="0" lang="en-GB" altLang="en-HU" sz="2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130765" marR="130765"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altLang="en-HU" sz="2100" b="0" i="0" u="none" strike="noStrike" cap="none" normalizeH="0" baseline="0">
                          <a:ln>
                            <a:noFill/>
                          </a:ln>
                          <a:solidFill>
                            <a:srgbClr val="000000"/>
                          </a:solidFill>
                          <a:effectLst/>
                          <a:latin typeface="Calibri" panose="020F0502020204030204" pitchFamily="34" charset="0"/>
                        </a:rPr>
                        <a:t>7.89</a:t>
                      </a:r>
                      <a:endParaRPr kumimoji="0" lang="en-GB" altLang="en-HU" sz="2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130765" marR="130765"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extLst>
                  <a:ext uri="{0D108BD9-81ED-4DB2-BD59-A6C34878D82A}">
                    <a16:rowId xmlns:a16="http://schemas.microsoft.com/office/drawing/2014/main" val="10005"/>
                  </a:ext>
                </a:extLst>
              </a:tr>
              <a:tr h="474663">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HU" sz="2100" b="1" i="0" u="none" strike="noStrike" cap="none" normalizeH="0" baseline="0">
                          <a:ln>
                            <a:noFill/>
                          </a:ln>
                          <a:solidFill>
                            <a:srgbClr val="FFFFFF"/>
                          </a:solidFill>
                          <a:effectLst/>
                          <a:latin typeface="Calibri" panose="020F0502020204030204" pitchFamily="34" charset="0"/>
                        </a:rPr>
                        <a:t>Multiple answers</a:t>
                      </a:r>
                      <a:endParaRPr kumimoji="0" lang="en-GB" altLang="en-HU" sz="23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endParaRPr>
                    </a:p>
                  </a:txBody>
                  <a:tcPr marL="130765" marR="130765"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altLang="en-HU" sz="2100" b="0" i="0" u="none" strike="noStrike" cap="none" normalizeH="0" baseline="0">
                          <a:ln>
                            <a:noFill/>
                          </a:ln>
                          <a:solidFill>
                            <a:srgbClr val="000000"/>
                          </a:solidFill>
                          <a:effectLst/>
                          <a:latin typeface="Calibri" panose="020F0502020204030204" pitchFamily="34" charset="0"/>
                        </a:rPr>
                        <a:t>121</a:t>
                      </a:r>
                      <a:endParaRPr kumimoji="0" lang="en-GB" altLang="en-HU" sz="2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130765" marR="130765"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altLang="en-HU" sz="2100" b="0" i="0" u="none" strike="noStrike" cap="none" normalizeH="0" baseline="0">
                          <a:ln>
                            <a:noFill/>
                          </a:ln>
                          <a:solidFill>
                            <a:srgbClr val="000000"/>
                          </a:solidFill>
                          <a:effectLst/>
                          <a:latin typeface="Calibri" panose="020F0502020204030204" pitchFamily="34" charset="0"/>
                        </a:rPr>
                        <a:t>16.46</a:t>
                      </a:r>
                      <a:endParaRPr kumimoji="0" lang="en-GB" altLang="en-HU" sz="2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130765" marR="130765"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extLst>
                  <a:ext uri="{0D108BD9-81ED-4DB2-BD59-A6C34878D82A}">
                    <a16:rowId xmlns:a16="http://schemas.microsoft.com/office/drawing/2014/main" val="10006"/>
                  </a:ext>
                </a:extLst>
              </a:tr>
              <a:tr h="474663">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HU" sz="2100" b="1" i="0" u="none" strike="noStrike" cap="none" normalizeH="0" baseline="0">
                          <a:ln>
                            <a:noFill/>
                          </a:ln>
                          <a:solidFill>
                            <a:srgbClr val="FFFFFF"/>
                          </a:solidFill>
                          <a:effectLst/>
                          <a:latin typeface="Calibri" panose="020F0502020204030204" pitchFamily="34" charset="0"/>
                        </a:rPr>
                        <a:t>Total</a:t>
                      </a:r>
                      <a:endParaRPr kumimoji="0" lang="en-GB" altLang="en-HU" sz="23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endParaRPr>
                    </a:p>
                  </a:txBody>
                  <a:tcPr marL="130765" marR="130765"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altLang="en-HU" sz="2100" b="0" i="0" u="none" strike="noStrike" cap="none" normalizeH="0" baseline="0">
                          <a:ln>
                            <a:noFill/>
                          </a:ln>
                          <a:solidFill>
                            <a:srgbClr val="000000"/>
                          </a:solidFill>
                          <a:effectLst/>
                          <a:latin typeface="Calibri" panose="020F0502020204030204" pitchFamily="34" charset="0"/>
                        </a:rPr>
                        <a:t>735</a:t>
                      </a:r>
                      <a:endParaRPr kumimoji="0" lang="en-GB" altLang="en-HU" sz="2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130765" marR="130765"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altLang="en-HU" sz="2100" b="0" i="0" u="none" strike="noStrike" cap="none" normalizeH="0" baseline="0">
                          <a:ln>
                            <a:noFill/>
                          </a:ln>
                          <a:solidFill>
                            <a:srgbClr val="000000"/>
                          </a:solidFill>
                          <a:effectLst/>
                          <a:latin typeface="Calibri" panose="020F0502020204030204" pitchFamily="34" charset="0"/>
                        </a:rPr>
                        <a:t>100.00</a:t>
                      </a:r>
                      <a:endParaRPr kumimoji="0" lang="en-GB" altLang="en-HU" sz="2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130765" marR="130765"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extLst>
                  <a:ext uri="{0D108BD9-81ED-4DB2-BD59-A6C34878D82A}">
                    <a16:rowId xmlns:a16="http://schemas.microsoft.com/office/drawing/2014/main" val="10007"/>
                  </a:ext>
                </a:extLst>
              </a:tr>
            </a:tbl>
          </a:graphicData>
        </a:graphic>
      </p:graphicFrame>
      <p:pic>
        <p:nvPicPr>
          <p:cNvPr id="29738" name="Content Placeholder 7" descr="Logo&#10;&#10;Description automatically generated">
            <a:extLst>
              <a:ext uri="{FF2B5EF4-FFF2-40B4-BE49-F238E27FC236}">
                <a16:creationId xmlns:a16="http://schemas.microsoft.com/office/drawing/2014/main" id="{E5625857-EFEB-75D0-9DD7-AF91270E42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3025"/>
            <a:ext cx="1296988"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2552</TotalTime>
  <Words>3929</Words>
  <Application>Microsoft Office PowerPoint</Application>
  <PresentationFormat>Szélesvásznú</PresentationFormat>
  <Paragraphs>387</Paragraphs>
  <Slides>37</Slides>
  <Notes>14</Notes>
  <HiddenSlides>0</HiddenSlides>
  <MMClips>0</MMClips>
  <ScaleCrop>false</ScaleCrop>
  <HeadingPairs>
    <vt:vector size="8" baseType="variant">
      <vt:variant>
        <vt:lpstr>Használt betűtípusok</vt:lpstr>
      </vt:variant>
      <vt:variant>
        <vt:i4>5</vt:i4>
      </vt:variant>
      <vt:variant>
        <vt:lpstr>Téma</vt:lpstr>
      </vt:variant>
      <vt:variant>
        <vt:i4>1</vt:i4>
      </vt:variant>
      <vt:variant>
        <vt:lpstr>Beágyazott OLE kiszolgálók</vt:lpstr>
      </vt:variant>
      <vt:variant>
        <vt:i4>1</vt:i4>
      </vt:variant>
      <vt:variant>
        <vt:lpstr>Diacímek</vt:lpstr>
      </vt:variant>
      <vt:variant>
        <vt:i4>37</vt:i4>
      </vt:variant>
    </vt:vector>
  </HeadingPairs>
  <TitlesOfParts>
    <vt:vector size="44" baseType="lpstr">
      <vt:lpstr>Arial</vt:lpstr>
      <vt:lpstr>Calibri</vt:lpstr>
      <vt:lpstr>Calibri Light</vt:lpstr>
      <vt:lpstr>Times</vt:lpstr>
      <vt:lpstr>Times New Roman</vt:lpstr>
      <vt:lpstr>Office Theme</vt:lpstr>
      <vt:lpstr>Chart</vt:lpstr>
      <vt:lpstr>Multiculturalism in Vojvodina: cultural autonomy and mixedness</vt:lpstr>
      <vt:lpstr>Sturcture of the presentation</vt:lpstr>
      <vt:lpstr>PowerPoint-bemutató</vt:lpstr>
      <vt:lpstr>Vojvodina’s population 1953-2022</vt:lpstr>
      <vt:lpstr>Minority language education in Vojvodina</vt:lpstr>
      <vt:lpstr>Minority Education – Cultural Autonomy</vt:lpstr>
      <vt:lpstr>Minority Education – Cultural Autonomy</vt:lpstr>
      <vt:lpstr>Country of Higher Education</vt:lpstr>
      <vt:lpstr>Reasons for leaving country of origin</vt:lpstr>
      <vt:lpstr>Discussion </vt:lpstr>
      <vt:lpstr>Ethnic exogamy in the Nation-sate era – a case study of Vojvodina (Serbia)</vt:lpstr>
      <vt:lpstr>Defining ethnic exogamy/intermarriages</vt:lpstr>
      <vt:lpstr>Context and MSCA project</vt:lpstr>
      <vt:lpstr>Reserach Questions?</vt:lpstr>
      <vt:lpstr>Intermarriages in the literature</vt:lpstr>
      <vt:lpstr>Minority groups in Europe</vt:lpstr>
      <vt:lpstr>Intermarriages in Europe</vt:lpstr>
      <vt:lpstr>Intermarriage and society</vt:lpstr>
      <vt:lpstr>Social and family tensions</vt:lpstr>
      <vt:lpstr>Gender differences</vt:lpstr>
      <vt:lpstr>Methods</vt:lpstr>
      <vt:lpstr>Quantitative</vt:lpstr>
      <vt:lpstr>Intermarriages in the lights of statistics</vt:lpstr>
      <vt:lpstr>Marriage statistics in Vojvodina</vt:lpstr>
      <vt:lpstr>Gender perspective of mixed marriages</vt:lpstr>
      <vt:lpstr> Ethnocultural reproduction</vt:lpstr>
      <vt:lpstr>Qualitative (1)</vt:lpstr>
      <vt:lpstr>Qualitative (2)</vt:lpstr>
      <vt:lpstr>Some preliminary findings (Interviews)</vt:lpstr>
      <vt:lpstr>Some preliminary results (Focus group) -)</vt:lpstr>
      <vt:lpstr>Some preliminary results (Focus group)</vt:lpstr>
      <vt:lpstr>Concluding remarks (1)</vt:lpstr>
      <vt:lpstr>Concluding remarks (2)</vt:lpstr>
      <vt:lpstr>Concluding remarks – What is missing?</vt:lpstr>
      <vt:lpstr>References</vt:lpstr>
      <vt:lpstr>References…</vt:lpstr>
      <vt:lpstr>Thank you for your kind attention!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Uticaj nacionalnog savata na obrazovanje i društvenu integraciju</dc:title>
  <dc:creator>kari</dc:creator>
  <cp:lastModifiedBy>Nattán-Angeli Nóra</cp:lastModifiedBy>
  <cp:revision>120</cp:revision>
  <cp:lastPrinted>2019-10-29T21:42:26Z</cp:lastPrinted>
  <dcterms:created xsi:type="dcterms:W3CDTF">2019-10-24T07:00:06Z</dcterms:created>
  <dcterms:modified xsi:type="dcterms:W3CDTF">2023-11-23T11:56:33Z</dcterms:modified>
</cp:coreProperties>
</file>