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63" r:id="rId1"/>
  </p:sldMasterIdLst>
  <p:notesMasterIdLst>
    <p:notesMasterId r:id="rId29"/>
  </p:notesMasterIdLst>
  <p:handoutMasterIdLst>
    <p:handoutMasterId r:id="rId30"/>
  </p:handoutMasterIdLst>
  <p:sldIdLst>
    <p:sldId id="256" r:id="rId2"/>
    <p:sldId id="280" r:id="rId3"/>
    <p:sldId id="284" r:id="rId4"/>
    <p:sldId id="264" r:id="rId5"/>
    <p:sldId id="260" r:id="rId6"/>
    <p:sldId id="275" r:id="rId7"/>
    <p:sldId id="291" r:id="rId8"/>
    <p:sldId id="277" r:id="rId9"/>
    <p:sldId id="285" r:id="rId10"/>
    <p:sldId id="266" r:id="rId11"/>
    <p:sldId id="273" r:id="rId12"/>
    <p:sldId id="286" r:id="rId13"/>
    <p:sldId id="289" r:id="rId14"/>
    <p:sldId id="274" r:id="rId15"/>
    <p:sldId id="268" r:id="rId16"/>
    <p:sldId id="281" r:id="rId17"/>
    <p:sldId id="290" r:id="rId18"/>
    <p:sldId id="278" r:id="rId19"/>
    <p:sldId id="269" r:id="rId20"/>
    <p:sldId id="292" r:id="rId21"/>
    <p:sldId id="287" r:id="rId22"/>
    <p:sldId id="288" r:id="rId23"/>
    <p:sldId id="271" r:id="rId24"/>
    <p:sldId id="282" r:id="rId25"/>
    <p:sldId id="263" r:id="rId26"/>
    <p:sldId id="262" r:id="rId27"/>
    <p:sldId id="293" r:id="rId28"/>
  </p:sldIdLst>
  <p:sldSz cx="12192000" cy="6858000"/>
  <p:notesSz cx="7104063" cy="10234613"/>
  <p:embeddedFontLst>
    <p:embeddedFont>
      <p:font typeface="Cambria" panose="02040503050406030204" pitchFamily="18"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1" userDrawn="1">
          <p15:clr>
            <a:srgbClr val="A4A3A4"/>
          </p15:clr>
        </p15:guide>
        <p15:guide id="2" pos="39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gi Eszter Borbála" initials="BEB" lastIdx="1" clrIdx="0">
    <p:extLst>
      <p:ext uri="{19B8F6BF-5375-455C-9EA6-DF929625EA0E}">
        <p15:presenceInfo xmlns:p15="http://schemas.microsoft.com/office/powerpoint/2012/main" userId="S::eszter.bagi@tatk.elte.hu::938856d6-5249-4389-85d5-f6d3f97cb7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CC66FF"/>
    <a:srgbClr val="00CCFF"/>
    <a:srgbClr val="FF00FF"/>
    <a:srgbClr val="FF5050"/>
    <a:srgbClr val="9900CC"/>
    <a:srgbClr val="8A3CC4"/>
    <a:srgbClr val="3A4E62"/>
    <a:srgbClr val="FF00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Közepesen sötét stílus 2 – 4.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6" autoAdjust="0"/>
    <p:restoredTop sz="83662" autoAdjust="0"/>
  </p:normalViewPr>
  <p:slideViewPr>
    <p:cSldViewPr snapToGrid="0">
      <p:cViewPr varScale="1">
        <p:scale>
          <a:sx n="95" d="100"/>
          <a:sy n="95" d="100"/>
        </p:scale>
        <p:origin x="1170" y="90"/>
      </p:cViewPr>
      <p:guideLst>
        <p:guide orient="horz" pos="731"/>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8-15T11:04:46.208" idx="1">
    <p:pos x="3678" y="1172"/>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A32543-672C-4367-B98D-BD25E79D4363}"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5F1A51BC-014F-456B-9ADF-FBAE761BCFA7}">
      <dgm:prSet/>
      <dgm:spPr/>
      <dgm:t>
        <a:bodyPr/>
        <a:lstStyle/>
        <a:p>
          <a:r>
            <a:rPr lang="hu-HU" b="1" dirty="0" err="1">
              <a:solidFill>
                <a:schemeClr val="bg1"/>
              </a:solidFill>
              <a:highlight>
                <a:srgbClr val="CC66FF"/>
              </a:highlight>
            </a:rPr>
            <a:t>About</a:t>
          </a:r>
          <a:r>
            <a:rPr lang="hu-HU" b="1" dirty="0">
              <a:solidFill>
                <a:schemeClr val="bg1"/>
              </a:solidFill>
              <a:highlight>
                <a:srgbClr val="CC66FF"/>
              </a:highlight>
            </a:rPr>
            <a:t> ELTE and </a:t>
          </a:r>
          <a:r>
            <a:rPr lang="hu-HU" b="1" dirty="0" err="1">
              <a:solidFill>
                <a:schemeClr val="bg1"/>
              </a:solidFill>
              <a:highlight>
                <a:srgbClr val="CC66FF"/>
              </a:highlight>
            </a:rPr>
            <a:t>the</a:t>
          </a:r>
          <a:r>
            <a:rPr lang="hu-HU" b="1" dirty="0">
              <a:solidFill>
                <a:schemeClr val="bg1"/>
              </a:solidFill>
              <a:highlight>
                <a:srgbClr val="CC66FF"/>
              </a:highlight>
            </a:rPr>
            <a:t> </a:t>
          </a:r>
          <a:r>
            <a:rPr lang="hu-HU" b="1" dirty="0" err="1">
              <a:solidFill>
                <a:schemeClr val="bg1"/>
              </a:solidFill>
              <a:highlight>
                <a:srgbClr val="CC66FF"/>
              </a:highlight>
            </a:rPr>
            <a:t>faculty</a:t>
          </a:r>
          <a:endParaRPr lang="en-US" b="1" dirty="0">
            <a:solidFill>
              <a:schemeClr val="bg1"/>
            </a:solidFill>
            <a:highlight>
              <a:srgbClr val="CC66FF"/>
            </a:highlight>
          </a:endParaRPr>
        </a:p>
      </dgm:t>
    </dgm:pt>
    <dgm:pt modelId="{0193C52F-76DD-4B03-8CA5-48C264E5204C}" type="parTrans" cxnId="{FF351B37-FDF8-4D3C-A134-45E3089F02F5}">
      <dgm:prSet/>
      <dgm:spPr/>
      <dgm:t>
        <a:bodyPr/>
        <a:lstStyle/>
        <a:p>
          <a:endParaRPr lang="en-US"/>
        </a:p>
      </dgm:t>
    </dgm:pt>
    <dgm:pt modelId="{253F664A-16BF-47D1-83BD-F169F18C8098}" type="sibTrans" cxnId="{FF351B37-FDF8-4D3C-A134-45E3089F02F5}">
      <dgm:prSet/>
      <dgm:spPr/>
      <dgm:t>
        <a:bodyPr/>
        <a:lstStyle/>
        <a:p>
          <a:endParaRPr lang="en-US"/>
        </a:p>
      </dgm:t>
    </dgm:pt>
    <dgm:pt modelId="{B947C6E0-1B19-46EE-9752-18881B631D9D}">
      <dgm:prSet/>
      <dgm:spPr/>
      <dgm:t>
        <a:bodyPr/>
        <a:lstStyle/>
        <a:p>
          <a:r>
            <a:rPr lang="hu-HU" b="1" dirty="0" err="1">
              <a:solidFill>
                <a:schemeClr val="bg1"/>
              </a:solidFill>
              <a:highlight>
                <a:srgbClr val="CC66FF"/>
              </a:highlight>
            </a:rPr>
            <a:t>Offices</a:t>
          </a:r>
          <a:r>
            <a:rPr lang="hu-HU" b="1" dirty="0">
              <a:solidFill>
                <a:schemeClr val="bg1"/>
              </a:solidFill>
              <a:highlight>
                <a:srgbClr val="CC66FF"/>
              </a:highlight>
            </a:rPr>
            <a:t> and </a:t>
          </a:r>
          <a:r>
            <a:rPr lang="hu-HU" b="1" dirty="0" err="1">
              <a:solidFill>
                <a:schemeClr val="bg1"/>
              </a:solidFill>
              <a:highlight>
                <a:srgbClr val="CC66FF"/>
              </a:highlight>
            </a:rPr>
            <a:t>services</a:t>
          </a:r>
          <a:r>
            <a:rPr lang="hu-HU" b="1" dirty="0">
              <a:solidFill>
                <a:schemeClr val="bg1"/>
              </a:solidFill>
              <a:highlight>
                <a:srgbClr val="CC66FF"/>
              </a:highlight>
            </a:rPr>
            <a:t>	</a:t>
          </a:r>
          <a:endParaRPr lang="en-US" b="1" dirty="0">
            <a:solidFill>
              <a:schemeClr val="bg1"/>
            </a:solidFill>
            <a:highlight>
              <a:srgbClr val="CC66FF"/>
            </a:highlight>
          </a:endParaRPr>
        </a:p>
      </dgm:t>
    </dgm:pt>
    <dgm:pt modelId="{AA3081CD-4897-4493-96B7-07603FE1A552}" type="parTrans" cxnId="{C96308EA-AF2C-467D-A373-C29B10C49D5B}">
      <dgm:prSet/>
      <dgm:spPr/>
      <dgm:t>
        <a:bodyPr/>
        <a:lstStyle/>
        <a:p>
          <a:endParaRPr lang="en-US"/>
        </a:p>
      </dgm:t>
    </dgm:pt>
    <dgm:pt modelId="{2BB9746B-E3DF-4287-9BBA-DA0E98FC8554}" type="sibTrans" cxnId="{C96308EA-AF2C-467D-A373-C29B10C49D5B}">
      <dgm:prSet/>
      <dgm:spPr/>
      <dgm:t>
        <a:bodyPr/>
        <a:lstStyle/>
        <a:p>
          <a:endParaRPr lang="en-US"/>
        </a:p>
      </dgm:t>
    </dgm:pt>
    <dgm:pt modelId="{4FD22B29-9A87-45B3-82BF-F162719E186C}">
      <dgm:prSet/>
      <dgm:spPr/>
      <dgm:t>
        <a:bodyPr/>
        <a:lstStyle/>
        <a:p>
          <a:r>
            <a:rPr lang="hu-HU" b="1" dirty="0" err="1">
              <a:solidFill>
                <a:schemeClr val="bg1"/>
              </a:solidFill>
              <a:highlight>
                <a:srgbClr val="CC66FF"/>
              </a:highlight>
            </a:rPr>
            <a:t>To</a:t>
          </a:r>
          <a:r>
            <a:rPr lang="hu-HU" b="1" dirty="0">
              <a:solidFill>
                <a:schemeClr val="bg1"/>
              </a:solidFill>
              <a:highlight>
                <a:srgbClr val="CC66FF"/>
              </a:highlight>
            </a:rPr>
            <a:t> </a:t>
          </a:r>
          <a:r>
            <a:rPr lang="hu-HU" b="1" dirty="0" err="1">
              <a:solidFill>
                <a:schemeClr val="bg1"/>
              </a:solidFill>
              <a:highlight>
                <a:srgbClr val="CC66FF"/>
              </a:highlight>
            </a:rPr>
            <a:t>do’s</a:t>
          </a:r>
          <a:r>
            <a:rPr lang="hu-HU" b="1" dirty="0">
              <a:solidFill>
                <a:schemeClr val="bg1"/>
              </a:solidFill>
              <a:highlight>
                <a:srgbClr val="CC66FF"/>
              </a:highlight>
            </a:rPr>
            <a:t> </a:t>
          </a:r>
          <a:r>
            <a:rPr lang="hu-HU" b="1" dirty="0" err="1">
              <a:solidFill>
                <a:schemeClr val="bg1"/>
              </a:solidFill>
              <a:highlight>
                <a:srgbClr val="CC66FF"/>
              </a:highlight>
            </a:rPr>
            <a:t>upon</a:t>
          </a:r>
          <a:r>
            <a:rPr lang="hu-HU" b="1" dirty="0">
              <a:solidFill>
                <a:schemeClr val="bg1"/>
              </a:solidFill>
              <a:highlight>
                <a:srgbClr val="CC66FF"/>
              </a:highlight>
            </a:rPr>
            <a:t> arrival</a:t>
          </a:r>
          <a:endParaRPr lang="en-US" b="1" dirty="0">
            <a:solidFill>
              <a:schemeClr val="bg1"/>
            </a:solidFill>
            <a:highlight>
              <a:srgbClr val="CC66FF"/>
            </a:highlight>
          </a:endParaRPr>
        </a:p>
      </dgm:t>
    </dgm:pt>
    <dgm:pt modelId="{42B19190-A6F6-4932-BD63-E7F4BD6D14FB}" type="parTrans" cxnId="{669A2352-C202-45D7-B278-24FC64E72016}">
      <dgm:prSet/>
      <dgm:spPr/>
      <dgm:t>
        <a:bodyPr/>
        <a:lstStyle/>
        <a:p>
          <a:endParaRPr lang="en-US"/>
        </a:p>
      </dgm:t>
    </dgm:pt>
    <dgm:pt modelId="{2C1D2AF0-C0D6-49A6-AC55-50FA7D362D9F}" type="sibTrans" cxnId="{669A2352-C202-45D7-B278-24FC64E72016}">
      <dgm:prSet/>
      <dgm:spPr/>
      <dgm:t>
        <a:bodyPr/>
        <a:lstStyle/>
        <a:p>
          <a:endParaRPr lang="en-US"/>
        </a:p>
      </dgm:t>
    </dgm:pt>
    <dgm:pt modelId="{85799E7E-9F9B-4A00-9935-7646DCD33A33}">
      <dgm:prSet/>
      <dgm:spPr/>
      <dgm:t>
        <a:bodyPr/>
        <a:lstStyle/>
        <a:p>
          <a:r>
            <a:rPr lang="hu-HU" b="1" dirty="0">
              <a:solidFill>
                <a:schemeClr val="bg1"/>
              </a:solidFill>
              <a:highlight>
                <a:srgbClr val="CC66FF"/>
              </a:highlight>
            </a:rPr>
            <a:t>Q&amp;A</a:t>
          </a:r>
        </a:p>
      </dgm:t>
    </dgm:pt>
    <dgm:pt modelId="{7FE72E4E-D755-48BE-A36A-92F6796ACEBC}" type="parTrans" cxnId="{07E0D9F1-7130-4C65-AB11-EA47F6A6BE53}">
      <dgm:prSet/>
      <dgm:spPr/>
      <dgm:t>
        <a:bodyPr/>
        <a:lstStyle/>
        <a:p>
          <a:endParaRPr lang="en-US"/>
        </a:p>
      </dgm:t>
    </dgm:pt>
    <dgm:pt modelId="{3310687F-A29E-4524-8574-B2976E2FCCEE}" type="sibTrans" cxnId="{07E0D9F1-7130-4C65-AB11-EA47F6A6BE53}">
      <dgm:prSet/>
      <dgm:spPr/>
      <dgm:t>
        <a:bodyPr/>
        <a:lstStyle/>
        <a:p>
          <a:endParaRPr lang="en-US"/>
        </a:p>
      </dgm:t>
    </dgm:pt>
    <dgm:pt modelId="{2B50D2D8-B101-4081-B705-313BE6E7DFBF}">
      <dgm:prSet/>
      <dgm:spPr/>
      <dgm:t>
        <a:bodyPr/>
        <a:lstStyle/>
        <a:p>
          <a:r>
            <a:rPr lang="hu-HU" b="1" dirty="0">
              <a:solidFill>
                <a:schemeClr val="bg1"/>
              </a:solidFill>
              <a:highlight>
                <a:srgbClr val="CC66FF"/>
              </a:highlight>
            </a:rPr>
            <a:t>Funding and costs</a:t>
          </a:r>
          <a:endParaRPr lang="en-US" b="1" dirty="0">
            <a:solidFill>
              <a:schemeClr val="bg1"/>
            </a:solidFill>
            <a:highlight>
              <a:srgbClr val="CC66FF"/>
            </a:highlight>
          </a:endParaRPr>
        </a:p>
      </dgm:t>
    </dgm:pt>
    <dgm:pt modelId="{D15FF78A-F8E9-4DF4-87FD-50EFC575D327}" type="parTrans" cxnId="{9A196001-5102-4D11-8CB9-0CF44D0DC4C4}">
      <dgm:prSet/>
      <dgm:spPr/>
      <dgm:t>
        <a:bodyPr/>
        <a:lstStyle/>
        <a:p>
          <a:endParaRPr lang="hu-HU"/>
        </a:p>
      </dgm:t>
    </dgm:pt>
    <dgm:pt modelId="{A21935DD-6C7A-480C-ADA8-57ED2CC94FB8}" type="sibTrans" cxnId="{9A196001-5102-4D11-8CB9-0CF44D0DC4C4}">
      <dgm:prSet/>
      <dgm:spPr/>
      <dgm:t>
        <a:bodyPr/>
        <a:lstStyle/>
        <a:p>
          <a:endParaRPr lang="hu-HU"/>
        </a:p>
      </dgm:t>
    </dgm:pt>
    <dgm:pt modelId="{275927BE-1338-4928-9831-9BC979F0CDCA}">
      <dgm:prSet/>
      <dgm:spPr/>
      <dgm:t>
        <a:bodyPr/>
        <a:lstStyle/>
        <a:p>
          <a:r>
            <a:rPr lang="hu-HU" b="1" dirty="0" err="1">
              <a:solidFill>
                <a:schemeClr val="bg1"/>
              </a:solidFill>
              <a:highlight>
                <a:srgbClr val="CC66FF"/>
              </a:highlight>
            </a:rPr>
            <a:t>Student</a:t>
          </a:r>
          <a:r>
            <a:rPr lang="hu-HU" b="1" dirty="0">
              <a:solidFill>
                <a:schemeClr val="bg1"/>
              </a:solidFill>
              <a:highlight>
                <a:srgbClr val="CC66FF"/>
              </a:highlight>
            </a:rPr>
            <a:t> </a:t>
          </a:r>
          <a:r>
            <a:rPr lang="hu-HU" b="1" dirty="0" err="1">
              <a:solidFill>
                <a:schemeClr val="bg1"/>
              </a:solidFill>
              <a:highlight>
                <a:srgbClr val="CC66FF"/>
              </a:highlight>
            </a:rPr>
            <a:t>mobility</a:t>
          </a:r>
          <a:endParaRPr lang="en-US" b="1" dirty="0">
            <a:solidFill>
              <a:schemeClr val="bg1"/>
            </a:solidFill>
            <a:highlight>
              <a:srgbClr val="CC66FF"/>
            </a:highlight>
          </a:endParaRPr>
        </a:p>
      </dgm:t>
    </dgm:pt>
    <dgm:pt modelId="{8EC29415-8818-4BEC-B6A5-DA25C99E3AB1}" type="parTrans" cxnId="{DFFA55B4-F92B-444B-82DD-F142F1179626}">
      <dgm:prSet/>
      <dgm:spPr/>
      <dgm:t>
        <a:bodyPr/>
        <a:lstStyle/>
        <a:p>
          <a:endParaRPr lang="hu-HU"/>
        </a:p>
      </dgm:t>
    </dgm:pt>
    <dgm:pt modelId="{BCBCEFC5-D4EF-4E2F-B679-FE774C67508E}" type="sibTrans" cxnId="{DFFA55B4-F92B-444B-82DD-F142F1179626}">
      <dgm:prSet/>
      <dgm:spPr/>
      <dgm:t>
        <a:bodyPr/>
        <a:lstStyle/>
        <a:p>
          <a:endParaRPr lang="hu-HU"/>
        </a:p>
      </dgm:t>
    </dgm:pt>
    <dgm:pt modelId="{DC41CC48-D93A-42C9-A3D2-AD7A923A5EBA}" type="pres">
      <dgm:prSet presAssocID="{C7A32543-672C-4367-B98D-BD25E79D4363}" presName="vert0" presStyleCnt="0">
        <dgm:presLayoutVars>
          <dgm:dir/>
          <dgm:animOne val="branch"/>
          <dgm:animLvl val="lvl"/>
        </dgm:presLayoutVars>
      </dgm:prSet>
      <dgm:spPr/>
    </dgm:pt>
    <dgm:pt modelId="{0C104293-3533-4A46-9498-855B284DEF17}" type="pres">
      <dgm:prSet presAssocID="{5F1A51BC-014F-456B-9ADF-FBAE761BCFA7}" presName="thickLine" presStyleLbl="alignNode1" presStyleIdx="0" presStyleCnt="6"/>
      <dgm:spPr/>
    </dgm:pt>
    <dgm:pt modelId="{B9C0283C-0EAF-4291-B07B-4842B8D2C862}" type="pres">
      <dgm:prSet presAssocID="{5F1A51BC-014F-456B-9ADF-FBAE761BCFA7}" presName="horz1" presStyleCnt="0"/>
      <dgm:spPr/>
    </dgm:pt>
    <dgm:pt modelId="{032FF65A-AAF8-4FB6-BE56-2C8CC7A923E9}" type="pres">
      <dgm:prSet presAssocID="{5F1A51BC-014F-456B-9ADF-FBAE761BCFA7}" presName="tx1" presStyleLbl="revTx" presStyleIdx="0" presStyleCnt="6"/>
      <dgm:spPr/>
    </dgm:pt>
    <dgm:pt modelId="{AC025065-718A-4D4A-96E9-0673C81A2767}" type="pres">
      <dgm:prSet presAssocID="{5F1A51BC-014F-456B-9ADF-FBAE761BCFA7}" presName="vert1" presStyleCnt="0"/>
      <dgm:spPr/>
    </dgm:pt>
    <dgm:pt modelId="{CDE552AC-ED12-45AA-8E6F-ED7BFC5FCBBE}" type="pres">
      <dgm:prSet presAssocID="{B947C6E0-1B19-46EE-9752-18881B631D9D}" presName="thickLine" presStyleLbl="alignNode1" presStyleIdx="1" presStyleCnt="6"/>
      <dgm:spPr/>
    </dgm:pt>
    <dgm:pt modelId="{7F9877C1-7496-45F7-83D1-D5E8D295EF6C}" type="pres">
      <dgm:prSet presAssocID="{B947C6E0-1B19-46EE-9752-18881B631D9D}" presName="horz1" presStyleCnt="0"/>
      <dgm:spPr/>
    </dgm:pt>
    <dgm:pt modelId="{72AEFB13-BEDC-4A22-90CB-3066304A6754}" type="pres">
      <dgm:prSet presAssocID="{B947C6E0-1B19-46EE-9752-18881B631D9D}" presName="tx1" presStyleLbl="revTx" presStyleIdx="1" presStyleCnt="6"/>
      <dgm:spPr/>
    </dgm:pt>
    <dgm:pt modelId="{C944865E-6BFD-4DE9-B1FC-4BCA99C0AD6E}" type="pres">
      <dgm:prSet presAssocID="{B947C6E0-1B19-46EE-9752-18881B631D9D}" presName="vert1" presStyleCnt="0"/>
      <dgm:spPr/>
    </dgm:pt>
    <dgm:pt modelId="{6CEC42C6-C493-4364-8145-EB1C81CA4FB0}" type="pres">
      <dgm:prSet presAssocID="{4FD22B29-9A87-45B3-82BF-F162719E186C}" presName="thickLine" presStyleLbl="alignNode1" presStyleIdx="2" presStyleCnt="6"/>
      <dgm:spPr/>
    </dgm:pt>
    <dgm:pt modelId="{7C37B4BC-D872-4F8B-A450-7A45B44BD66C}" type="pres">
      <dgm:prSet presAssocID="{4FD22B29-9A87-45B3-82BF-F162719E186C}" presName="horz1" presStyleCnt="0"/>
      <dgm:spPr/>
    </dgm:pt>
    <dgm:pt modelId="{AD7A7381-7B42-47C0-9698-E47D6FAE6157}" type="pres">
      <dgm:prSet presAssocID="{4FD22B29-9A87-45B3-82BF-F162719E186C}" presName="tx1" presStyleLbl="revTx" presStyleIdx="2" presStyleCnt="6"/>
      <dgm:spPr/>
    </dgm:pt>
    <dgm:pt modelId="{00559E9F-94FB-455D-81B8-DFD9178AFA17}" type="pres">
      <dgm:prSet presAssocID="{4FD22B29-9A87-45B3-82BF-F162719E186C}" presName="vert1" presStyleCnt="0"/>
      <dgm:spPr/>
    </dgm:pt>
    <dgm:pt modelId="{603A8A3E-D283-44F6-A3F5-E4664CC4826A}" type="pres">
      <dgm:prSet presAssocID="{2B50D2D8-B101-4081-B705-313BE6E7DFBF}" presName="thickLine" presStyleLbl="alignNode1" presStyleIdx="3" presStyleCnt="6"/>
      <dgm:spPr/>
    </dgm:pt>
    <dgm:pt modelId="{5905AA39-9F7F-4824-9351-5C0FA280B4D4}" type="pres">
      <dgm:prSet presAssocID="{2B50D2D8-B101-4081-B705-313BE6E7DFBF}" presName="horz1" presStyleCnt="0"/>
      <dgm:spPr/>
    </dgm:pt>
    <dgm:pt modelId="{616A5835-CCE6-448F-A2AA-3FB56AB26689}" type="pres">
      <dgm:prSet presAssocID="{2B50D2D8-B101-4081-B705-313BE6E7DFBF}" presName="tx1" presStyleLbl="revTx" presStyleIdx="3" presStyleCnt="6"/>
      <dgm:spPr/>
    </dgm:pt>
    <dgm:pt modelId="{6A0D2E5E-15CF-4438-8777-804499DD8F3B}" type="pres">
      <dgm:prSet presAssocID="{2B50D2D8-B101-4081-B705-313BE6E7DFBF}" presName="vert1" presStyleCnt="0"/>
      <dgm:spPr/>
    </dgm:pt>
    <dgm:pt modelId="{E80314E7-7FC4-4539-8983-723AE8F4F8F3}" type="pres">
      <dgm:prSet presAssocID="{275927BE-1338-4928-9831-9BC979F0CDCA}" presName="thickLine" presStyleLbl="alignNode1" presStyleIdx="4" presStyleCnt="6"/>
      <dgm:spPr/>
    </dgm:pt>
    <dgm:pt modelId="{8EF2926D-C19D-4BB7-8A6F-A85AD27B1290}" type="pres">
      <dgm:prSet presAssocID="{275927BE-1338-4928-9831-9BC979F0CDCA}" presName="horz1" presStyleCnt="0"/>
      <dgm:spPr/>
    </dgm:pt>
    <dgm:pt modelId="{46E7EE66-BDA2-4265-97CA-21FE630878AC}" type="pres">
      <dgm:prSet presAssocID="{275927BE-1338-4928-9831-9BC979F0CDCA}" presName="tx1" presStyleLbl="revTx" presStyleIdx="4" presStyleCnt="6"/>
      <dgm:spPr/>
    </dgm:pt>
    <dgm:pt modelId="{9024D5B9-15C2-4515-8172-9BF3E93BA3FF}" type="pres">
      <dgm:prSet presAssocID="{275927BE-1338-4928-9831-9BC979F0CDCA}" presName="vert1" presStyleCnt="0"/>
      <dgm:spPr/>
    </dgm:pt>
    <dgm:pt modelId="{F203239F-1D4B-466D-BB0C-3A5FE2ECC3A3}" type="pres">
      <dgm:prSet presAssocID="{85799E7E-9F9B-4A00-9935-7646DCD33A33}" presName="thickLine" presStyleLbl="alignNode1" presStyleIdx="5" presStyleCnt="6"/>
      <dgm:spPr/>
    </dgm:pt>
    <dgm:pt modelId="{9907EFBA-A440-464F-9B7A-065E3315834A}" type="pres">
      <dgm:prSet presAssocID="{85799E7E-9F9B-4A00-9935-7646DCD33A33}" presName="horz1" presStyleCnt="0"/>
      <dgm:spPr/>
    </dgm:pt>
    <dgm:pt modelId="{D64FF399-585A-4C7E-B067-E39BD25F4A5F}" type="pres">
      <dgm:prSet presAssocID="{85799E7E-9F9B-4A00-9935-7646DCD33A33}" presName="tx1" presStyleLbl="revTx" presStyleIdx="5" presStyleCnt="6"/>
      <dgm:spPr/>
    </dgm:pt>
    <dgm:pt modelId="{DDD716BE-C2C9-4890-8268-7257B0F8513E}" type="pres">
      <dgm:prSet presAssocID="{85799E7E-9F9B-4A00-9935-7646DCD33A33}" presName="vert1" presStyleCnt="0"/>
      <dgm:spPr/>
    </dgm:pt>
  </dgm:ptLst>
  <dgm:cxnLst>
    <dgm:cxn modelId="{9A196001-5102-4D11-8CB9-0CF44D0DC4C4}" srcId="{C7A32543-672C-4367-B98D-BD25E79D4363}" destId="{2B50D2D8-B101-4081-B705-313BE6E7DFBF}" srcOrd="3" destOrd="0" parTransId="{D15FF78A-F8E9-4DF4-87FD-50EFC575D327}" sibTransId="{A21935DD-6C7A-480C-ADA8-57ED2CC94FB8}"/>
    <dgm:cxn modelId="{0206D206-8EDF-4511-A14C-7AB61AD52D4D}" type="presOf" srcId="{2B50D2D8-B101-4081-B705-313BE6E7DFBF}" destId="{616A5835-CCE6-448F-A2AA-3FB56AB26689}" srcOrd="0" destOrd="0" presId="urn:microsoft.com/office/officeart/2008/layout/LinedList"/>
    <dgm:cxn modelId="{FF351B37-FDF8-4D3C-A134-45E3089F02F5}" srcId="{C7A32543-672C-4367-B98D-BD25E79D4363}" destId="{5F1A51BC-014F-456B-9ADF-FBAE761BCFA7}" srcOrd="0" destOrd="0" parTransId="{0193C52F-76DD-4B03-8CA5-48C264E5204C}" sibTransId="{253F664A-16BF-47D1-83BD-F169F18C8098}"/>
    <dgm:cxn modelId="{CF578A60-42D5-4522-AA93-17584F77B77B}" type="presOf" srcId="{85799E7E-9F9B-4A00-9935-7646DCD33A33}" destId="{D64FF399-585A-4C7E-B067-E39BD25F4A5F}" srcOrd="0" destOrd="0" presId="urn:microsoft.com/office/officeart/2008/layout/LinedList"/>
    <dgm:cxn modelId="{016B7746-0D86-4F3C-B98A-29AE9FC1BDF9}" type="presOf" srcId="{C7A32543-672C-4367-B98D-BD25E79D4363}" destId="{DC41CC48-D93A-42C9-A3D2-AD7A923A5EBA}" srcOrd="0" destOrd="0" presId="urn:microsoft.com/office/officeart/2008/layout/LinedList"/>
    <dgm:cxn modelId="{2F36086C-6F32-4676-86EA-51ADFDB313B4}" type="presOf" srcId="{275927BE-1338-4928-9831-9BC979F0CDCA}" destId="{46E7EE66-BDA2-4265-97CA-21FE630878AC}" srcOrd="0" destOrd="0" presId="urn:microsoft.com/office/officeart/2008/layout/LinedList"/>
    <dgm:cxn modelId="{669A2352-C202-45D7-B278-24FC64E72016}" srcId="{C7A32543-672C-4367-B98D-BD25E79D4363}" destId="{4FD22B29-9A87-45B3-82BF-F162719E186C}" srcOrd="2" destOrd="0" parTransId="{42B19190-A6F6-4932-BD63-E7F4BD6D14FB}" sibTransId="{2C1D2AF0-C0D6-49A6-AC55-50FA7D362D9F}"/>
    <dgm:cxn modelId="{3369487E-E192-4B44-A5BE-EC550462D9FC}" type="presOf" srcId="{5F1A51BC-014F-456B-9ADF-FBAE761BCFA7}" destId="{032FF65A-AAF8-4FB6-BE56-2C8CC7A923E9}" srcOrd="0" destOrd="0" presId="urn:microsoft.com/office/officeart/2008/layout/LinedList"/>
    <dgm:cxn modelId="{4324589F-179B-4B38-8C00-CF364D9C5F5B}" type="presOf" srcId="{B947C6E0-1B19-46EE-9752-18881B631D9D}" destId="{72AEFB13-BEDC-4A22-90CB-3066304A6754}" srcOrd="0" destOrd="0" presId="urn:microsoft.com/office/officeart/2008/layout/LinedList"/>
    <dgm:cxn modelId="{C6E488A5-92C4-4053-AD29-44AEAC4CE8F4}" type="presOf" srcId="{4FD22B29-9A87-45B3-82BF-F162719E186C}" destId="{AD7A7381-7B42-47C0-9698-E47D6FAE6157}" srcOrd="0" destOrd="0" presId="urn:microsoft.com/office/officeart/2008/layout/LinedList"/>
    <dgm:cxn modelId="{DFFA55B4-F92B-444B-82DD-F142F1179626}" srcId="{C7A32543-672C-4367-B98D-BD25E79D4363}" destId="{275927BE-1338-4928-9831-9BC979F0CDCA}" srcOrd="4" destOrd="0" parTransId="{8EC29415-8818-4BEC-B6A5-DA25C99E3AB1}" sibTransId="{BCBCEFC5-D4EF-4E2F-B679-FE774C67508E}"/>
    <dgm:cxn modelId="{C96308EA-AF2C-467D-A373-C29B10C49D5B}" srcId="{C7A32543-672C-4367-B98D-BD25E79D4363}" destId="{B947C6E0-1B19-46EE-9752-18881B631D9D}" srcOrd="1" destOrd="0" parTransId="{AA3081CD-4897-4493-96B7-07603FE1A552}" sibTransId="{2BB9746B-E3DF-4287-9BBA-DA0E98FC8554}"/>
    <dgm:cxn modelId="{07E0D9F1-7130-4C65-AB11-EA47F6A6BE53}" srcId="{C7A32543-672C-4367-B98D-BD25E79D4363}" destId="{85799E7E-9F9B-4A00-9935-7646DCD33A33}" srcOrd="5" destOrd="0" parTransId="{7FE72E4E-D755-48BE-A36A-92F6796ACEBC}" sibTransId="{3310687F-A29E-4524-8574-B2976E2FCCEE}"/>
    <dgm:cxn modelId="{B5F4BF8F-28D9-4146-835F-0CC3AE0382AE}" type="presParOf" srcId="{DC41CC48-D93A-42C9-A3D2-AD7A923A5EBA}" destId="{0C104293-3533-4A46-9498-855B284DEF17}" srcOrd="0" destOrd="0" presId="urn:microsoft.com/office/officeart/2008/layout/LinedList"/>
    <dgm:cxn modelId="{18D9609D-F75A-4245-B34E-B60EB88140F1}" type="presParOf" srcId="{DC41CC48-D93A-42C9-A3D2-AD7A923A5EBA}" destId="{B9C0283C-0EAF-4291-B07B-4842B8D2C862}" srcOrd="1" destOrd="0" presId="urn:microsoft.com/office/officeart/2008/layout/LinedList"/>
    <dgm:cxn modelId="{F2EA9A71-DB2E-4542-BD45-3591B28E7DE2}" type="presParOf" srcId="{B9C0283C-0EAF-4291-B07B-4842B8D2C862}" destId="{032FF65A-AAF8-4FB6-BE56-2C8CC7A923E9}" srcOrd="0" destOrd="0" presId="urn:microsoft.com/office/officeart/2008/layout/LinedList"/>
    <dgm:cxn modelId="{C406383B-02F4-4C5F-AB17-B9FDDD82A77F}" type="presParOf" srcId="{B9C0283C-0EAF-4291-B07B-4842B8D2C862}" destId="{AC025065-718A-4D4A-96E9-0673C81A2767}" srcOrd="1" destOrd="0" presId="urn:microsoft.com/office/officeart/2008/layout/LinedList"/>
    <dgm:cxn modelId="{724C031C-94C9-4870-ADAE-4C23D5F80E62}" type="presParOf" srcId="{DC41CC48-D93A-42C9-A3D2-AD7A923A5EBA}" destId="{CDE552AC-ED12-45AA-8E6F-ED7BFC5FCBBE}" srcOrd="2" destOrd="0" presId="urn:microsoft.com/office/officeart/2008/layout/LinedList"/>
    <dgm:cxn modelId="{1E625001-F1FD-43AF-A164-D310DFDF3958}" type="presParOf" srcId="{DC41CC48-D93A-42C9-A3D2-AD7A923A5EBA}" destId="{7F9877C1-7496-45F7-83D1-D5E8D295EF6C}" srcOrd="3" destOrd="0" presId="urn:microsoft.com/office/officeart/2008/layout/LinedList"/>
    <dgm:cxn modelId="{6CCA69D8-E435-416C-9969-C9BEBE49AD78}" type="presParOf" srcId="{7F9877C1-7496-45F7-83D1-D5E8D295EF6C}" destId="{72AEFB13-BEDC-4A22-90CB-3066304A6754}" srcOrd="0" destOrd="0" presId="urn:microsoft.com/office/officeart/2008/layout/LinedList"/>
    <dgm:cxn modelId="{C752FC42-97F9-413A-A1FB-AA12B17E6EC2}" type="presParOf" srcId="{7F9877C1-7496-45F7-83D1-D5E8D295EF6C}" destId="{C944865E-6BFD-4DE9-B1FC-4BCA99C0AD6E}" srcOrd="1" destOrd="0" presId="urn:microsoft.com/office/officeart/2008/layout/LinedList"/>
    <dgm:cxn modelId="{0FCF6A4C-68D6-4E1C-8044-8B42E303427E}" type="presParOf" srcId="{DC41CC48-D93A-42C9-A3D2-AD7A923A5EBA}" destId="{6CEC42C6-C493-4364-8145-EB1C81CA4FB0}" srcOrd="4" destOrd="0" presId="urn:microsoft.com/office/officeart/2008/layout/LinedList"/>
    <dgm:cxn modelId="{B8BA0684-1EF7-4D0F-BEEA-49B8C0D165D7}" type="presParOf" srcId="{DC41CC48-D93A-42C9-A3D2-AD7A923A5EBA}" destId="{7C37B4BC-D872-4F8B-A450-7A45B44BD66C}" srcOrd="5" destOrd="0" presId="urn:microsoft.com/office/officeart/2008/layout/LinedList"/>
    <dgm:cxn modelId="{2CC875C4-837A-41D8-B044-7431712A8F28}" type="presParOf" srcId="{7C37B4BC-D872-4F8B-A450-7A45B44BD66C}" destId="{AD7A7381-7B42-47C0-9698-E47D6FAE6157}" srcOrd="0" destOrd="0" presId="urn:microsoft.com/office/officeart/2008/layout/LinedList"/>
    <dgm:cxn modelId="{CC9F38F1-0C78-4082-BF3F-BCAEC6073E79}" type="presParOf" srcId="{7C37B4BC-D872-4F8B-A450-7A45B44BD66C}" destId="{00559E9F-94FB-455D-81B8-DFD9178AFA17}" srcOrd="1" destOrd="0" presId="urn:microsoft.com/office/officeart/2008/layout/LinedList"/>
    <dgm:cxn modelId="{EDB821F7-A593-442D-9257-6F4D8A49342A}" type="presParOf" srcId="{DC41CC48-D93A-42C9-A3D2-AD7A923A5EBA}" destId="{603A8A3E-D283-44F6-A3F5-E4664CC4826A}" srcOrd="6" destOrd="0" presId="urn:microsoft.com/office/officeart/2008/layout/LinedList"/>
    <dgm:cxn modelId="{484D738C-6C3D-4CD1-B87F-168380CAA446}" type="presParOf" srcId="{DC41CC48-D93A-42C9-A3D2-AD7A923A5EBA}" destId="{5905AA39-9F7F-4824-9351-5C0FA280B4D4}" srcOrd="7" destOrd="0" presId="urn:microsoft.com/office/officeart/2008/layout/LinedList"/>
    <dgm:cxn modelId="{A8DCCDD5-7596-432B-AA8C-7C19703D66A7}" type="presParOf" srcId="{5905AA39-9F7F-4824-9351-5C0FA280B4D4}" destId="{616A5835-CCE6-448F-A2AA-3FB56AB26689}" srcOrd="0" destOrd="0" presId="urn:microsoft.com/office/officeart/2008/layout/LinedList"/>
    <dgm:cxn modelId="{3EBA0D0E-132C-4903-B7CE-5D114A9973CC}" type="presParOf" srcId="{5905AA39-9F7F-4824-9351-5C0FA280B4D4}" destId="{6A0D2E5E-15CF-4438-8777-804499DD8F3B}" srcOrd="1" destOrd="0" presId="urn:microsoft.com/office/officeart/2008/layout/LinedList"/>
    <dgm:cxn modelId="{170395E7-1447-429E-9A91-1F7D3CDCCBB3}" type="presParOf" srcId="{DC41CC48-D93A-42C9-A3D2-AD7A923A5EBA}" destId="{E80314E7-7FC4-4539-8983-723AE8F4F8F3}" srcOrd="8" destOrd="0" presId="urn:microsoft.com/office/officeart/2008/layout/LinedList"/>
    <dgm:cxn modelId="{A7E68366-958C-4568-93F9-B92C21CF455D}" type="presParOf" srcId="{DC41CC48-D93A-42C9-A3D2-AD7A923A5EBA}" destId="{8EF2926D-C19D-4BB7-8A6F-A85AD27B1290}" srcOrd="9" destOrd="0" presId="urn:microsoft.com/office/officeart/2008/layout/LinedList"/>
    <dgm:cxn modelId="{481BDB34-9B23-4002-BD7E-6B9818A213DB}" type="presParOf" srcId="{8EF2926D-C19D-4BB7-8A6F-A85AD27B1290}" destId="{46E7EE66-BDA2-4265-97CA-21FE630878AC}" srcOrd="0" destOrd="0" presId="urn:microsoft.com/office/officeart/2008/layout/LinedList"/>
    <dgm:cxn modelId="{6D331B51-43DB-48D5-B079-4CD59E958E53}" type="presParOf" srcId="{8EF2926D-C19D-4BB7-8A6F-A85AD27B1290}" destId="{9024D5B9-15C2-4515-8172-9BF3E93BA3FF}" srcOrd="1" destOrd="0" presId="urn:microsoft.com/office/officeart/2008/layout/LinedList"/>
    <dgm:cxn modelId="{DB2D8574-7375-4B7D-885F-2B354D029649}" type="presParOf" srcId="{DC41CC48-D93A-42C9-A3D2-AD7A923A5EBA}" destId="{F203239F-1D4B-466D-BB0C-3A5FE2ECC3A3}" srcOrd="10" destOrd="0" presId="urn:microsoft.com/office/officeart/2008/layout/LinedList"/>
    <dgm:cxn modelId="{126CF6CD-2675-4847-8052-68250FD28F67}" type="presParOf" srcId="{DC41CC48-D93A-42C9-A3D2-AD7A923A5EBA}" destId="{9907EFBA-A440-464F-9B7A-065E3315834A}" srcOrd="11" destOrd="0" presId="urn:microsoft.com/office/officeart/2008/layout/LinedList"/>
    <dgm:cxn modelId="{3E7D8863-54AC-448D-835D-596527577428}" type="presParOf" srcId="{9907EFBA-A440-464F-9B7A-065E3315834A}" destId="{D64FF399-585A-4C7E-B067-E39BD25F4A5F}" srcOrd="0" destOrd="0" presId="urn:microsoft.com/office/officeart/2008/layout/LinedList"/>
    <dgm:cxn modelId="{69CE29F1-E458-40D3-869C-E8208A618E2B}" type="presParOf" srcId="{9907EFBA-A440-464F-9B7A-065E3315834A}" destId="{DDD716BE-C2C9-4890-8268-7257B0F8513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04293-3533-4A46-9498-855B284DEF17}">
      <dsp:nvSpPr>
        <dsp:cNvPr id="0" name=""/>
        <dsp:cNvSpPr/>
      </dsp:nvSpPr>
      <dsp:spPr>
        <a:xfrm>
          <a:off x="0" y="2639"/>
          <a:ext cx="681566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2FF65A-AAF8-4FB6-BE56-2C8CC7A923E9}">
      <dsp:nvSpPr>
        <dsp:cNvPr id="0" name=""/>
        <dsp:cNvSpPr/>
      </dsp:nvSpPr>
      <dsp:spPr>
        <a:xfrm>
          <a:off x="0" y="2639"/>
          <a:ext cx="6815667" cy="900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hu-HU" sz="4100" b="1" kern="1200" dirty="0" err="1">
              <a:solidFill>
                <a:schemeClr val="bg1"/>
              </a:solidFill>
              <a:highlight>
                <a:srgbClr val="CC66FF"/>
              </a:highlight>
            </a:rPr>
            <a:t>About</a:t>
          </a:r>
          <a:r>
            <a:rPr lang="hu-HU" sz="4100" b="1" kern="1200" dirty="0">
              <a:solidFill>
                <a:schemeClr val="bg1"/>
              </a:solidFill>
              <a:highlight>
                <a:srgbClr val="CC66FF"/>
              </a:highlight>
            </a:rPr>
            <a:t> ELTE and </a:t>
          </a:r>
          <a:r>
            <a:rPr lang="hu-HU" sz="4100" b="1" kern="1200" dirty="0" err="1">
              <a:solidFill>
                <a:schemeClr val="bg1"/>
              </a:solidFill>
              <a:highlight>
                <a:srgbClr val="CC66FF"/>
              </a:highlight>
            </a:rPr>
            <a:t>the</a:t>
          </a:r>
          <a:r>
            <a:rPr lang="hu-HU" sz="4100" b="1" kern="1200" dirty="0">
              <a:solidFill>
                <a:schemeClr val="bg1"/>
              </a:solidFill>
              <a:highlight>
                <a:srgbClr val="CC66FF"/>
              </a:highlight>
            </a:rPr>
            <a:t> </a:t>
          </a:r>
          <a:r>
            <a:rPr lang="hu-HU" sz="4100" b="1" kern="1200" dirty="0" err="1">
              <a:solidFill>
                <a:schemeClr val="bg1"/>
              </a:solidFill>
              <a:highlight>
                <a:srgbClr val="CC66FF"/>
              </a:highlight>
            </a:rPr>
            <a:t>faculty</a:t>
          </a:r>
          <a:endParaRPr lang="en-US" sz="4100" b="1" kern="1200" dirty="0">
            <a:solidFill>
              <a:schemeClr val="bg1"/>
            </a:solidFill>
            <a:highlight>
              <a:srgbClr val="CC66FF"/>
            </a:highlight>
          </a:endParaRPr>
        </a:p>
      </dsp:txBody>
      <dsp:txXfrm>
        <a:off x="0" y="2639"/>
        <a:ext cx="6815667" cy="900095"/>
      </dsp:txXfrm>
    </dsp:sp>
    <dsp:sp modelId="{CDE552AC-ED12-45AA-8E6F-ED7BFC5FCBBE}">
      <dsp:nvSpPr>
        <dsp:cNvPr id="0" name=""/>
        <dsp:cNvSpPr/>
      </dsp:nvSpPr>
      <dsp:spPr>
        <a:xfrm>
          <a:off x="0" y="902735"/>
          <a:ext cx="681566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AEFB13-BEDC-4A22-90CB-3066304A6754}">
      <dsp:nvSpPr>
        <dsp:cNvPr id="0" name=""/>
        <dsp:cNvSpPr/>
      </dsp:nvSpPr>
      <dsp:spPr>
        <a:xfrm>
          <a:off x="0" y="902735"/>
          <a:ext cx="6815667" cy="900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hu-HU" sz="4100" b="1" kern="1200" dirty="0" err="1">
              <a:solidFill>
                <a:schemeClr val="bg1"/>
              </a:solidFill>
              <a:highlight>
                <a:srgbClr val="CC66FF"/>
              </a:highlight>
            </a:rPr>
            <a:t>Offices</a:t>
          </a:r>
          <a:r>
            <a:rPr lang="hu-HU" sz="4100" b="1" kern="1200" dirty="0">
              <a:solidFill>
                <a:schemeClr val="bg1"/>
              </a:solidFill>
              <a:highlight>
                <a:srgbClr val="CC66FF"/>
              </a:highlight>
            </a:rPr>
            <a:t> and </a:t>
          </a:r>
          <a:r>
            <a:rPr lang="hu-HU" sz="4100" b="1" kern="1200" dirty="0" err="1">
              <a:solidFill>
                <a:schemeClr val="bg1"/>
              </a:solidFill>
              <a:highlight>
                <a:srgbClr val="CC66FF"/>
              </a:highlight>
            </a:rPr>
            <a:t>services</a:t>
          </a:r>
          <a:r>
            <a:rPr lang="hu-HU" sz="4100" b="1" kern="1200" dirty="0">
              <a:solidFill>
                <a:schemeClr val="bg1"/>
              </a:solidFill>
              <a:highlight>
                <a:srgbClr val="CC66FF"/>
              </a:highlight>
            </a:rPr>
            <a:t>	</a:t>
          </a:r>
          <a:endParaRPr lang="en-US" sz="4100" b="1" kern="1200" dirty="0">
            <a:solidFill>
              <a:schemeClr val="bg1"/>
            </a:solidFill>
            <a:highlight>
              <a:srgbClr val="CC66FF"/>
            </a:highlight>
          </a:endParaRPr>
        </a:p>
      </dsp:txBody>
      <dsp:txXfrm>
        <a:off x="0" y="902735"/>
        <a:ext cx="6815667" cy="900095"/>
      </dsp:txXfrm>
    </dsp:sp>
    <dsp:sp modelId="{6CEC42C6-C493-4364-8145-EB1C81CA4FB0}">
      <dsp:nvSpPr>
        <dsp:cNvPr id="0" name=""/>
        <dsp:cNvSpPr/>
      </dsp:nvSpPr>
      <dsp:spPr>
        <a:xfrm>
          <a:off x="0" y="1802830"/>
          <a:ext cx="681566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7A7381-7B42-47C0-9698-E47D6FAE6157}">
      <dsp:nvSpPr>
        <dsp:cNvPr id="0" name=""/>
        <dsp:cNvSpPr/>
      </dsp:nvSpPr>
      <dsp:spPr>
        <a:xfrm>
          <a:off x="0" y="1802830"/>
          <a:ext cx="6815667" cy="900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hu-HU" sz="4100" b="1" kern="1200" dirty="0" err="1">
              <a:solidFill>
                <a:schemeClr val="bg1"/>
              </a:solidFill>
              <a:highlight>
                <a:srgbClr val="CC66FF"/>
              </a:highlight>
            </a:rPr>
            <a:t>To</a:t>
          </a:r>
          <a:r>
            <a:rPr lang="hu-HU" sz="4100" b="1" kern="1200" dirty="0">
              <a:solidFill>
                <a:schemeClr val="bg1"/>
              </a:solidFill>
              <a:highlight>
                <a:srgbClr val="CC66FF"/>
              </a:highlight>
            </a:rPr>
            <a:t> </a:t>
          </a:r>
          <a:r>
            <a:rPr lang="hu-HU" sz="4100" b="1" kern="1200" dirty="0" err="1">
              <a:solidFill>
                <a:schemeClr val="bg1"/>
              </a:solidFill>
              <a:highlight>
                <a:srgbClr val="CC66FF"/>
              </a:highlight>
            </a:rPr>
            <a:t>do’s</a:t>
          </a:r>
          <a:r>
            <a:rPr lang="hu-HU" sz="4100" b="1" kern="1200" dirty="0">
              <a:solidFill>
                <a:schemeClr val="bg1"/>
              </a:solidFill>
              <a:highlight>
                <a:srgbClr val="CC66FF"/>
              </a:highlight>
            </a:rPr>
            <a:t> </a:t>
          </a:r>
          <a:r>
            <a:rPr lang="hu-HU" sz="4100" b="1" kern="1200" dirty="0" err="1">
              <a:solidFill>
                <a:schemeClr val="bg1"/>
              </a:solidFill>
              <a:highlight>
                <a:srgbClr val="CC66FF"/>
              </a:highlight>
            </a:rPr>
            <a:t>upon</a:t>
          </a:r>
          <a:r>
            <a:rPr lang="hu-HU" sz="4100" b="1" kern="1200" dirty="0">
              <a:solidFill>
                <a:schemeClr val="bg1"/>
              </a:solidFill>
              <a:highlight>
                <a:srgbClr val="CC66FF"/>
              </a:highlight>
            </a:rPr>
            <a:t> arrival</a:t>
          </a:r>
          <a:endParaRPr lang="en-US" sz="4100" b="1" kern="1200" dirty="0">
            <a:solidFill>
              <a:schemeClr val="bg1"/>
            </a:solidFill>
            <a:highlight>
              <a:srgbClr val="CC66FF"/>
            </a:highlight>
          </a:endParaRPr>
        </a:p>
      </dsp:txBody>
      <dsp:txXfrm>
        <a:off x="0" y="1802830"/>
        <a:ext cx="6815667" cy="900095"/>
      </dsp:txXfrm>
    </dsp:sp>
    <dsp:sp modelId="{603A8A3E-D283-44F6-A3F5-E4664CC4826A}">
      <dsp:nvSpPr>
        <dsp:cNvPr id="0" name=""/>
        <dsp:cNvSpPr/>
      </dsp:nvSpPr>
      <dsp:spPr>
        <a:xfrm>
          <a:off x="0" y="2702926"/>
          <a:ext cx="681566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6A5835-CCE6-448F-A2AA-3FB56AB26689}">
      <dsp:nvSpPr>
        <dsp:cNvPr id="0" name=""/>
        <dsp:cNvSpPr/>
      </dsp:nvSpPr>
      <dsp:spPr>
        <a:xfrm>
          <a:off x="0" y="2702926"/>
          <a:ext cx="6815667" cy="900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hu-HU" sz="4100" b="1" kern="1200" dirty="0">
              <a:solidFill>
                <a:schemeClr val="bg1"/>
              </a:solidFill>
              <a:highlight>
                <a:srgbClr val="CC66FF"/>
              </a:highlight>
            </a:rPr>
            <a:t>Funding and costs</a:t>
          </a:r>
          <a:endParaRPr lang="en-US" sz="4100" b="1" kern="1200" dirty="0">
            <a:solidFill>
              <a:schemeClr val="bg1"/>
            </a:solidFill>
            <a:highlight>
              <a:srgbClr val="CC66FF"/>
            </a:highlight>
          </a:endParaRPr>
        </a:p>
      </dsp:txBody>
      <dsp:txXfrm>
        <a:off x="0" y="2702926"/>
        <a:ext cx="6815667" cy="900095"/>
      </dsp:txXfrm>
    </dsp:sp>
    <dsp:sp modelId="{E80314E7-7FC4-4539-8983-723AE8F4F8F3}">
      <dsp:nvSpPr>
        <dsp:cNvPr id="0" name=""/>
        <dsp:cNvSpPr/>
      </dsp:nvSpPr>
      <dsp:spPr>
        <a:xfrm>
          <a:off x="0" y="3603022"/>
          <a:ext cx="681566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E7EE66-BDA2-4265-97CA-21FE630878AC}">
      <dsp:nvSpPr>
        <dsp:cNvPr id="0" name=""/>
        <dsp:cNvSpPr/>
      </dsp:nvSpPr>
      <dsp:spPr>
        <a:xfrm>
          <a:off x="0" y="3603022"/>
          <a:ext cx="6815667" cy="900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hu-HU" sz="4100" b="1" kern="1200" dirty="0" err="1">
              <a:solidFill>
                <a:schemeClr val="bg1"/>
              </a:solidFill>
              <a:highlight>
                <a:srgbClr val="CC66FF"/>
              </a:highlight>
            </a:rPr>
            <a:t>Student</a:t>
          </a:r>
          <a:r>
            <a:rPr lang="hu-HU" sz="4100" b="1" kern="1200" dirty="0">
              <a:solidFill>
                <a:schemeClr val="bg1"/>
              </a:solidFill>
              <a:highlight>
                <a:srgbClr val="CC66FF"/>
              </a:highlight>
            </a:rPr>
            <a:t> </a:t>
          </a:r>
          <a:r>
            <a:rPr lang="hu-HU" sz="4100" b="1" kern="1200" dirty="0" err="1">
              <a:solidFill>
                <a:schemeClr val="bg1"/>
              </a:solidFill>
              <a:highlight>
                <a:srgbClr val="CC66FF"/>
              </a:highlight>
            </a:rPr>
            <a:t>mobility</a:t>
          </a:r>
          <a:endParaRPr lang="en-US" sz="4100" b="1" kern="1200" dirty="0">
            <a:solidFill>
              <a:schemeClr val="bg1"/>
            </a:solidFill>
            <a:highlight>
              <a:srgbClr val="CC66FF"/>
            </a:highlight>
          </a:endParaRPr>
        </a:p>
      </dsp:txBody>
      <dsp:txXfrm>
        <a:off x="0" y="3603022"/>
        <a:ext cx="6815667" cy="900095"/>
      </dsp:txXfrm>
    </dsp:sp>
    <dsp:sp modelId="{F203239F-1D4B-466D-BB0C-3A5FE2ECC3A3}">
      <dsp:nvSpPr>
        <dsp:cNvPr id="0" name=""/>
        <dsp:cNvSpPr/>
      </dsp:nvSpPr>
      <dsp:spPr>
        <a:xfrm>
          <a:off x="0" y="4503117"/>
          <a:ext cx="681566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4FF399-585A-4C7E-B067-E39BD25F4A5F}">
      <dsp:nvSpPr>
        <dsp:cNvPr id="0" name=""/>
        <dsp:cNvSpPr/>
      </dsp:nvSpPr>
      <dsp:spPr>
        <a:xfrm>
          <a:off x="0" y="4503117"/>
          <a:ext cx="6815667" cy="900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hu-HU" sz="4100" b="1" kern="1200" dirty="0">
              <a:solidFill>
                <a:schemeClr val="bg1"/>
              </a:solidFill>
              <a:highlight>
                <a:srgbClr val="CC66FF"/>
              </a:highlight>
            </a:rPr>
            <a:t>Q&amp;A</a:t>
          </a:r>
        </a:p>
      </dsp:txBody>
      <dsp:txXfrm>
        <a:off x="0" y="4503117"/>
        <a:ext cx="6815667" cy="90009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3078428" cy="513508"/>
          </a:xfrm>
          <a:prstGeom prst="rect">
            <a:avLst/>
          </a:prstGeom>
        </p:spPr>
        <p:txBody>
          <a:bodyPr vert="horz" lIns="95491" tIns="47745" rIns="95491" bIns="47745" rtlCol="0"/>
          <a:lstStyle>
            <a:lvl1pPr algn="l">
              <a:defRPr sz="1300"/>
            </a:lvl1pPr>
          </a:lstStyle>
          <a:p>
            <a:endParaRPr lang="hu-HU"/>
          </a:p>
        </p:txBody>
      </p:sp>
      <p:sp>
        <p:nvSpPr>
          <p:cNvPr id="3" name="Dátum helye 2"/>
          <p:cNvSpPr>
            <a:spLocks noGrp="1"/>
          </p:cNvSpPr>
          <p:nvPr>
            <p:ph type="dt" sz="quarter" idx="1"/>
          </p:nvPr>
        </p:nvSpPr>
        <p:spPr>
          <a:xfrm>
            <a:off x="4023991" y="0"/>
            <a:ext cx="3078428" cy="513508"/>
          </a:xfrm>
          <a:prstGeom prst="rect">
            <a:avLst/>
          </a:prstGeom>
        </p:spPr>
        <p:txBody>
          <a:bodyPr vert="horz" lIns="95491" tIns="47745" rIns="95491" bIns="47745" rtlCol="0"/>
          <a:lstStyle>
            <a:lvl1pPr algn="r">
              <a:defRPr sz="1300"/>
            </a:lvl1pPr>
          </a:lstStyle>
          <a:p>
            <a:fld id="{114D1EC5-5512-4B76-88CA-10F515AA3781}" type="datetimeFigureOut">
              <a:rPr lang="hu-HU" smtClean="0"/>
              <a:t>2024. 08. 23.</a:t>
            </a:fld>
            <a:endParaRPr lang="hu-HU"/>
          </a:p>
        </p:txBody>
      </p:sp>
      <p:sp>
        <p:nvSpPr>
          <p:cNvPr id="4" name="Élőláb helye 3"/>
          <p:cNvSpPr>
            <a:spLocks noGrp="1"/>
          </p:cNvSpPr>
          <p:nvPr>
            <p:ph type="ftr" sz="quarter" idx="2"/>
          </p:nvPr>
        </p:nvSpPr>
        <p:spPr>
          <a:xfrm>
            <a:off x="0" y="9721107"/>
            <a:ext cx="3078428" cy="513507"/>
          </a:xfrm>
          <a:prstGeom prst="rect">
            <a:avLst/>
          </a:prstGeom>
        </p:spPr>
        <p:txBody>
          <a:bodyPr vert="horz" lIns="95491" tIns="47745" rIns="95491" bIns="47745" rtlCol="0" anchor="b"/>
          <a:lstStyle>
            <a:lvl1pPr algn="l">
              <a:defRPr sz="1300"/>
            </a:lvl1pPr>
          </a:lstStyle>
          <a:p>
            <a:endParaRPr lang="hu-HU"/>
          </a:p>
        </p:txBody>
      </p:sp>
      <p:sp>
        <p:nvSpPr>
          <p:cNvPr id="5" name="Dia számának helye 4"/>
          <p:cNvSpPr>
            <a:spLocks noGrp="1"/>
          </p:cNvSpPr>
          <p:nvPr>
            <p:ph type="sldNum" sz="quarter" idx="3"/>
          </p:nvPr>
        </p:nvSpPr>
        <p:spPr>
          <a:xfrm>
            <a:off x="4023991" y="9721107"/>
            <a:ext cx="3078428" cy="513507"/>
          </a:xfrm>
          <a:prstGeom prst="rect">
            <a:avLst/>
          </a:prstGeom>
        </p:spPr>
        <p:txBody>
          <a:bodyPr vert="horz" lIns="95491" tIns="47745" rIns="95491" bIns="47745" rtlCol="0" anchor="b"/>
          <a:lstStyle>
            <a:lvl1pPr algn="r">
              <a:defRPr sz="1300"/>
            </a:lvl1pPr>
          </a:lstStyle>
          <a:p>
            <a:fld id="{9D2047FB-52EC-4723-ADDB-2854AD90BA0F}" type="slidenum">
              <a:rPr lang="hu-HU" smtClean="0"/>
              <a:t>‹#›</a:t>
            </a:fld>
            <a:endParaRPr lang="hu-HU"/>
          </a:p>
        </p:txBody>
      </p:sp>
    </p:spTree>
    <p:extLst>
      <p:ext uri="{BB962C8B-B14F-4D97-AF65-F5344CB8AC3E}">
        <p14:creationId xmlns:p14="http://schemas.microsoft.com/office/powerpoint/2010/main" val="233091649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6T09:26:42.530"/>
    </inkml:context>
    <inkml:brush xml:id="br0">
      <inkml:brushProperty name="width" value="0.035" units="cm"/>
      <inkml:brushProperty name="height" value="0.035" units="cm"/>
      <inkml:brushProperty name="color" value="#E71224"/>
    </inkml:brush>
  </inkml:definitions>
  <inkml:trace contextRef="#ctx0" brushRef="#br0">2 1116 24575,'0'-29'0,"-2"2"0,2 0 0,1 0 0,2 1 0,0-1 0,2 0 0,12-40 0,-7 39 0,1 0 0,2 0 0,1 1 0,1 1 0,1 0 0,2 1 0,0 1 0,1 1 0,2 0 0,0 2 0,42-33 0,45-18 0,233-111 0,-255 140 0,25-12 0,122-41 0,-178 77 0,0 4 0,0 1 0,2 3 0,91-6 0,415 17 0,-522 2 0,-1 3 0,1 1 0,-1 2 0,0 1 0,-1 2 0,0 3 0,-1 0 0,0 3 0,-1 1 0,-1 1 0,-1 2 0,-1 2 0,-1 1 0,-1 2 0,29 29 0,-36-32 0,-2 1 0,0 1 0,-2 0 0,-1 2 0,0 1 0,-3 0 0,0 1 0,-2 1 0,-1 0 0,-1 1 0,-2 1 0,-1 0 0,-1 0 0,5 43 0,8 135 0,-9 1 0,-16 236 0,-1-405 0,-1-1 0,-2 1 0,-2-1 0,-2 0 0,-1-1 0,-26 56 0,-127 219 0,-257 348 0,-40-107 0,267-336 0,148-166 0,-182 204 0,81-76 0,21-23 0,43-58 0,-95 151 0,125-171 0,26-40 0,2 2 0,3 0 0,-25 60 0,37-72 0,1 0 0,2 0 0,1 1 0,1 0 0,2 0 0,-1 36 0,5 450 109,2-215-1583,-2-266-5352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6T09:26:44.767"/>
    </inkml:context>
    <inkml:brush xml:id="br0">
      <inkml:brushProperty name="width" value="0.035" units="cm"/>
      <inkml:brushProperty name="height" value="0.035" units="cm"/>
      <inkml:brushProperty name="color" value="#E71224"/>
    </inkml:brush>
  </inkml:definitions>
  <inkml:trace contextRef="#ctx0" brushRef="#br0">3078 644 24575,'0'1'0,"0"-1"0,0 1 0,0 0 0,0-1 0,0 1 0,-1-1 0,1 1 0,0-1 0,0 1 0,-1-1 0,1 1 0,0 0 0,-1-1 0,1 0 0,0 1 0,-1-1 0,1 1 0,-1-1 0,1 1 0,-1-1 0,1 0 0,-1 1 0,1-1 0,-1 0 0,1 0 0,-1 1 0,1-1 0,-1 0 0,0 0 0,1 0 0,-1 0 0,1 0 0,-1 0 0,0 0 0,1 0 0,-1 0 0,1 0 0,-1 0 0,0 0 0,1 0 0,-1 0 0,1 0 0,-1-1 0,1 1 0,-1 0 0,1 0 0,-1-1 0,1 1 0,-1 0 0,1-1 0,-1 0 0,-31-17 0,-7-17 0,1-2 0,-36-47 0,50 54 0,-2 1 0,-1 1 0,0 1 0,-2 2 0,-64-43 0,59 48 0,-172-90 0,173 95 0,-1 1 0,0 1 0,-2 3 0,-47-10 0,-44-1 0,19 1 0,-184-8 0,3 32 0,237 0 0,1 3 0,1 1 0,-81 25 0,51-6 0,2 3 0,1 4 0,1 2 0,2 5 0,2 2 0,2 3 0,2 4 0,2 2 0,3 3 0,-62 69 0,83-78 0,-66 96 0,96-123 0,1 1 0,1 0 0,0 1 0,2-1 0,0 2 0,2-1 0,0 1 0,-4 37 0,7-28 0,1 0 0,2 0 0,1 1 0,1-1 0,2 0 0,1 0 0,1-1 0,2 0 0,1 0 0,1 0 0,2-1 0,1-1 0,22 37 0,31 37 0,145 172 0,-89-123 0,414 464 0,-397-477 0,7-7 0,189 132 0,-241-201 0,3-4 0,2-5 0,176 68 0,-143-66 0,126 73 0,114 90 0,-176-102 0,-128-78 0,-44-27 0,-1 2 0,-1 0 0,0 1 0,-1 2 0,0 0 0,-1 1 0,23 26 0,-8 2 0,-1 3 0,-3 0 0,-2 2 0,26 63 0,-26-55 0,-19-40 0,-1-1 0,-1 2 0,-1 0 0,0 0 0,7 39 0,70 411 0,-78-382 0,1-269-719,-5 149 73,10-140-6180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6T09:26:46.181"/>
    </inkml:context>
    <inkml:brush xml:id="br0">
      <inkml:brushProperty name="width" value="0.035" units="cm"/>
      <inkml:brushProperty name="height" value="0.035" units="cm"/>
      <inkml:brushProperty name="color" value="#E71224"/>
    </inkml:brush>
  </inkml:definitions>
  <inkml:trace contextRef="#ctx0" brushRef="#br0">208 755 24575,'1'-7'0,"-1"0"0,1 0 0,0 0 0,0 0 0,1 0 0,0 0 0,0 0 0,1 0 0,0 1 0,0-1 0,0 1 0,1 0 0,0 0 0,0 0 0,1 1 0,5-7 0,9-5 0,0 1 0,1 1 0,30-18 0,-38 25 0,129-73 0,249-103 0,-307 147 0,354-127 0,-356 141 0,0 3 0,1 4 0,129-8 0,-183 24 0,1 2 0,-2 1 0,1 0 0,0 3 0,-1 0 0,0 1 0,0 2 0,-1 1 0,0 1 0,-1 1 0,0 1 0,43 31 0,-3 4 0,-3 4 0,-2 1 0,63 74 0,-85-84 0,-2 1 0,-2 2 0,-2 2 0,-1 0 0,-3 2 0,-3 2 0,-1 0 0,16 56 0,-14-28 0,-4 1 0,-3 2 0,-4-1 0,-3 2 0,0 101 0,-27 203 0,7-319 0,-4 0 0,-2-1 0,-38 106 0,13-77 0,-5-2 0,-80 130 0,-141 159 0,169-261 0,-5-5 0,-5-5 0,-6-4 0,-4-5 0,-155 107 0,-367 253 0,283-236 0,22-17 0,331-209 0,-37 25 0,-58 54 0,86-70 0,-1 2 0,1 0 0,1 0 0,1 1 0,0 0 0,0 0 0,1 1 0,-7 22 0,-16 37-1365,18-43-5461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6T09:26:47.840"/>
    </inkml:context>
    <inkml:brush xml:id="br0">
      <inkml:brushProperty name="width" value="0.035" units="cm"/>
      <inkml:brushProperty name="height" value="0.035" units="cm"/>
      <inkml:brushProperty name="color" value="#E71224"/>
    </inkml:brush>
  </inkml:definitions>
  <inkml:trace contextRef="#ctx0" brushRef="#br0">2430 202 24575,'0'-8'0,"-1"1"0,0-1 0,0 1 0,-1-1 0,0 1 0,0 0 0,-1-1 0,0 1 0,0 0 0,0 1 0,-1-1 0,0 1 0,0-1 0,-1 1 0,0 0 0,0 1 0,0-1 0,-1 1 0,0 0 0,0 0 0,-13-7 0,6 4 0,-2 1 0,1 0 0,-1 1 0,0 1 0,0 0 0,-1 1 0,1 1 0,-1 0 0,-24-1 0,-467 5 0,205 4 0,264-4 0,1 2 0,-1 1 0,1 2 0,-62 18 0,36-3 0,-106 52 0,50-12 0,-135 93 0,180-102 0,3 3 0,-113 112 0,166-149 0,2 0 0,0 1 0,1 1 0,0 0 0,2 1 0,1 1 0,0 0 0,2 0 0,0 1 0,2 0 0,0 1 0,2 0 0,1 0 0,-5 45 0,10 413 0,2-433 0,2 11 0,3-1 0,3-1 0,2 1 0,3-2 0,2 0 0,3 0 0,2-2 0,3-1 0,1-1 0,42 60 0,9 0 0,5-5 0,5-2 0,136 127 0,98 52 0,-222-201 0,-1-8 0,4-5 0,145 77 0,-66-42 0,-103-53 0,-3 4 0,102 101 0,-73-64 0,-81-73-86,135 128 303,-136-125-516,0 1 0,-2 1-1,-1 1 1,24 45 0,-29-44-6527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6T09:26:50.394"/>
    </inkml:context>
    <inkml:brush xml:id="br0">
      <inkml:brushProperty name="width" value="0.035" units="cm"/>
      <inkml:brushProperty name="height" value="0.035" units="cm"/>
      <inkml:brushProperty name="color" value="#E71224"/>
    </inkml:brush>
  </inkml:definitions>
  <inkml:trace contextRef="#ctx0" brushRef="#br0">26 1150 24575,'-1'-1'0,"0"1"0,0-1 0,0 1 0,0-1 0,0 0 0,0 1 0,0-1 0,0 0 0,1 1 0,-1-1 0,0 0 0,0 0 0,1 0 0,-1 0 0,1 0 0,-1 0 0,1 0 0,-1 0 0,1 0 0,-1 0 0,1 0 0,0 0 0,0 0 0,0 0 0,-1-2 0,-4-34 0,5 31 0,-2-11 0,1 0 0,0 0 0,2-1 0,0 1 0,1 0 0,1 0 0,0 0 0,1 1 0,8-21 0,-2 15 0,1 0 0,0 0 0,2 1 0,0 1 0,32-36 0,3 3 0,3 2 0,108-82 0,136-63 0,-238 165 0,1 3 0,0 2 0,2 2 0,99-24 0,253-31 0,-303 61 0,-42 6 0,-13 1 0,0 2 0,1 3 0,-1 2 0,69 4 0,-102 3 0,-1 2 0,0 0 0,-1 1 0,1 1 0,-1 1 0,0 0 0,-1 1 0,0 2 0,-1 0 0,0 0 0,0 2 0,-1 0 0,-1 0 0,-1 2 0,0 0 0,0 1 0,-2 0 0,0 1 0,0 0 0,11 26 0,-9-10 0,-2 0 0,-1 1 0,-2 0 0,-2 0 0,7 68 0,-9 180 0,-6-190 0,1 34 0,1 1 0,-4 1 0,-29 172 0,22-257 0,-1-1 0,-2-1 0,-3 0 0,0-1 0,-3 0 0,-1-2 0,-2 0 0,-47 59 0,-15 3 0,-149 138 0,7-11 0,217-215 0,1 0 0,0 0 0,1 0 0,0 1 0,1 0 0,0 0 0,1 1 0,-4 17 0,-1 10 0,-7 63 0,12-33-682,3 79-1,3-120-6143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6T09:26:52.098"/>
    </inkml:context>
    <inkml:brush xml:id="br0">
      <inkml:brushProperty name="width" value="0.035" units="cm"/>
      <inkml:brushProperty name="height" value="0.035" units="cm"/>
      <inkml:brushProperty name="color" value="#E71224"/>
    </inkml:brush>
  </inkml:definitions>
  <inkml:trace contextRef="#ctx0" brushRef="#br0">1125 63 24575,'-1'-2'0,"0"0"0,0 1 0,0-1 0,0 0 0,0 1 0,0-1 0,0 0 0,-1 1 0,1-1 0,-1 1 0,1 0 0,-1 0 0,1-1 0,-1 1 0,0 0 0,0 0 0,-2-1 0,-33-15 0,11 11 0,0 1 0,0 2 0,0 0 0,-1 2 0,1 0 0,-32 5 0,-12-2 0,-33-3 0,40-1 0,1 2 0,-66 10 0,114-6 0,-1 0 0,1 1 0,0 0 0,0 1 0,0 0 0,1 2 0,0-1 0,0 2 0,1-1 0,0 2 0,1 0 0,-11 11 0,-2 5 0,0 1 0,2 1 0,-36 60 0,41-55 0,1 0 0,2 1 0,1 1 0,2 0 0,1 1 0,-9 69 0,13-48 0,2 0 0,3 0 0,11 101 0,-6-132 0,2-1 0,0 0 0,2 0 0,1 0 0,1-1 0,0 0 0,2-1 0,26 38 0,-7-18 0,2-1 0,2-2 0,52 46 0,-38-43 0,3-2 0,1-2 0,2-3 0,1-2 0,2-3 0,85 33 0,-67-38 0,2-3 0,119 20 0,163-1 0,264-33 0,-351-12 0,-233 2-71,-23 0-188,1 0 1,0 2-1,0 0 0,19 5 0,-18 0-6567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3078428" cy="513508"/>
          </a:xfrm>
          <a:prstGeom prst="rect">
            <a:avLst/>
          </a:prstGeom>
        </p:spPr>
        <p:txBody>
          <a:bodyPr vert="horz" lIns="95491" tIns="47745" rIns="95491" bIns="47745" rtlCol="0"/>
          <a:lstStyle>
            <a:lvl1pPr algn="l">
              <a:defRPr sz="1300"/>
            </a:lvl1pPr>
          </a:lstStyle>
          <a:p>
            <a:endParaRPr lang="hu-HU"/>
          </a:p>
        </p:txBody>
      </p:sp>
      <p:sp>
        <p:nvSpPr>
          <p:cNvPr id="3" name="Dátum helye 2"/>
          <p:cNvSpPr>
            <a:spLocks noGrp="1"/>
          </p:cNvSpPr>
          <p:nvPr>
            <p:ph type="dt" idx="1"/>
          </p:nvPr>
        </p:nvSpPr>
        <p:spPr>
          <a:xfrm>
            <a:off x="4023991" y="0"/>
            <a:ext cx="3078428" cy="513508"/>
          </a:xfrm>
          <a:prstGeom prst="rect">
            <a:avLst/>
          </a:prstGeom>
        </p:spPr>
        <p:txBody>
          <a:bodyPr vert="horz" lIns="95491" tIns="47745" rIns="95491" bIns="47745" rtlCol="0"/>
          <a:lstStyle>
            <a:lvl1pPr algn="r">
              <a:defRPr sz="1300"/>
            </a:lvl1pPr>
          </a:lstStyle>
          <a:p>
            <a:fld id="{5B1711DD-507B-467B-8E6D-378E45F50DCB}" type="datetimeFigureOut">
              <a:rPr lang="hu-HU" smtClean="0"/>
              <a:t>2024. 08. 23.</a:t>
            </a:fld>
            <a:endParaRPr lang="hu-HU"/>
          </a:p>
        </p:txBody>
      </p:sp>
      <p:sp>
        <p:nvSpPr>
          <p:cNvPr id="4" name="Diakép helye 3"/>
          <p:cNvSpPr>
            <a:spLocks noGrp="1" noRot="1" noChangeAspect="1"/>
          </p:cNvSpPr>
          <p:nvPr>
            <p:ph type="sldImg" idx="2"/>
          </p:nvPr>
        </p:nvSpPr>
        <p:spPr>
          <a:xfrm>
            <a:off x="482600" y="1279525"/>
            <a:ext cx="6138863" cy="3452813"/>
          </a:xfrm>
          <a:prstGeom prst="rect">
            <a:avLst/>
          </a:prstGeom>
          <a:noFill/>
          <a:ln w="12700">
            <a:solidFill>
              <a:prstClr val="black"/>
            </a:solidFill>
          </a:ln>
        </p:spPr>
        <p:txBody>
          <a:bodyPr vert="horz" lIns="95491" tIns="47745" rIns="95491" bIns="47745" rtlCol="0" anchor="ctr"/>
          <a:lstStyle/>
          <a:p>
            <a:endParaRPr lang="hu-HU"/>
          </a:p>
        </p:txBody>
      </p:sp>
      <p:sp>
        <p:nvSpPr>
          <p:cNvPr id="5" name="Jegyzetek helye 4"/>
          <p:cNvSpPr>
            <a:spLocks noGrp="1"/>
          </p:cNvSpPr>
          <p:nvPr>
            <p:ph type="body" sz="quarter" idx="3"/>
          </p:nvPr>
        </p:nvSpPr>
        <p:spPr>
          <a:xfrm>
            <a:off x="710407" y="4925408"/>
            <a:ext cx="5683250" cy="4029879"/>
          </a:xfrm>
          <a:prstGeom prst="rect">
            <a:avLst/>
          </a:prstGeom>
        </p:spPr>
        <p:txBody>
          <a:bodyPr vert="horz" lIns="95491" tIns="47745" rIns="95491" bIns="47745"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9721107"/>
            <a:ext cx="3078428" cy="513507"/>
          </a:xfrm>
          <a:prstGeom prst="rect">
            <a:avLst/>
          </a:prstGeom>
        </p:spPr>
        <p:txBody>
          <a:bodyPr vert="horz" lIns="95491" tIns="47745" rIns="95491" bIns="47745" rtlCol="0" anchor="b"/>
          <a:lstStyle>
            <a:lvl1pPr algn="l">
              <a:defRPr sz="1300"/>
            </a:lvl1pPr>
          </a:lstStyle>
          <a:p>
            <a:endParaRPr lang="hu-HU"/>
          </a:p>
        </p:txBody>
      </p:sp>
      <p:sp>
        <p:nvSpPr>
          <p:cNvPr id="7" name="Dia számának helye 6"/>
          <p:cNvSpPr>
            <a:spLocks noGrp="1"/>
          </p:cNvSpPr>
          <p:nvPr>
            <p:ph type="sldNum" sz="quarter" idx="5"/>
          </p:nvPr>
        </p:nvSpPr>
        <p:spPr>
          <a:xfrm>
            <a:off x="4023991" y="9721107"/>
            <a:ext cx="3078428" cy="513507"/>
          </a:xfrm>
          <a:prstGeom prst="rect">
            <a:avLst/>
          </a:prstGeom>
        </p:spPr>
        <p:txBody>
          <a:bodyPr vert="horz" lIns="95491" tIns="47745" rIns="95491" bIns="47745" rtlCol="0" anchor="b"/>
          <a:lstStyle>
            <a:lvl1pPr algn="r">
              <a:defRPr sz="1300"/>
            </a:lvl1pPr>
          </a:lstStyle>
          <a:p>
            <a:fld id="{C28D3E85-F460-40D3-ABD3-D9BEAB10A526}" type="slidenum">
              <a:rPr lang="hu-HU" smtClean="0"/>
              <a:t>‹#›</a:t>
            </a:fld>
            <a:endParaRPr lang="hu-HU"/>
          </a:p>
        </p:txBody>
      </p:sp>
    </p:spTree>
    <p:extLst>
      <p:ext uri="{BB962C8B-B14F-4D97-AF65-F5344CB8AC3E}">
        <p14:creationId xmlns:p14="http://schemas.microsoft.com/office/powerpoint/2010/main" val="2706254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tipendiumhungaricum.hu/appl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lte.hu/en/student-finances/bank-account"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elte.hu/en/content/scholarship-payment-schedule.t.1451?m=484" TargetMode="External"/><Relationship Id="rId5" Type="http://schemas.openxmlformats.org/officeDocument/2006/relationships/hyperlink" Target="https://www.elte.hu/en/tax_card" TargetMode="External"/><Relationship Id="rId4" Type="http://schemas.openxmlformats.org/officeDocument/2006/relationships/hyperlink" Target="https://qter.elte.hu/default.aspx"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C28D3E85-F460-40D3-ABD3-D9BEAB10A526}" type="slidenum">
              <a:rPr lang="hu-HU" smtClean="0"/>
              <a:t>3</a:t>
            </a:fld>
            <a:endParaRPr lang="hu-HU"/>
          </a:p>
        </p:txBody>
      </p:sp>
    </p:spTree>
    <p:extLst>
      <p:ext uri="{BB962C8B-B14F-4D97-AF65-F5344CB8AC3E}">
        <p14:creationId xmlns:p14="http://schemas.microsoft.com/office/powerpoint/2010/main" val="44251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C28D3E85-F460-40D3-ABD3-D9BEAB10A526}" type="slidenum">
              <a:rPr lang="hu-HU" smtClean="0"/>
              <a:t>4</a:t>
            </a:fld>
            <a:endParaRPr lang="hu-HU"/>
          </a:p>
        </p:txBody>
      </p:sp>
    </p:spTree>
    <p:extLst>
      <p:ext uri="{BB962C8B-B14F-4D97-AF65-F5344CB8AC3E}">
        <p14:creationId xmlns:p14="http://schemas.microsoft.com/office/powerpoint/2010/main" val="3674865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ARO:  </a:t>
            </a:r>
            <a:r>
              <a:rPr lang="hu-HU" sz="1300" dirty="0" err="1">
                <a:latin typeface="Open Sans"/>
                <a:ea typeface="Open Sans"/>
                <a:cs typeface="Open Sans"/>
              </a:rPr>
              <a:t>enrollment</a:t>
            </a:r>
            <a:r>
              <a:rPr lang="hu-HU" sz="1300" dirty="0">
                <a:latin typeface="Open Sans"/>
                <a:ea typeface="Open Sans"/>
                <a:cs typeface="Open Sans"/>
              </a:rPr>
              <a:t>, </a:t>
            </a:r>
            <a:r>
              <a:rPr lang="hu-HU" sz="1300" dirty="0" err="1">
                <a:latin typeface="Open Sans"/>
                <a:ea typeface="Open Sans"/>
                <a:cs typeface="Open Sans"/>
              </a:rPr>
              <a:t>student</a:t>
            </a:r>
            <a:r>
              <a:rPr lang="hu-HU" sz="1300" dirty="0">
                <a:latin typeface="Open Sans"/>
                <a:ea typeface="Open Sans"/>
                <a:cs typeface="Open Sans"/>
              </a:rPr>
              <a:t> and </a:t>
            </a:r>
            <a:r>
              <a:rPr lang="hu-HU" sz="1300" dirty="0" err="1">
                <a:latin typeface="Open Sans"/>
                <a:ea typeface="Open Sans"/>
                <a:cs typeface="Open Sans"/>
              </a:rPr>
              <a:t>scholarship</a:t>
            </a:r>
            <a:r>
              <a:rPr lang="hu-HU" sz="1300" dirty="0">
                <a:latin typeface="Open Sans"/>
                <a:ea typeface="Open Sans"/>
                <a:cs typeface="Open Sans"/>
              </a:rPr>
              <a:t> status </a:t>
            </a:r>
            <a:r>
              <a:rPr lang="hu-HU" sz="1300" dirty="0" err="1">
                <a:latin typeface="Open Sans"/>
                <a:ea typeface="Open Sans"/>
                <a:cs typeface="Open Sans"/>
              </a:rPr>
              <a:t>certificate</a:t>
            </a:r>
            <a:r>
              <a:rPr lang="hu-HU" sz="1300" dirty="0">
                <a:latin typeface="Open Sans"/>
                <a:ea typeface="Open Sans"/>
                <a:cs typeface="Open Sans"/>
              </a:rPr>
              <a:t>, </a:t>
            </a:r>
            <a:r>
              <a:rPr lang="hu-HU" sz="1300" dirty="0" err="1">
                <a:latin typeface="Open Sans"/>
                <a:ea typeface="Open Sans"/>
                <a:cs typeface="Open Sans"/>
              </a:rPr>
              <a:t>transcript</a:t>
            </a:r>
            <a:r>
              <a:rPr lang="hu-HU" sz="1300" dirty="0">
                <a:latin typeface="Open Sans"/>
                <a:ea typeface="Open Sans"/>
                <a:cs typeface="Open Sans"/>
              </a:rPr>
              <a:t> of </a:t>
            </a:r>
            <a:r>
              <a:rPr lang="hu-HU" sz="1300" dirty="0" err="1">
                <a:latin typeface="Open Sans"/>
                <a:ea typeface="Open Sans"/>
                <a:cs typeface="Open Sans"/>
              </a:rPr>
              <a:t>records</a:t>
            </a:r>
            <a:r>
              <a:rPr lang="hu-HU" sz="1300" dirty="0">
                <a:latin typeface="Open Sans"/>
                <a:ea typeface="Open Sans"/>
                <a:cs typeface="Open Sans"/>
              </a:rPr>
              <a:t>, </a:t>
            </a:r>
            <a:r>
              <a:rPr lang="hu-HU" sz="1300" dirty="0" err="1">
                <a:latin typeface="Open Sans"/>
                <a:ea typeface="Open Sans"/>
                <a:cs typeface="Open Sans"/>
              </a:rPr>
              <a:t>courses</a:t>
            </a:r>
            <a:r>
              <a:rPr lang="hu-HU" sz="1300" dirty="0">
                <a:latin typeface="Open Sans"/>
                <a:ea typeface="Open Sans"/>
                <a:cs typeface="Open Sans"/>
              </a:rPr>
              <a:t> and </a:t>
            </a:r>
            <a:r>
              <a:rPr lang="hu-HU" sz="1300" dirty="0" err="1">
                <a:latin typeface="Open Sans"/>
                <a:ea typeface="Open Sans"/>
                <a:cs typeface="Open Sans"/>
              </a:rPr>
              <a:t>credits</a:t>
            </a:r>
            <a:r>
              <a:rPr lang="hu-HU" sz="1300" dirty="0">
                <a:latin typeface="Open Sans"/>
                <a:ea typeface="Open Sans"/>
                <a:cs typeface="Open Sans"/>
              </a:rPr>
              <a:t>, </a:t>
            </a:r>
            <a:r>
              <a:rPr lang="hu-HU" sz="1300" dirty="0" err="1">
                <a:latin typeface="Open Sans"/>
                <a:ea typeface="Open Sans"/>
                <a:cs typeface="Open Sans"/>
              </a:rPr>
              <a:t>academic</a:t>
            </a:r>
            <a:r>
              <a:rPr lang="hu-HU" sz="1300" dirty="0">
                <a:latin typeface="Open Sans"/>
                <a:ea typeface="Open Sans"/>
                <a:cs typeface="Open Sans"/>
              </a:rPr>
              <a:t> </a:t>
            </a:r>
            <a:r>
              <a:rPr lang="hu-HU" sz="1300" dirty="0" err="1">
                <a:latin typeface="Open Sans"/>
                <a:ea typeface="Open Sans"/>
                <a:cs typeface="Open Sans"/>
              </a:rPr>
              <a:t>progress</a:t>
            </a:r>
            <a:r>
              <a:rPr lang="hu-HU" sz="1300" dirty="0">
                <a:latin typeface="Open Sans"/>
                <a:ea typeface="Open Sans"/>
                <a:cs typeface="Open Sans"/>
              </a:rPr>
              <a:t>, </a:t>
            </a:r>
            <a:r>
              <a:rPr lang="hu-HU" sz="1300" dirty="0" err="1">
                <a:latin typeface="Open Sans"/>
                <a:ea typeface="Open Sans"/>
                <a:cs typeface="Open Sans"/>
              </a:rPr>
              <a:t>tuition</a:t>
            </a:r>
            <a:r>
              <a:rPr lang="hu-HU" sz="1300" dirty="0">
                <a:latin typeface="Open Sans"/>
                <a:ea typeface="Open Sans"/>
                <a:cs typeface="Open Sans"/>
              </a:rPr>
              <a:t> </a:t>
            </a:r>
            <a:r>
              <a:rPr lang="hu-HU" sz="1300" dirty="0" err="1">
                <a:latin typeface="Open Sans"/>
                <a:ea typeface="Open Sans"/>
                <a:cs typeface="Open Sans"/>
              </a:rPr>
              <a:t>fee</a:t>
            </a:r>
            <a:r>
              <a:rPr lang="hu-HU" sz="1300" dirty="0">
                <a:latin typeface="Open Sans"/>
                <a:ea typeface="Open Sans"/>
                <a:cs typeface="Open Sans"/>
              </a:rPr>
              <a:t> and </a:t>
            </a:r>
            <a:r>
              <a:rPr lang="hu-HU" sz="1300" dirty="0" err="1">
                <a:latin typeface="Open Sans"/>
                <a:ea typeface="Open Sans"/>
                <a:cs typeface="Open Sans"/>
              </a:rPr>
              <a:t>other</a:t>
            </a:r>
            <a:r>
              <a:rPr lang="hu-HU" sz="1300" dirty="0">
                <a:latin typeface="Open Sans"/>
                <a:ea typeface="Open Sans"/>
                <a:cs typeface="Open Sans"/>
              </a:rPr>
              <a:t> </a:t>
            </a:r>
            <a:r>
              <a:rPr lang="hu-HU" sz="1300" dirty="0" err="1">
                <a:latin typeface="Open Sans"/>
                <a:ea typeface="Open Sans"/>
                <a:cs typeface="Open Sans"/>
              </a:rPr>
              <a:t>fees</a:t>
            </a:r>
            <a:r>
              <a:rPr lang="hu-HU" sz="1300" dirty="0">
                <a:latin typeface="Open Sans"/>
                <a:ea typeface="Open Sans"/>
                <a:cs typeface="Open Sans"/>
              </a:rPr>
              <a:t> and </a:t>
            </a:r>
            <a:r>
              <a:rPr lang="hu-HU" sz="1300" dirty="0" err="1">
                <a:latin typeface="Open Sans"/>
                <a:ea typeface="Open Sans"/>
                <a:cs typeface="Open Sans"/>
              </a:rPr>
              <a:t>payments</a:t>
            </a:r>
            <a:r>
              <a:rPr lang="hu-HU" sz="1300" dirty="0">
                <a:latin typeface="Open Sans"/>
                <a:ea typeface="Open Sans"/>
                <a:cs typeface="Open Sans"/>
              </a:rPr>
              <a:t>, </a:t>
            </a:r>
            <a:r>
              <a:rPr lang="hu-HU" sz="1300" dirty="0" err="1">
                <a:latin typeface="Open Sans"/>
                <a:ea typeface="Open Sans"/>
                <a:cs typeface="Open Sans"/>
              </a:rPr>
              <a:t>absolutorium</a:t>
            </a:r>
            <a:r>
              <a:rPr lang="hu-HU" sz="1300" dirty="0">
                <a:latin typeface="Open Sans"/>
                <a:ea typeface="Open Sans"/>
                <a:cs typeface="Open Sans"/>
              </a:rPr>
              <a:t>, </a:t>
            </a:r>
            <a:r>
              <a:rPr lang="hu-HU" sz="1300" dirty="0" err="1">
                <a:latin typeface="Open Sans"/>
                <a:ea typeface="Open Sans"/>
                <a:cs typeface="Open Sans"/>
              </a:rPr>
              <a:t>thesis</a:t>
            </a:r>
            <a:r>
              <a:rPr lang="hu-HU" sz="1300" dirty="0">
                <a:latin typeface="Open Sans"/>
                <a:ea typeface="Open Sans"/>
                <a:cs typeface="Open Sans"/>
              </a:rPr>
              <a:t>, </a:t>
            </a:r>
            <a:r>
              <a:rPr lang="hu-HU" sz="1300" dirty="0" err="1">
                <a:latin typeface="Open Sans"/>
                <a:ea typeface="Open Sans"/>
                <a:cs typeface="Open Sans"/>
              </a:rPr>
              <a:t>final</a:t>
            </a:r>
            <a:r>
              <a:rPr lang="hu-HU" sz="1300" dirty="0">
                <a:latin typeface="Open Sans"/>
                <a:ea typeface="Open Sans"/>
                <a:cs typeface="Open Sans"/>
              </a:rPr>
              <a:t> </a:t>
            </a:r>
            <a:r>
              <a:rPr lang="hu-HU" sz="1300" dirty="0" err="1">
                <a:latin typeface="Open Sans"/>
                <a:ea typeface="Open Sans"/>
                <a:cs typeface="Open Sans"/>
              </a:rPr>
              <a:t>exam</a:t>
            </a:r>
            <a:r>
              <a:rPr lang="hu-HU" sz="1300" dirty="0">
                <a:latin typeface="Open Sans"/>
                <a:ea typeface="Open Sans"/>
                <a:cs typeface="Open Sans"/>
              </a:rPr>
              <a:t>, </a:t>
            </a:r>
            <a:r>
              <a:rPr lang="hu-HU" sz="1300" dirty="0" err="1">
                <a:latin typeface="Open Sans"/>
                <a:ea typeface="Open Sans"/>
                <a:cs typeface="Open Sans"/>
              </a:rPr>
              <a:t>diplomas</a:t>
            </a:r>
            <a:r>
              <a:rPr lang="hu-HU" sz="1300" dirty="0">
                <a:latin typeface="Open Sans"/>
                <a:ea typeface="Open Sans"/>
                <a:cs typeface="Open Sans"/>
              </a:rPr>
              <a:t>, etc.</a:t>
            </a:r>
          </a:p>
          <a:p>
            <a:pPr defTabSz="954908">
              <a:defRPr/>
            </a:pPr>
            <a:r>
              <a:rPr lang="hu-HU" sz="1300" dirty="0">
                <a:latin typeface="Open Sans"/>
                <a:ea typeface="Open Sans"/>
                <a:cs typeface="Open Sans"/>
              </a:rPr>
              <a:t>Q-tér: s</a:t>
            </a:r>
            <a:r>
              <a:rPr lang="en-US" sz="1300" dirty="0" err="1">
                <a:latin typeface="Open Sans"/>
                <a:ea typeface="Open Sans"/>
                <a:cs typeface="Open Sans"/>
              </a:rPr>
              <a:t>tudent</a:t>
            </a:r>
            <a:r>
              <a:rPr lang="en-US" sz="1300" dirty="0">
                <a:latin typeface="Open Sans"/>
                <a:ea typeface="Open Sans"/>
                <a:cs typeface="Open Sans"/>
              </a:rPr>
              <a:t> card management</a:t>
            </a:r>
            <a:r>
              <a:rPr lang="hu-HU" sz="1300" dirty="0">
                <a:latin typeface="Open Sans"/>
                <a:ea typeface="Open Sans"/>
                <a:cs typeface="Open Sans"/>
              </a:rPr>
              <a:t> and </a:t>
            </a:r>
            <a:r>
              <a:rPr lang="hu-HU" sz="1300" dirty="0" err="1">
                <a:latin typeface="Open Sans"/>
                <a:ea typeface="Open Sans"/>
                <a:cs typeface="Open Sans"/>
              </a:rPr>
              <a:t>validation</a:t>
            </a:r>
            <a:r>
              <a:rPr lang="hu-HU" sz="1300" dirty="0">
                <a:latin typeface="Open Sans"/>
                <a:ea typeface="Open Sans"/>
                <a:cs typeface="Open Sans"/>
              </a:rPr>
              <a:t>; </a:t>
            </a:r>
            <a:r>
              <a:rPr lang="hu-HU" sz="1300" dirty="0" err="1">
                <a:latin typeface="Open Sans"/>
                <a:ea typeface="Open Sans"/>
                <a:cs typeface="Open Sans"/>
              </a:rPr>
              <a:t>Neptun</a:t>
            </a:r>
            <a:r>
              <a:rPr lang="hu-HU" sz="1300" dirty="0">
                <a:latin typeface="Open Sans"/>
                <a:ea typeface="Open Sans"/>
                <a:cs typeface="Open Sans"/>
              </a:rPr>
              <a:t> account, </a:t>
            </a:r>
            <a:r>
              <a:rPr lang="hu-HU" sz="1300" dirty="0" err="1">
                <a:latin typeface="Open Sans"/>
                <a:ea typeface="Open Sans"/>
                <a:cs typeface="Open Sans"/>
              </a:rPr>
              <a:t>personal</a:t>
            </a:r>
            <a:r>
              <a:rPr lang="hu-HU" sz="1300" dirty="0">
                <a:latin typeface="Open Sans"/>
                <a:ea typeface="Open Sans"/>
                <a:cs typeface="Open Sans"/>
              </a:rPr>
              <a:t> </a:t>
            </a:r>
            <a:r>
              <a:rPr lang="hu-HU" sz="1300" dirty="0" err="1">
                <a:latin typeface="Open Sans"/>
                <a:ea typeface="Open Sans"/>
                <a:cs typeface="Open Sans"/>
              </a:rPr>
              <a:t>data</a:t>
            </a:r>
            <a:r>
              <a:rPr lang="hu-HU" sz="1300" dirty="0">
                <a:latin typeface="Open Sans"/>
                <a:ea typeface="Open Sans"/>
                <a:cs typeface="Open Sans"/>
              </a:rPr>
              <a:t> and </a:t>
            </a:r>
            <a:r>
              <a:rPr lang="hu-HU" sz="1300" dirty="0" err="1">
                <a:latin typeface="Open Sans"/>
                <a:ea typeface="Open Sans"/>
                <a:cs typeface="Open Sans"/>
              </a:rPr>
              <a:t>password</a:t>
            </a:r>
            <a:r>
              <a:rPr lang="hu-HU" sz="1300" dirty="0">
                <a:latin typeface="Open Sans"/>
                <a:ea typeface="Open Sans"/>
                <a:cs typeface="Open Sans"/>
              </a:rPr>
              <a:t>; </a:t>
            </a:r>
            <a:r>
              <a:rPr lang="hu-HU" sz="1300" dirty="0" err="1">
                <a:latin typeface="Open Sans"/>
                <a:ea typeface="Open Sans"/>
                <a:cs typeface="Open Sans"/>
              </a:rPr>
              <a:t>student</a:t>
            </a:r>
            <a:r>
              <a:rPr lang="hu-HU" sz="1300" dirty="0">
                <a:latin typeface="Open Sans"/>
                <a:ea typeface="Open Sans"/>
                <a:cs typeface="Open Sans"/>
              </a:rPr>
              <a:t> </a:t>
            </a:r>
            <a:r>
              <a:rPr lang="hu-HU" sz="1300" dirty="0" err="1">
                <a:latin typeface="Open Sans"/>
                <a:ea typeface="Open Sans"/>
                <a:cs typeface="Open Sans"/>
              </a:rPr>
              <a:t>loan</a:t>
            </a:r>
            <a:r>
              <a:rPr lang="hu-HU" sz="1300" dirty="0">
                <a:latin typeface="Open Sans"/>
                <a:ea typeface="Open Sans"/>
                <a:cs typeface="Open Sans"/>
              </a:rPr>
              <a:t> </a:t>
            </a:r>
            <a:r>
              <a:rPr lang="hu-HU" sz="1300" dirty="0" err="1">
                <a:latin typeface="Open Sans"/>
                <a:ea typeface="Open Sans"/>
                <a:cs typeface="Open Sans"/>
              </a:rPr>
              <a:t>contracts</a:t>
            </a:r>
            <a:r>
              <a:rPr lang="hu-HU" sz="1300" dirty="0">
                <a:latin typeface="Open Sans"/>
                <a:ea typeface="Open Sans"/>
                <a:cs typeface="Open Sans"/>
              </a:rPr>
              <a:t>; </a:t>
            </a:r>
            <a:r>
              <a:rPr lang="hu-HU" sz="1300" dirty="0" err="1">
                <a:latin typeface="Open Sans"/>
                <a:ea typeface="Open Sans"/>
                <a:cs typeface="Open Sans"/>
              </a:rPr>
              <a:t>finances</a:t>
            </a:r>
            <a:r>
              <a:rPr lang="hu-HU" sz="1300" dirty="0">
                <a:latin typeface="Open Sans"/>
                <a:ea typeface="Open Sans"/>
                <a:cs typeface="Open Sans"/>
              </a:rPr>
              <a:t>; </a:t>
            </a:r>
            <a:r>
              <a:rPr lang="hu-HU" sz="1300" dirty="0" err="1">
                <a:latin typeface="Open Sans"/>
                <a:ea typeface="Open Sans"/>
                <a:cs typeface="Open Sans"/>
              </a:rPr>
              <a:t>health</a:t>
            </a:r>
            <a:r>
              <a:rPr lang="hu-HU" sz="1300" dirty="0">
                <a:latin typeface="Open Sans"/>
                <a:ea typeface="Open Sans"/>
                <a:cs typeface="Open Sans"/>
              </a:rPr>
              <a:t> </a:t>
            </a:r>
            <a:r>
              <a:rPr lang="hu-HU" sz="1300" dirty="0" err="1">
                <a:latin typeface="Open Sans"/>
                <a:ea typeface="Open Sans"/>
                <a:cs typeface="Open Sans"/>
              </a:rPr>
              <a:t>insurance</a:t>
            </a:r>
            <a:r>
              <a:rPr lang="hu-HU" sz="1300" dirty="0">
                <a:latin typeface="Open Sans"/>
                <a:ea typeface="Open Sans"/>
                <a:cs typeface="Open Sans"/>
              </a:rPr>
              <a:t> </a:t>
            </a:r>
            <a:r>
              <a:rPr lang="hu-HU" sz="1300" dirty="0" err="1">
                <a:latin typeface="Open Sans"/>
                <a:ea typeface="Open Sans"/>
                <a:cs typeface="Open Sans"/>
              </a:rPr>
              <a:t>managment</a:t>
            </a:r>
            <a:r>
              <a:rPr lang="hu-HU" sz="1300" dirty="0">
                <a:latin typeface="Open Sans"/>
                <a:ea typeface="Open Sans"/>
                <a:cs typeface="Open Sans"/>
              </a:rPr>
              <a:t> (</a:t>
            </a:r>
            <a:r>
              <a:rPr lang="hu-HU" sz="1300" dirty="0" err="1">
                <a:latin typeface="Open Sans"/>
                <a:ea typeface="Open Sans"/>
                <a:cs typeface="Open Sans"/>
              </a:rPr>
              <a:t>private</a:t>
            </a:r>
            <a:r>
              <a:rPr lang="hu-HU" sz="1300" dirty="0">
                <a:latin typeface="Open Sans"/>
                <a:ea typeface="Open Sans"/>
                <a:cs typeface="Open Sans"/>
              </a:rPr>
              <a:t> and non-</a:t>
            </a:r>
            <a:r>
              <a:rPr lang="hu-HU" sz="1300" dirty="0" err="1">
                <a:latin typeface="Open Sans"/>
                <a:ea typeface="Open Sans"/>
                <a:cs typeface="Open Sans"/>
              </a:rPr>
              <a:t>private</a:t>
            </a:r>
            <a:r>
              <a:rPr lang="hu-HU" sz="1300" dirty="0">
                <a:latin typeface="Open Sans"/>
                <a:ea typeface="Open Sans"/>
                <a:cs typeface="Open Sans"/>
              </a:rPr>
              <a:t>); </a:t>
            </a:r>
            <a:r>
              <a:rPr lang="hu-HU" sz="1300" dirty="0" err="1">
                <a:latin typeface="Open Sans"/>
                <a:ea typeface="Open Sans"/>
                <a:cs typeface="Open Sans"/>
              </a:rPr>
              <a:t>student</a:t>
            </a:r>
            <a:r>
              <a:rPr lang="hu-HU" sz="1300" dirty="0">
                <a:latin typeface="Open Sans"/>
                <a:ea typeface="Open Sans"/>
                <a:cs typeface="Open Sans"/>
              </a:rPr>
              <a:t> and </a:t>
            </a:r>
            <a:r>
              <a:rPr lang="hu-HU" sz="1300" dirty="0" err="1">
                <a:latin typeface="Open Sans"/>
                <a:ea typeface="Open Sans"/>
                <a:cs typeface="Open Sans"/>
              </a:rPr>
              <a:t>scholarship</a:t>
            </a:r>
            <a:r>
              <a:rPr lang="hu-HU" sz="1300" dirty="0">
                <a:latin typeface="Open Sans"/>
                <a:ea typeface="Open Sans"/>
                <a:cs typeface="Open Sans"/>
              </a:rPr>
              <a:t> status </a:t>
            </a:r>
            <a:r>
              <a:rPr lang="hu-HU" sz="1300" dirty="0" err="1">
                <a:latin typeface="Open Sans"/>
                <a:ea typeface="Open Sans"/>
                <a:cs typeface="Open Sans"/>
              </a:rPr>
              <a:t>certificate</a:t>
            </a:r>
            <a:r>
              <a:rPr lang="hu-HU" sz="1300" dirty="0">
                <a:latin typeface="Open Sans"/>
                <a:ea typeface="Open Sans"/>
                <a:cs typeface="Open Sans"/>
              </a:rPr>
              <a:t>, </a:t>
            </a:r>
            <a:r>
              <a:rPr lang="hu-HU" sz="1300" dirty="0" err="1">
                <a:latin typeface="Open Sans"/>
                <a:ea typeface="Open Sans"/>
                <a:cs typeface="Open Sans"/>
              </a:rPr>
              <a:t>Career</a:t>
            </a:r>
            <a:r>
              <a:rPr lang="hu-HU" sz="1300" dirty="0">
                <a:latin typeface="Open Sans"/>
                <a:ea typeface="Open Sans"/>
                <a:cs typeface="Open Sans"/>
              </a:rPr>
              <a:t>  centre </a:t>
            </a:r>
            <a:r>
              <a:rPr lang="hu-HU" sz="1300" dirty="0" err="1">
                <a:latin typeface="Open Sans"/>
                <a:ea typeface="Open Sans"/>
                <a:cs typeface="Open Sans"/>
              </a:rPr>
              <a:t>contracts</a:t>
            </a:r>
            <a:r>
              <a:rPr lang="hu-HU" sz="1300" dirty="0">
                <a:latin typeface="Open Sans"/>
                <a:ea typeface="Open Sans"/>
                <a:cs typeface="Open Sans"/>
              </a:rPr>
              <a:t>, </a:t>
            </a:r>
            <a:r>
              <a:rPr lang="hu-HU" sz="1300" dirty="0" err="1">
                <a:latin typeface="Open Sans"/>
                <a:ea typeface="Open Sans"/>
                <a:cs typeface="Open Sans"/>
              </a:rPr>
              <a:t>alumni</a:t>
            </a:r>
            <a:r>
              <a:rPr lang="hu-HU" sz="1300" dirty="0">
                <a:latin typeface="Open Sans"/>
                <a:ea typeface="Open Sans"/>
                <a:cs typeface="Open Sans"/>
              </a:rPr>
              <a:t> </a:t>
            </a:r>
            <a:r>
              <a:rPr lang="hu-HU" sz="1300" dirty="0" err="1">
                <a:latin typeface="Open Sans"/>
                <a:ea typeface="Open Sans"/>
                <a:cs typeface="Open Sans"/>
              </a:rPr>
              <a:t>registration</a:t>
            </a:r>
            <a:r>
              <a:rPr lang="hu-HU" sz="1300" dirty="0">
                <a:latin typeface="Open Sans"/>
                <a:ea typeface="Open Sans"/>
                <a:cs typeface="Open Sans"/>
              </a:rPr>
              <a:t>, etc.)</a:t>
            </a:r>
          </a:p>
          <a:p>
            <a:pPr defTabSz="954908">
              <a:defRPr/>
            </a:pPr>
            <a:r>
              <a:rPr lang="hu-HU" dirty="0"/>
              <a:t>HÖK: </a:t>
            </a:r>
            <a:r>
              <a:rPr lang="hu-HU" sz="1300" dirty="0" err="1">
                <a:latin typeface="Open Sans"/>
                <a:ea typeface="Open Sans"/>
                <a:cs typeface="Open Sans"/>
              </a:rPr>
              <a:t>responsible</a:t>
            </a:r>
            <a:r>
              <a:rPr lang="hu-HU" sz="1300" dirty="0">
                <a:latin typeface="Open Sans"/>
                <a:ea typeface="Open Sans"/>
                <a:cs typeface="Open Sans"/>
              </a:rPr>
              <a:t> </a:t>
            </a:r>
            <a:r>
              <a:rPr lang="hu-HU" sz="1300" dirty="0" err="1">
                <a:latin typeface="Open Sans"/>
                <a:ea typeface="Open Sans"/>
                <a:cs typeface="Open Sans"/>
              </a:rPr>
              <a:t>for</a:t>
            </a:r>
            <a:r>
              <a:rPr lang="hu-HU" sz="1300" dirty="0">
                <a:latin typeface="Open Sans"/>
                <a:ea typeface="Open Sans"/>
                <a:cs typeface="Open Sans"/>
              </a:rPr>
              <a:t> </a:t>
            </a:r>
            <a:r>
              <a:rPr lang="hu-HU" sz="1300" dirty="0" err="1">
                <a:latin typeface="Open Sans"/>
                <a:ea typeface="Open Sans"/>
                <a:cs typeface="Open Sans"/>
              </a:rPr>
              <a:t>the</a:t>
            </a:r>
            <a:r>
              <a:rPr lang="hu-HU" sz="1300" dirty="0">
                <a:latin typeface="Open Sans"/>
                <a:ea typeface="Open Sans"/>
                <a:cs typeface="Open Sans"/>
              </a:rPr>
              <a:t> interest-</a:t>
            </a:r>
            <a:r>
              <a:rPr lang="hu-HU" sz="1300" dirty="0" err="1">
                <a:latin typeface="Open Sans"/>
                <a:ea typeface="Open Sans"/>
                <a:cs typeface="Open Sans"/>
              </a:rPr>
              <a:t>representation</a:t>
            </a:r>
            <a:r>
              <a:rPr lang="hu-HU" sz="1300" dirty="0">
                <a:latin typeface="Open Sans"/>
                <a:ea typeface="Open Sans"/>
                <a:cs typeface="Open Sans"/>
              </a:rPr>
              <a:t> of </a:t>
            </a:r>
            <a:r>
              <a:rPr lang="hu-HU" sz="1300" dirty="0" err="1">
                <a:latin typeface="Open Sans"/>
                <a:ea typeface="Open Sans"/>
                <a:cs typeface="Open Sans"/>
              </a:rPr>
              <a:t>students</a:t>
            </a:r>
            <a:r>
              <a:rPr lang="hu-HU" sz="1300" dirty="0">
                <a:latin typeface="Open Sans"/>
                <a:ea typeface="Open Sans"/>
                <a:cs typeface="Open Sans"/>
              </a:rPr>
              <a:t>, </a:t>
            </a:r>
            <a:r>
              <a:rPr lang="hu-HU" sz="1300" dirty="0" err="1">
                <a:latin typeface="Open Sans"/>
                <a:ea typeface="Open Sans"/>
                <a:cs typeface="Open Sans"/>
              </a:rPr>
              <a:t>creates</a:t>
            </a:r>
            <a:r>
              <a:rPr lang="hu-HU" sz="1300" dirty="0">
                <a:latin typeface="Open Sans"/>
                <a:ea typeface="Open Sans"/>
                <a:cs typeface="Open Sans"/>
              </a:rPr>
              <a:t> a </a:t>
            </a:r>
            <a:r>
              <a:rPr lang="hu-HU" sz="1300" dirty="0" err="1">
                <a:latin typeface="Open Sans"/>
                <a:ea typeface="Open Sans"/>
                <a:cs typeface="Open Sans"/>
              </a:rPr>
              <a:t>bridge</a:t>
            </a:r>
            <a:r>
              <a:rPr lang="hu-HU" sz="1300" dirty="0">
                <a:latin typeface="Open Sans"/>
                <a:ea typeface="Open Sans"/>
                <a:cs typeface="Open Sans"/>
              </a:rPr>
              <a:t> </a:t>
            </a:r>
            <a:r>
              <a:rPr lang="hu-HU" sz="1300" dirty="0" err="1">
                <a:latin typeface="Open Sans"/>
                <a:ea typeface="Open Sans"/>
                <a:cs typeface="Open Sans"/>
              </a:rPr>
              <a:t>between</a:t>
            </a:r>
            <a:r>
              <a:rPr lang="hu-HU" sz="1300" dirty="0">
                <a:latin typeface="Open Sans"/>
                <a:ea typeface="Open Sans"/>
                <a:cs typeface="Open Sans"/>
              </a:rPr>
              <a:t> </a:t>
            </a:r>
            <a:r>
              <a:rPr lang="hu-HU" sz="1300" dirty="0" err="1">
                <a:latin typeface="Open Sans"/>
                <a:ea typeface="Open Sans"/>
                <a:cs typeface="Open Sans"/>
              </a:rPr>
              <a:t>the</a:t>
            </a:r>
            <a:r>
              <a:rPr lang="hu-HU" sz="1300" dirty="0">
                <a:latin typeface="Open Sans"/>
                <a:ea typeface="Open Sans"/>
                <a:cs typeface="Open Sans"/>
              </a:rPr>
              <a:t> </a:t>
            </a:r>
            <a:r>
              <a:rPr lang="hu-HU" sz="1300" dirty="0" err="1">
                <a:latin typeface="Open Sans"/>
                <a:ea typeface="Open Sans"/>
                <a:cs typeface="Open Sans"/>
              </a:rPr>
              <a:t>students</a:t>
            </a:r>
            <a:r>
              <a:rPr lang="hu-HU" sz="1300" dirty="0">
                <a:latin typeface="Open Sans"/>
                <a:ea typeface="Open Sans"/>
                <a:cs typeface="Open Sans"/>
              </a:rPr>
              <a:t> and </a:t>
            </a:r>
            <a:r>
              <a:rPr lang="hu-HU" sz="1300" dirty="0" err="1">
                <a:latin typeface="Open Sans"/>
                <a:ea typeface="Open Sans"/>
                <a:cs typeface="Open Sans"/>
              </a:rPr>
              <a:t>the</a:t>
            </a:r>
            <a:r>
              <a:rPr lang="hu-HU" sz="1300" dirty="0">
                <a:latin typeface="Open Sans"/>
                <a:ea typeface="Open Sans"/>
                <a:cs typeface="Open Sans"/>
              </a:rPr>
              <a:t> </a:t>
            </a:r>
            <a:r>
              <a:rPr lang="hu-HU" sz="1300" dirty="0" err="1">
                <a:latin typeface="Open Sans"/>
                <a:ea typeface="Open Sans"/>
                <a:cs typeface="Open Sans"/>
              </a:rPr>
              <a:t>University’s</a:t>
            </a:r>
            <a:r>
              <a:rPr lang="hu-HU" sz="1300" dirty="0">
                <a:latin typeface="Open Sans"/>
                <a:ea typeface="Open Sans"/>
                <a:cs typeface="Open Sans"/>
              </a:rPr>
              <a:t> </a:t>
            </a:r>
            <a:r>
              <a:rPr lang="hu-HU" sz="1300" dirty="0" err="1">
                <a:latin typeface="Open Sans"/>
                <a:ea typeface="Open Sans"/>
                <a:cs typeface="Open Sans"/>
              </a:rPr>
              <a:t>administration</a:t>
            </a:r>
            <a:r>
              <a:rPr lang="hu-HU" sz="1300" dirty="0">
                <a:latin typeface="Open Sans"/>
                <a:ea typeface="Open Sans"/>
                <a:cs typeface="Open Sans"/>
              </a:rPr>
              <a:t> and </a:t>
            </a:r>
            <a:r>
              <a:rPr lang="hu-HU" sz="1300" dirty="0" err="1">
                <a:latin typeface="Open Sans"/>
                <a:ea typeface="Open Sans"/>
                <a:cs typeface="Open Sans"/>
              </a:rPr>
              <a:t>organises</a:t>
            </a:r>
            <a:r>
              <a:rPr lang="hu-HU" sz="1300" dirty="0">
                <a:latin typeface="Open Sans"/>
                <a:ea typeface="Open Sans"/>
                <a:cs typeface="Open Sans"/>
              </a:rPr>
              <a:t> </a:t>
            </a:r>
            <a:r>
              <a:rPr lang="hu-HU" sz="1300" dirty="0" err="1">
                <a:latin typeface="Open Sans"/>
                <a:ea typeface="Open Sans"/>
                <a:cs typeface="Open Sans"/>
              </a:rPr>
              <a:t>fun</a:t>
            </a:r>
            <a:r>
              <a:rPr lang="hu-HU" sz="1300" dirty="0">
                <a:latin typeface="Open Sans"/>
                <a:ea typeface="Open Sans"/>
                <a:cs typeface="Open Sans"/>
              </a:rPr>
              <a:t> </a:t>
            </a:r>
            <a:r>
              <a:rPr lang="hu-HU" sz="1300" dirty="0" err="1">
                <a:latin typeface="Open Sans"/>
                <a:ea typeface="Open Sans"/>
                <a:cs typeface="Open Sans"/>
              </a:rPr>
              <a:t>events</a:t>
            </a:r>
            <a:r>
              <a:rPr lang="hu-HU" sz="1300" dirty="0">
                <a:latin typeface="Open Sans"/>
                <a:ea typeface="Open Sans"/>
                <a:cs typeface="Open Sans"/>
              </a:rPr>
              <a:t> </a:t>
            </a:r>
            <a:r>
              <a:rPr lang="hu-HU" sz="1300" dirty="0" err="1">
                <a:latin typeface="Open Sans"/>
                <a:ea typeface="Open Sans"/>
                <a:cs typeface="Open Sans"/>
              </a:rPr>
              <a:t>as</a:t>
            </a:r>
            <a:r>
              <a:rPr lang="hu-HU" sz="1300" dirty="0">
                <a:latin typeface="Open Sans"/>
                <a:ea typeface="Open Sans"/>
                <a:cs typeface="Open Sans"/>
              </a:rPr>
              <a:t> </a:t>
            </a:r>
            <a:r>
              <a:rPr lang="hu-HU" sz="1300" dirty="0" err="1">
                <a:latin typeface="Open Sans"/>
                <a:ea typeface="Open Sans"/>
                <a:cs typeface="Open Sans"/>
              </a:rPr>
              <a:t>well</a:t>
            </a:r>
            <a:endParaRPr lang="hu-HU" sz="1300" dirty="0">
              <a:latin typeface="Open Sans"/>
              <a:ea typeface="Open Sans"/>
              <a:cs typeface="Open Sans"/>
            </a:endParaRPr>
          </a:p>
        </p:txBody>
      </p:sp>
      <p:sp>
        <p:nvSpPr>
          <p:cNvPr id="4" name="Dia számának helye 3"/>
          <p:cNvSpPr>
            <a:spLocks noGrp="1"/>
          </p:cNvSpPr>
          <p:nvPr>
            <p:ph type="sldNum" sz="quarter" idx="5"/>
          </p:nvPr>
        </p:nvSpPr>
        <p:spPr/>
        <p:txBody>
          <a:bodyPr/>
          <a:lstStyle/>
          <a:p>
            <a:fld id="{C28D3E85-F460-40D3-ABD3-D9BEAB10A526}" type="slidenum">
              <a:rPr lang="hu-HU" smtClean="0"/>
              <a:t>6</a:t>
            </a:fld>
            <a:endParaRPr lang="hu-HU"/>
          </a:p>
        </p:txBody>
      </p:sp>
    </p:spTree>
    <p:extLst>
      <p:ext uri="{BB962C8B-B14F-4D97-AF65-F5344CB8AC3E}">
        <p14:creationId xmlns:p14="http://schemas.microsoft.com/office/powerpoint/2010/main" val="359637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C28D3E85-F460-40D3-ABD3-D9BEAB10A526}" type="slidenum">
              <a:rPr lang="hu-HU" smtClean="0"/>
              <a:t>13</a:t>
            </a:fld>
            <a:endParaRPr lang="hu-HU"/>
          </a:p>
        </p:txBody>
      </p:sp>
    </p:spTree>
    <p:extLst>
      <p:ext uri="{BB962C8B-B14F-4D97-AF65-F5344CB8AC3E}">
        <p14:creationId xmlns:p14="http://schemas.microsoft.com/office/powerpoint/2010/main" val="478501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C28D3E85-F460-40D3-ABD3-D9BEAB10A526}" type="slidenum">
              <a:rPr lang="hu-HU" smtClean="0"/>
              <a:t>15</a:t>
            </a:fld>
            <a:endParaRPr lang="hu-HU"/>
          </a:p>
        </p:txBody>
      </p:sp>
    </p:spTree>
    <p:extLst>
      <p:ext uri="{BB962C8B-B14F-4D97-AF65-F5344CB8AC3E}">
        <p14:creationId xmlns:p14="http://schemas.microsoft.com/office/powerpoint/2010/main" val="2029971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mbria" panose="02040503050406030204" pitchFamily="18" charset="0"/>
              </a:rPr>
              <a:t>If </a:t>
            </a:r>
            <a:r>
              <a:rPr lang="hu-HU" sz="1800" b="0" i="0" dirty="0">
                <a:solidFill>
                  <a:srgbClr val="000000"/>
                </a:solidFill>
                <a:effectLst/>
                <a:latin typeface="Cambria" panose="02040503050406030204" pitchFamily="18" charset="0"/>
              </a:rPr>
              <a:t>you enrol as a self-funded student but you are eligible for the scholarship, you can</a:t>
            </a:r>
            <a:r>
              <a:rPr lang="en-US" sz="1800" b="0" i="0" dirty="0">
                <a:solidFill>
                  <a:srgbClr val="000000"/>
                </a:solidFill>
                <a:effectLst/>
                <a:latin typeface="Cambria" panose="02040503050406030204" pitchFamily="18" charset="0"/>
              </a:rPr>
              <a:t> apply for the scholarship for September 2025. Generally, there are no cross-semester applications for the SH scholarship, so if everything is in order, you would be able to receive scholarship from September 2025 the earliest. </a:t>
            </a:r>
            <a:endParaRPr lang="en-US" b="0" i="0" dirty="0">
              <a:effectLst/>
            </a:endParaRPr>
          </a:p>
          <a:p>
            <a:pPr algn="l" rtl="0" fontAlgn="base"/>
            <a:r>
              <a:rPr lang="en-US" sz="1800" b="0" i="0" dirty="0">
                <a:effectLst/>
                <a:latin typeface="Calibri" panose="020F0502020204030204" pitchFamily="34" charset="0"/>
              </a:rPr>
              <a:t> </a:t>
            </a:r>
            <a:endParaRPr lang="en-US" b="0" i="0" dirty="0">
              <a:effectLst/>
            </a:endParaRPr>
          </a:p>
          <a:p>
            <a:pPr algn="l" rtl="0" fontAlgn="base"/>
            <a:r>
              <a:rPr lang="en-US" sz="1800" b="0" i="0" dirty="0">
                <a:solidFill>
                  <a:srgbClr val="000000"/>
                </a:solidFill>
                <a:effectLst/>
                <a:latin typeface="Cambria" panose="02040503050406030204" pitchFamily="18" charset="0"/>
              </a:rPr>
              <a:t>The next call is expected to be published around November 2024. You can find the current call for the general information via the following link: </a:t>
            </a:r>
            <a:r>
              <a:rPr lang="en-US" sz="1800" b="0" i="0" u="sng" strike="noStrike" dirty="0">
                <a:solidFill>
                  <a:srgbClr val="000000"/>
                </a:solidFill>
                <a:effectLst/>
                <a:latin typeface="Cambria" panose="02040503050406030204" pitchFamily="18" charset="0"/>
                <a:hlinkClick r:id="rId3"/>
              </a:rPr>
              <a:t>https://stipendiumhungaricum.hu/apply/</a:t>
            </a:r>
            <a:r>
              <a:rPr lang="en-US" sz="1800" b="0" i="0" dirty="0">
                <a:effectLst/>
                <a:latin typeface="Calibri" panose="020F0502020204030204" pitchFamily="34" charset="0"/>
              </a:rPr>
              <a:t> </a:t>
            </a:r>
            <a:endParaRPr lang="en-US" b="0" i="0" dirty="0">
              <a:effectLst/>
            </a:endParaRPr>
          </a:p>
          <a:p>
            <a:pPr algn="l" rtl="0" fontAlgn="base"/>
            <a:r>
              <a:rPr lang="en-US" sz="1800" b="0" i="0" dirty="0">
                <a:solidFill>
                  <a:srgbClr val="000000"/>
                </a:solidFill>
                <a:effectLst/>
                <a:latin typeface="Cambria" panose="02040503050406030204" pitchFamily="18" charset="0"/>
              </a:rPr>
              <a:t>If you wish to proceed with your self-funded application, I would recommend to consult especially the parts for self-financed applicants who wish to continue their studies with the scholarship (section 3.2.3. "Additional documents for self-financed applicants who wish to continue their studies with the scholarship"). </a:t>
            </a:r>
            <a:endParaRPr lang="hu-HU" sz="1800" b="0" i="0" dirty="0">
              <a:solidFill>
                <a:srgbClr val="000000"/>
              </a:solidFill>
              <a:effectLst/>
              <a:latin typeface="Cambria" panose="020405030504060302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dirty="0">
                <a:solidFill>
                  <a:srgbClr val="000000"/>
                </a:solidFill>
                <a:effectLst/>
                <a:latin typeface="Cambria" panose="02040503050406030204" pitchFamily="18" charset="0"/>
              </a:rPr>
              <a:t>If your scholarship application is successful for the 2025 September intake as an already enrolled student, you would be awarded with the scholarship for your remaining semesters, but you would not be compensated for the semesters spent as a self-funded student. </a:t>
            </a:r>
            <a:endParaRPr lang="en-US" b="0" i="0" dirty="0">
              <a:effectLst/>
            </a:endParaRPr>
          </a:p>
          <a:p>
            <a:pPr algn="l" rtl="0" fontAlgn="base"/>
            <a:endParaRPr lang="en-US" b="0" i="0" dirty="0">
              <a:effectLst/>
            </a:endParaRPr>
          </a:p>
          <a:p>
            <a:pPr algn="l" rtl="0" fontAlgn="base"/>
            <a:r>
              <a:rPr lang="en-US" sz="1800" b="0" i="0" dirty="0">
                <a:effectLst/>
                <a:latin typeface="Calibri" panose="020F0502020204030204" pitchFamily="34" charset="0"/>
              </a:rPr>
              <a:t> </a:t>
            </a:r>
            <a:endParaRPr lang="en-US" b="0" i="0" dirty="0">
              <a:effectLst/>
            </a:endParaRPr>
          </a:p>
          <a:p>
            <a:endParaRPr lang="hu-HU" dirty="0"/>
          </a:p>
        </p:txBody>
      </p:sp>
      <p:sp>
        <p:nvSpPr>
          <p:cNvPr id="4" name="Slide Number Placeholder 3"/>
          <p:cNvSpPr>
            <a:spLocks noGrp="1"/>
          </p:cNvSpPr>
          <p:nvPr>
            <p:ph type="sldNum" sz="quarter" idx="5"/>
          </p:nvPr>
        </p:nvSpPr>
        <p:spPr/>
        <p:txBody>
          <a:bodyPr/>
          <a:lstStyle/>
          <a:p>
            <a:fld id="{C28D3E85-F460-40D3-ABD3-D9BEAB10A526}" type="slidenum">
              <a:rPr lang="hu-HU" smtClean="0"/>
              <a:t>20</a:t>
            </a:fld>
            <a:endParaRPr lang="hu-HU"/>
          </a:p>
        </p:txBody>
      </p:sp>
    </p:spTree>
    <p:extLst>
      <p:ext uri="{BB962C8B-B14F-4D97-AF65-F5344CB8AC3E}">
        <p14:creationId xmlns:p14="http://schemas.microsoft.com/office/powerpoint/2010/main" val="1286396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lnSpc>
                <a:spcPct val="115000"/>
              </a:lnSpc>
              <a:spcAft>
                <a:spcPts val="1044"/>
              </a:spcAft>
            </a:pPr>
            <a:r>
              <a:rPr lang="en-GB" sz="1900" b="1" dirty="0">
                <a:latin typeface="Open Sans" panose="020B0606030504020204" pitchFamily="34" charset="0"/>
                <a:ea typeface="Calibri" panose="020F0502020204030204" pitchFamily="34" charset="0"/>
                <a:cs typeface="Times New Roman" panose="02020603050405020304" pitchFamily="18" charset="0"/>
              </a:rPr>
              <a:t>Open a Hungarian bank account</a:t>
            </a:r>
            <a:endParaRPr lang="hu-HU" sz="19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44"/>
              </a:spcAft>
            </a:pPr>
            <a:r>
              <a:rPr lang="en-GB" sz="1900" dirty="0">
                <a:latin typeface="Open Sans" panose="020B0606030504020204" pitchFamily="34" charset="0"/>
                <a:ea typeface="Calibri" panose="020F0502020204030204" pitchFamily="34" charset="0"/>
                <a:cs typeface="Times New Roman" panose="02020603050405020304" pitchFamily="18" charset="0"/>
              </a:rPr>
              <a:t>Open a Hungarian bank account and add the account number to the </a:t>
            </a:r>
            <a:r>
              <a:rPr lang="en-GB" sz="1900" dirty="0" err="1">
                <a:latin typeface="Open Sans" panose="020B0606030504020204" pitchFamily="34" charset="0"/>
                <a:ea typeface="Calibri" panose="020F0502020204030204" pitchFamily="34" charset="0"/>
                <a:cs typeface="Times New Roman" panose="02020603050405020304" pitchFamily="18" charset="0"/>
              </a:rPr>
              <a:t>Neptun</a:t>
            </a:r>
            <a:r>
              <a:rPr lang="en-GB" sz="1900" dirty="0">
                <a:latin typeface="Open Sans" panose="020B0606030504020204" pitchFamily="34" charset="0"/>
                <a:ea typeface="Calibri" panose="020F0502020204030204" pitchFamily="34" charset="0"/>
                <a:cs typeface="Times New Roman" panose="02020603050405020304" pitchFamily="18" charset="0"/>
              </a:rPr>
              <a:t> system. Please ask your mentor for help if you need assistance with opening a bank account. Scholarships cannot be paid to a foreign bank account.</a:t>
            </a:r>
            <a:endParaRPr lang="hu-HU" sz="19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44"/>
              </a:spcAft>
            </a:pPr>
            <a:r>
              <a:rPr lang="en-GB" sz="1900" i="1" dirty="0">
                <a:latin typeface="Open Sans" panose="020B0606030504020204" pitchFamily="34" charset="0"/>
                <a:ea typeface="Calibri" panose="020F0502020204030204" pitchFamily="34" charset="0"/>
                <a:cs typeface="Times New Roman" panose="02020603050405020304" pitchFamily="18" charset="0"/>
              </a:rPr>
              <a:t>More information: </a:t>
            </a:r>
            <a:r>
              <a:rPr lang="en-GB" sz="1900" u="sng" dirty="0">
                <a:solidFill>
                  <a:srgbClr val="0000FF"/>
                </a:solidFill>
                <a:latin typeface="Open Sans" panose="020B0606030504020204" pitchFamily="34" charset="0"/>
                <a:ea typeface="Calibri" panose="020F0502020204030204" pitchFamily="34" charset="0"/>
                <a:cs typeface="Times New Roman" panose="02020603050405020304" pitchFamily="18" charset="0"/>
                <a:hlinkClick r:id="rId3"/>
              </a:rPr>
              <a:t>https://www.elte.hu/en/student-finances/bank-account</a:t>
            </a:r>
            <a:endParaRPr lang="hu-HU" sz="19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44"/>
              </a:spcAft>
            </a:pPr>
            <a:r>
              <a:rPr lang="en-GB" sz="1900" b="1" dirty="0">
                <a:latin typeface="Open Sans" panose="020B0606030504020204" pitchFamily="34" charset="0"/>
                <a:ea typeface="Calibri" panose="020F0502020204030204" pitchFamily="34" charset="0"/>
                <a:cs typeface="Times New Roman" panose="02020603050405020304" pitchFamily="18" charset="0"/>
              </a:rPr>
              <a:t>Request a Tax Identification Number and Card</a:t>
            </a:r>
            <a:endParaRPr lang="hu-HU" sz="19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44"/>
              </a:spcAft>
            </a:pPr>
            <a:r>
              <a:rPr lang="en-GB" sz="1900" dirty="0">
                <a:latin typeface="Open Sans" panose="020B0606030504020204" pitchFamily="34" charset="0"/>
                <a:ea typeface="Calibri" panose="020F0502020204030204" pitchFamily="34" charset="0"/>
                <a:cs typeface="Times New Roman" panose="02020603050405020304" pitchFamily="18" charset="0"/>
              </a:rPr>
              <a:t>The National Tax and Customs Administration issues the Tax Identification Number and Card. First application for a Tax Card is free of charge. You can visit their office in person, where you will receive your Tax Number on the spot, while you will receive a Tax Card by post later). Please visit the </a:t>
            </a:r>
            <a:r>
              <a:rPr lang="en-GB" sz="1900" u="sng" dirty="0" err="1">
                <a:solidFill>
                  <a:srgbClr val="0000FF"/>
                </a:solidFill>
                <a:latin typeface="Open Sans" panose="020B0606030504020204" pitchFamily="34" charset="0"/>
                <a:ea typeface="Calibri" panose="020F0502020204030204" pitchFamily="34" charset="0"/>
                <a:cs typeface="Times New Roman" panose="02020603050405020304" pitchFamily="18" charset="0"/>
                <a:hlinkClick r:id="rId4"/>
              </a:rPr>
              <a:t>Quaestura</a:t>
            </a:r>
            <a:r>
              <a:rPr lang="en-GB" sz="1900" u="sng" dirty="0">
                <a:solidFill>
                  <a:srgbClr val="0000FF"/>
                </a:solidFill>
                <a:latin typeface="Open Sans" panose="020B0606030504020204" pitchFamily="34" charset="0"/>
                <a:ea typeface="Calibri" panose="020F0502020204030204" pitchFamily="34" charset="0"/>
                <a:cs typeface="Times New Roman" panose="02020603050405020304" pitchFamily="18" charset="0"/>
                <a:hlinkClick r:id="rId4"/>
              </a:rPr>
              <a:t> Office</a:t>
            </a:r>
            <a:r>
              <a:rPr lang="en-GB" sz="1900" dirty="0">
                <a:latin typeface="Open Sans" panose="020B0606030504020204" pitchFamily="34" charset="0"/>
                <a:ea typeface="Calibri" panose="020F0502020204030204" pitchFamily="34" charset="0"/>
                <a:cs typeface="Times New Roman" panose="02020603050405020304" pitchFamily="18" charset="0"/>
              </a:rPr>
              <a:t> to register your Tax Number in </a:t>
            </a:r>
            <a:r>
              <a:rPr lang="en-GB" sz="1900" dirty="0" err="1">
                <a:latin typeface="Open Sans" panose="020B0606030504020204" pitchFamily="34" charset="0"/>
                <a:ea typeface="Calibri" panose="020F0502020204030204" pitchFamily="34" charset="0"/>
                <a:cs typeface="Times New Roman" panose="02020603050405020304" pitchFamily="18" charset="0"/>
              </a:rPr>
              <a:t>Neptun</a:t>
            </a:r>
            <a:r>
              <a:rPr lang="en-GB" sz="1900" dirty="0">
                <a:latin typeface="Open Sans" panose="020B0606030504020204" pitchFamily="34" charset="0"/>
                <a:ea typeface="Calibri" panose="020F0502020204030204" pitchFamily="34" charset="0"/>
                <a:cs typeface="Times New Roman" panose="02020603050405020304" pitchFamily="18" charset="0"/>
              </a:rPr>
              <a:t> as well.</a:t>
            </a:r>
            <a:endParaRPr lang="hu-HU" sz="19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44"/>
              </a:spcAft>
            </a:pPr>
            <a:r>
              <a:rPr lang="en-GB" sz="1900" i="1" u="sng" dirty="0">
                <a:solidFill>
                  <a:srgbClr val="0000FF"/>
                </a:solidFill>
                <a:latin typeface="Open Sans" panose="020B0606030504020204" pitchFamily="34" charset="0"/>
                <a:ea typeface="Calibri" panose="020F0502020204030204" pitchFamily="34" charset="0"/>
                <a:cs typeface="Times New Roman" panose="02020603050405020304" pitchFamily="18" charset="0"/>
              </a:rPr>
              <a:t>More information: </a:t>
            </a:r>
            <a:r>
              <a:rPr lang="en-GB" sz="1900" u="sng" dirty="0">
                <a:solidFill>
                  <a:srgbClr val="0000FF"/>
                </a:solidFill>
                <a:latin typeface="Open Sans" panose="020B0606030504020204" pitchFamily="34" charset="0"/>
                <a:ea typeface="Calibri" panose="020F0502020204030204" pitchFamily="34" charset="0"/>
                <a:cs typeface="Times New Roman" panose="02020603050405020304" pitchFamily="18" charset="0"/>
                <a:hlinkClick r:id="rId5"/>
              </a:rPr>
              <a:t>https://www.elte.hu/en/tax_card</a:t>
            </a:r>
            <a:endParaRPr lang="hu-HU" sz="19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44"/>
              </a:spcAft>
            </a:pPr>
            <a:r>
              <a:rPr lang="en-GB" sz="1900" dirty="0" err="1">
                <a:latin typeface="Open Sans" panose="020B0606030504020204" pitchFamily="34" charset="0"/>
                <a:ea typeface="Calibri" panose="020F0502020204030204" pitchFamily="34" charset="0"/>
                <a:cs typeface="Times New Roman" panose="02020603050405020304" pitchFamily="18" charset="0"/>
              </a:rPr>
              <a:t>Stipendium</a:t>
            </a:r>
            <a:r>
              <a:rPr lang="en-GB" sz="1900" dirty="0">
                <a:latin typeface="Open Sans" panose="020B0606030504020204" pitchFamily="34" charset="0"/>
                <a:ea typeface="Calibri" panose="020F0502020204030204" pitchFamily="34" charset="0"/>
                <a:cs typeface="Times New Roman" panose="02020603050405020304" pitchFamily="18" charset="0"/>
              </a:rPr>
              <a:t> </a:t>
            </a:r>
            <a:r>
              <a:rPr lang="en-GB" sz="1900" dirty="0" err="1">
                <a:latin typeface="Open Sans" panose="020B0606030504020204" pitchFamily="34" charset="0"/>
                <a:ea typeface="Calibri" panose="020F0502020204030204" pitchFamily="34" charset="0"/>
                <a:cs typeface="Times New Roman" panose="02020603050405020304" pitchFamily="18" charset="0"/>
              </a:rPr>
              <a:t>Hungaricum</a:t>
            </a:r>
            <a:r>
              <a:rPr lang="en-GB" sz="1900" dirty="0">
                <a:latin typeface="Open Sans" panose="020B0606030504020204" pitchFamily="34" charset="0"/>
                <a:ea typeface="Calibri" panose="020F0502020204030204" pitchFamily="34" charset="0"/>
                <a:cs typeface="Times New Roman" panose="02020603050405020304" pitchFamily="18" charset="0"/>
              </a:rPr>
              <a:t> scholarships will be transferred to your Hungarian bank accounts via the </a:t>
            </a:r>
            <a:r>
              <a:rPr lang="en-GB" sz="1900" dirty="0" err="1">
                <a:latin typeface="Open Sans" panose="020B0606030504020204" pitchFamily="34" charset="0"/>
                <a:ea typeface="Calibri" panose="020F0502020204030204" pitchFamily="34" charset="0"/>
                <a:cs typeface="Times New Roman" panose="02020603050405020304" pitchFamily="18" charset="0"/>
              </a:rPr>
              <a:t>Neptun</a:t>
            </a:r>
            <a:r>
              <a:rPr lang="en-GB" sz="1900" dirty="0">
                <a:latin typeface="Open Sans" panose="020B0606030504020204" pitchFamily="34" charset="0"/>
                <a:ea typeface="Calibri" panose="020F0502020204030204" pitchFamily="34" charset="0"/>
                <a:cs typeface="Times New Roman" panose="02020603050405020304" pitchFamily="18" charset="0"/>
              </a:rPr>
              <a:t> study system each month. You need to understand that the first scholarship can only be transferred to you after you have signed your scholarship contract, arranged all of the above and everything (bank account, tax ID, Hungarian permanent address) is registered in the </a:t>
            </a:r>
            <a:r>
              <a:rPr lang="en-GB" sz="1900" dirty="0" err="1">
                <a:latin typeface="Open Sans" panose="020B0606030504020204" pitchFamily="34" charset="0"/>
                <a:ea typeface="Calibri" panose="020F0502020204030204" pitchFamily="34" charset="0"/>
                <a:cs typeface="Times New Roman" panose="02020603050405020304" pitchFamily="18" charset="0"/>
              </a:rPr>
              <a:t>Neptun</a:t>
            </a:r>
            <a:r>
              <a:rPr lang="en-GB" sz="1900" dirty="0">
                <a:latin typeface="Open Sans" panose="020B0606030504020204" pitchFamily="34" charset="0"/>
                <a:ea typeface="Calibri" panose="020F0502020204030204" pitchFamily="34" charset="0"/>
                <a:cs typeface="Times New Roman" panose="02020603050405020304" pitchFamily="18" charset="0"/>
              </a:rPr>
              <a:t> system.</a:t>
            </a:r>
            <a:endParaRPr lang="hu-HU" sz="19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44"/>
              </a:spcAft>
            </a:pPr>
            <a:r>
              <a:rPr lang="en-GB" sz="1900" dirty="0">
                <a:latin typeface="Open Sans" panose="020B0606030504020204" pitchFamily="34" charset="0"/>
                <a:ea typeface="Calibri" panose="020F0502020204030204" pitchFamily="34" charset="0"/>
                <a:cs typeface="Times New Roman" panose="02020603050405020304" pitchFamily="18" charset="0"/>
              </a:rPr>
              <a:t> </a:t>
            </a:r>
            <a:endParaRPr lang="hu-HU" sz="19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44"/>
              </a:spcAft>
            </a:pPr>
            <a:r>
              <a:rPr lang="en-GB" sz="1900" i="1" u="sng" dirty="0">
                <a:solidFill>
                  <a:srgbClr val="0000FF"/>
                </a:solidFill>
                <a:latin typeface="Open Sans" panose="020B0606030504020204" pitchFamily="34" charset="0"/>
                <a:ea typeface="Calibri" panose="020F0502020204030204" pitchFamily="34" charset="0"/>
                <a:cs typeface="Times New Roman" panose="02020603050405020304" pitchFamily="18" charset="0"/>
              </a:rPr>
              <a:t>For more information see:</a:t>
            </a:r>
            <a:r>
              <a:rPr lang="en-GB" sz="1900" dirty="0">
                <a:latin typeface="Open Sans" panose="020B0606030504020204" pitchFamily="34" charset="0"/>
                <a:ea typeface="Calibri" panose="020F0502020204030204" pitchFamily="34" charset="0"/>
                <a:cs typeface="Times New Roman" panose="02020603050405020304" pitchFamily="18" charset="0"/>
              </a:rPr>
              <a:t> </a:t>
            </a:r>
            <a:r>
              <a:rPr lang="en-GB" sz="1900" u="sng" dirty="0">
                <a:solidFill>
                  <a:srgbClr val="0000FF"/>
                </a:solidFill>
                <a:latin typeface="Open Sans" panose="020B0606030504020204" pitchFamily="34" charset="0"/>
                <a:ea typeface="Calibri" panose="020F0502020204030204" pitchFamily="34" charset="0"/>
                <a:cs typeface="Times New Roman" panose="02020603050405020304" pitchFamily="18" charset="0"/>
                <a:hlinkClick r:id="rId6"/>
              </a:rPr>
              <a:t>https://www.elte.hu/en/content/scholarship-payment-schedule.t.1451?m=484</a:t>
            </a:r>
            <a:endParaRPr lang="hu-HU" sz="19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44"/>
              </a:spcAft>
            </a:pPr>
            <a:r>
              <a:rPr lang="en-GB" sz="1900" i="1" dirty="0">
                <a:latin typeface="Open Sans" panose="020B0606030504020204" pitchFamily="34" charset="0"/>
                <a:ea typeface="Calibri" panose="020F0502020204030204" pitchFamily="34" charset="0"/>
                <a:cs typeface="Times New Roman" panose="02020603050405020304" pitchFamily="18" charset="0"/>
              </a:rPr>
              <a:t>The schedule for the following semester will be updated soon!</a:t>
            </a:r>
            <a:endParaRPr lang="hu-HU" sz="19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44"/>
              </a:spcAft>
            </a:pPr>
            <a:r>
              <a:rPr lang="en-GB" sz="1900" dirty="0">
                <a:latin typeface="Open Sans" panose="020B0606030504020204" pitchFamily="34" charset="0"/>
                <a:ea typeface="Calibri" panose="020F0502020204030204" pitchFamily="34" charset="0"/>
                <a:cs typeface="Times New Roman" panose="02020603050405020304" pitchFamily="18" charset="0"/>
              </a:rPr>
              <a:t> </a:t>
            </a:r>
            <a:endParaRPr lang="hu-HU" sz="19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44"/>
              </a:spcAft>
            </a:pPr>
            <a:r>
              <a:rPr lang="en-GB" sz="1900" b="1" u="sng" dirty="0">
                <a:solidFill>
                  <a:srgbClr val="0000FF"/>
                </a:solidFill>
                <a:latin typeface="Open Sans" panose="020B0606030504020204" pitchFamily="34" charset="0"/>
                <a:ea typeface="Calibri" panose="020F0502020204030204" pitchFamily="34" charset="0"/>
                <a:cs typeface="Times New Roman" panose="02020603050405020304" pitchFamily="18" charset="0"/>
              </a:rPr>
              <a:t>NOTE!</a:t>
            </a:r>
            <a:r>
              <a:rPr lang="en-GB" sz="1900" dirty="0">
                <a:latin typeface="Open Sans" panose="020B0606030504020204" pitchFamily="34" charset="0"/>
                <a:ea typeface="Calibri" panose="020F0502020204030204" pitchFamily="34" charset="0"/>
                <a:cs typeface="Times New Roman" panose="02020603050405020304" pitchFamily="18" charset="0"/>
              </a:rPr>
              <a:t> The scholarship (and accommodation allowance) for September is scheduled to be transferred in the first half of October (together with October’s scholarship).</a:t>
            </a:r>
            <a:endParaRPr lang="hu-HU" sz="1900" dirty="0">
              <a:latin typeface="Calibri" panose="020F0502020204030204" pitchFamily="34" charset="0"/>
              <a:ea typeface="Calibri" panose="020F0502020204030204" pitchFamily="34" charset="0"/>
              <a:cs typeface="Times New Roman" panose="02020603050405020304" pitchFamily="18" charset="0"/>
            </a:endParaRPr>
          </a:p>
          <a:p>
            <a:endParaRPr lang="hu-HU" dirty="0"/>
          </a:p>
        </p:txBody>
      </p:sp>
      <p:sp>
        <p:nvSpPr>
          <p:cNvPr id="4" name="Dia számának helye 3"/>
          <p:cNvSpPr>
            <a:spLocks noGrp="1"/>
          </p:cNvSpPr>
          <p:nvPr>
            <p:ph type="sldNum" sz="quarter" idx="5"/>
          </p:nvPr>
        </p:nvSpPr>
        <p:spPr/>
        <p:txBody>
          <a:bodyPr/>
          <a:lstStyle/>
          <a:p>
            <a:fld id="{C28D3E85-F460-40D3-ABD3-D9BEAB10A526}" type="slidenum">
              <a:rPr lang="hu-HU" smtClean="0"/>
              <a:t>23</a:t>
            </a:fld>
            <a:endParaRPr lang="hu-HU"/>
          </a:p>
        </p:txBody>
      </p:sp>
    </p:spTree>
    <p:extLst>
      <p:ext uri="{BB962C8B-B14F-4D97-AF65-F5344CB8AC3E}">
        <p14:creationId xmlns:p14="http://schemas.microsoft.com/office/powerpoint/2010/main" val="3879260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C28D3E85-F460-40D3-ABD3-D9BEAB10A526}" type="slidenum">
              <a:rPr lang="hu-HU" smtClean="0"/>
              <a:t>26</a:t>
            </a:fld>
            <a:endParaRPr lang="hu-HU"/>
          </a:p>
        </p:txBody>
      </p:sp>
    </p:spTree>
    <p:extLst>
      <p:ext uri="{BB962C8B-B14F-4D97-AF65-F5344CB8AC3E}">
        <p14:creationId xmlns:p14="http://schemas.microsoft.com/office/powerpoint/2010/main" val="707063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ímdia">
    <p:spTree>
      <p:nvGrpSpPr>
        <p:cNvPr id="1" name=""/>
        <p:cNvGrpSpPr/>
        <p:nvPr/>
      </p:nvGrpSpPr>
      <p:grpSpPr>
        <a:xfrm>
          <a:off x="0" y="0"/>
          <a:ext cx="0" cy="0"/>
          <a:chOff x="0" y="0"/>
          <a:chExt cx="0" cy="0"/>
        </a:xfrm>
      </p:grpSpPr>
      <p:pic>
        <p:nvPicPr>
          <p:cNvPr id="10" name="Google Shape;84;p1">
            <a:extLst>
              <a:ext uri="{FF2B5EF4-FFF2-40B4-BE49-F238E27FC236}">
                <a16:creationId xmlns:a16="http://schemas.microsoft.com/office/drawing/2014/main" id="{C2B847E7-6CF1-4A38-8FB4-C7E932652014}"/>
              </a:ext>
            </a:extLst>
          </p:cNvPr>
          <p:cNvPicPr preferRelativeResize="0"/>
          <p:nvPr userDrawn="1"/>
        </p:nvPicPr>
        <p:blipFill>
          <a:blip r:embed="rId2"/>
          <a:srcRect/>
          <a:stretch/>
        </p:blipFill>
        <p:spPr>
          <a:xfrm>
            <a:off x="598" y="0"/>
            <a:ext cx="12190815" cy="6858000"/>
          </a:xfrm>
          <a:prstGeom prst="rect">
            <a:avLst/>
          </a:prstGeom>
          <a:noFill/>
          <a:ln>
            <a:noFill/>
          </a:ln>
        </p:spPr>
      </p:pic>
      <p:sp>
        <p:nvSpPr>
          <p:cNvPr id="4" name="Dátum helye 3"/>
          <p:cNvSpPr>
            <a:spLocks noGrp="1"/>
          </p:cNvSpPr>
          <p:nvPr>
            <p:ph type="dt" sz="half" idx="10"/>
          </p:nvPr>
        </p:nvSpPr>
        <p:spPr/>
        <p:txBody>
          <a:bodyPr/>
          <a:lstStyle/>
          <a:p>
            <a:fld id="{A0C2B224-3CC5-4D17-BFFA-8992C9B59781}" type="datetimeFigureOut">
              <a:rPr lang="hu-HU" smtClean="0">
                <a:solidFill>
                  <a:prstClr val="black">
                    <a:tint val="75000"/>
                  </a:prstClr>
                </a:solidFill>
              </a:rPr>
              <a:pPr/>
              <a:t>2024. 08. 23.</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7D75D7DB-2D78-410B-B6C3-26AEF3E580FD}"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308449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838800" y="399600"/>
            <a:ext cx="10743600" cy="612952"/>
          </a:xfrm>
        </p:spPr>
        <p:txBody>
          <a:bodyPr anchor="t">
            <a:normAutofit/>
          </a:bodyPr>
          <a:lstStyle>
            <a:lvl1pPr algn="l">
              <a:defRPr sz="3600">
                <a:solidFill>
                  <a:srgbClr val="3A4E62"/>
                </a:solidFill>
                <a:latin typeface="Open Sans" panose="020B0606030504020204" pitchFamily="34" charset="0"/>
                <a:ea typeface="Open Sans" panose="020B0606030504020204" pitchFamily="34" charset="0"/>
                <a:cs typeface="Open Sans" panose="020B0606030504020204" pitchFamily="34" charset="0"/>
              </a:defRPr>
            </a:lvl1pPr>
          </a:lstStyle>
          <a:p>
            <a:r>
              <a:rPr lang="hu-HU" dirty="0"/>
              <a:t>MINTACÍM SZERKESZTÉSE</a:t>
            </a:r>
          </a:p>
        </p:txBody>
      </p:sp>
      <p:sp>
        <p:nvSpPr>
          <p:cNvPr id="3" name="Tartalom helye 2"/>
          <p:cNvSpPr>
            <a:spLocks noGrp="1"/>
          </p:cNvSpPr>
          <p:nvPr>
            <p:ph idx="1"/>
          </p:nvPr>
        </p:nvSpPr>
        <p:spPr>
          <a:xfrm>
            <a:off x="838800" y="1544400"/>
            <a:ext cx="10738800" cy="4230000"/>
          </a:xfrm>
        </p:spPr>
        <p:txBody>
          <a:bodyPr/>
          <a:lstStyle>
            <a:lvl1pPr>
              <a:buClr>
                <a:srgbClr val="3A4E62"/>
              </a:buClr>
              <a:defRPr>
                <a:solidFill>
                  <a:srgbClr val="3A4E62"/>
                </a:solidFill>
                <a:latin typeface="Open Sans" panose="020B0606030504020204" pitchFamily="34" charset="0"/>
                <a:ea typeface="Open Sans" panose="020B0606030504020204" pitchFamily="34" charset="0"/>
                <a:cs typeface="Open Sans" panose="020B0606030504020204" pitchFamily="34" charset="0"/>
              </a:defRPr>
            </a:lvl1pPr>
            <a:lvl2pPr marL="990575" indent="-380990">
              <a:buClr>
                <a:srgbClr val="3A4E62"/>
              </a:buClr>
              <a:buFont typeface="Arial" panose="020B0604020202020204" pitchFamily="34" charset="0"/>
              <a:buChar char="•"/>
              <a:defRPr>
                <a:solidFill>
                  <a:srgbClr val="3A4E62"/>
                </a:solidFill>
                <a:latin typeface="Open Sans" panose="020B0606030504020204" pitchFamily="34" charset="0"/>
                <a:ea typeface="Open Sans" panose="020B0606030504020204" pitchFamily="34" charset="0"/>
                <a:cs typeface="Open Sans" panose="020B0606030504020204" pitchFamily="34" charset="0"/>
              </a:defRPr>
            </a:lvl2pPr>
            <a:lvl3pPr>
              <a:buClr>
                <a:srgbClr val="3A4E62"/>
              </a:buClr>
              <a:defRPr>
                <a:solidFill>
                  <a:srgbClr val="3A4E62"/>
                </a:solidFill>
                <a:latin typeface="Open Sans" panose="020B0606030504020204" pitchFamily="34" charset="0"/>
                <a:ea typeface="Open Sans" panose="020B0606030504020204" pitchFamily="34" charset="0"/>
                <a:cs typeface="Open Sans" panose="020B0606030504020204" pitchFamily="34" charset="0"/>
              </a:defRPr>
            </a:lvl3pPr>
            <a:lvl4pPr marL="2133547" indent="-304792">
              <a:buClr>
                <a:srgbClr val="3A4E62"/>
              </a:buClr>
              <a:buFont typeface="Arial" panose="020B0604020202020204" pitchFamily="34" charset="0"/>
              <a:buChar char="•"/>
              <a:defRPr>
                <a:solidFill>
                  <a:srgbClr val="3A4E62"/>
                </a:solidFill>
                <a:latin typeface="Open Sans" panose="020B0606030504020204" pitchFamily="34" charset="0"/>
                <a:ea typeface="Open Sans" panose="020B0606030504020204" pitchFamily="34" charset="0"/>
                <a:cs typeface="Open Sans" panose="020B0606030504020204" pitchFamily="34" charset="0"/>
              </a:defRPr>
            </a:lvl4pPr>
            <a:lvl5pPr marL="2743131" indent="-304792">
              <a:buClr>
                <a:srgbClr val="3A4E62"/>
              </a:buClr>
              <a:buFont typeface="Arial" panose="020B0604020202020204" pitchFamily="34" charset="0"/>
              <a:buChar char="•"/>
              <a:defRPr>
                <a:solidFill>
                  <a:srgbClr val="3A4E6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10"/>
          </p:nvPr>
        </p:nvSpPr>
        <p:spPr/>
        <p:txBody>
          <a:bodyPr/>
          <a:lstStyle/>
          <a:p>
            <a:fld id="{A0C2B224-3CC5-4D17-BFFA-8992C9B59781}" type="datetimeFigureOut">
              <a:rPr lang="hu-HU" smtClean="0">
                <a:solidFill>
                  <a:prstClr val="black">
                    <a:tint val="75000"/>
                  </a:prstClr>
                </a:solidFill>
              </a:rPr>
              <a:pPr/>
              <a:t>2024. 08. 23.</a:t>
            </a:fld>
            <a:endParaRPr lang="hu-HU" dirty="0">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7D75D7DB-2D78-410B-B6C3-26AEF3E580FD}" type="slidenum">
              <a:rPr lang="hu-HU" smtClean="0">
                <a:solidFill>
                  <a:prstClr val="black">
                    <a:tint val="75000"/>
                  </a:prstClr>
                </a:solidFill>
              </a:rPr>
              <a:pPr/>
              <a:t>‹#›</a:t>
            </a:fld>
            <a:endParaRPr lang="hu-HU">
              <a:solidFill>
                <a:prstClr val="black">
                  <a:tint val="75000"/>
                </a:prstClr>
              </a:solidFill>
            </a:endParaRPr>
          </a:p>
        </p:txBody>
      </p:sp>
      <p:cxnSp>
        <p:nvCxnSpPr>
          <p:cNvPr id="9" name="Google Shape;95;p2">
            <a:extLst>
              <a:ext uri="{FF2B5EF4-FFF2-40B4-BE49-F238E27FC236}">
                <a16:creationId xmlns:a16="http://schemas.microsoft.com/office/drawing/2014/main" id="{2E111BD5-5B93-4E7C-8711-9A7468C69512}"/>
              </a:ext>
            </a:extLst>
          </p:cNvPr>
          <p:cNvCxnSpPr>
            <a:cxnSpLocks/>
          </p:cNvCxnSpPr>
          <p:nvPr userDrawn="1"/>
        </p:nvCxnSpPr>
        <p:spPr>
          <a:xfrm>
            <a:off x="838800" y="1145220"/>
            <a:ext cx="10676138" cy="0"/>
          </a:xfrm>
          <a:prstGeom prst="straightConnector1">
            <a:avLst/>
          </a:prstGeom>
          <a:noFill/>
          <a:ln w="9525" cap="flat" cmpd="sng">
            <a:solidFill>
              <a:srgbClr val="012851"/>
            </a:solidFill>
            <a:prstDash val="solid"/>
            <a:miter lim="800000"/>
            <a:headEnd type="none" w="sm" len="sm"/>
            <a:tailEnd type="none" w="sm" len="sm"/>
          </a:ln>
        </p:spPr>
      </p:cxnSp>
    </p:spTree>
    <p:extLst>
      <p:ext uri="{BB962C8B-B14F-4D97-AF65-F5344CB8AC3E}">
        <p14:creationId xmlns:p14="http://schemas.microsoft.com/office/powerpoint/2010/main" val="607174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838800" y="399600"/>
            <a:ext cx="10742400" cy="612000"/>
          </a:xfrm>
        </p:spPr>
        <p:txBody>
          <a:bodyPr anchor="t">
            <a:normAutofit/>
          </a:bodyPr>
          <a:lstStyle>
            <a:lvl1pPr algn="l">
              <a:defRPr sz="3600">
                <a:solidFill>
                  <a:srgbClr val="3A4E62"/>
                </a:solidFill>
                <a:latin typeface="Open Sans" panose="020B0606030504020204" pitchFamily="34" charset="0"/>
                <a:ea typeface="Open Sans" panose="020B0606030504020204" pitchFamily="34" charset="0"/>
                <a:cs typeface="Open Sans" panose="020B0606030504020204" pitchFamily="34" charset="0"/>
              </a:defRPr>
            </a:lvl1pPr>
          </a:lstStyle>
          <a:p>
            <a:r>
              <a:rPr lang="hu-HU" dirty="0"/>
              <a:t>MINTACÍM SZERKESZTÉSE</a:t>
            </a:r>
          </a:p>
        </p:txBody>
      </p:sp>
      <p:sp>
        <p:nvSpPr>
          <p:cNvPr id="3" name="Szöveg helye 2"/>
          <p:cNvSpPr>
            <a:spLocks noGrp="1"/>
          </p:cNvSpPr>
          <p:nvPr>
            <p:ph type="body" idx="1"/>
          </p:nvPr>
        </p:nvSpPr>
        <p:spPr>
          <a:xfrm>
            <a:off x="838800" y="1535113"/>
            <a:ext cx="5157717" cy="639763"/>
          </a:xfrm>
        </p:spPr>
        <p:txBody>
          <a:bodyPr anchor="t">
            <a:normAutofit/>
          </a:bodyPr>
          <a:lstStyle>
            <a:lvl1pPr marL="0" indent="0">
              <a:buNone/>
              <a:defRPr sz="2000" b="0">
                <a:solidFill>
                  <a:srgbClr val="3A4E62"/>
                </a:solidFill>
                <a:latin typeface="Open Sans" panose="020B0606030504020204" pitchFamily="34" charset="0"/>
                <a:ea typeface="Open Sans" panose="020B0606030504020204" pitchFamily="34" charset="0"/>
                <a:cs typeface="Open Sans" panose="020B0606030504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hu-HU" dirty="0"/>
              <a:t>Mintaszöveg szerkesztése</a:t>
            </a:r>
          </a:p>
        </p:txBody>
      </p:sp>
      <p:sp>
        <p:nvSpPr>
          <p:cNvPr id="4" name="Tartalom helye 3"/>
          <p:cNvSpPr>
            <a:spLocks noGrp="1"/>
          </p:cNvSpPr>
          <p:nvPr>
            <p:ph sz="half" idx="2"/>
          </p:nvPr>
        </p:nvSpPr>
        <p:spPr>
          <a:xfrm>
            <a:off x="838800" y="2174875"/>
            <a:ext cx="5157717" cy="3537905"/>
          </a:xfrm>
        </p:spPr>
        <p:txBody>
          <a:bodyPr/>
          <a:lstStyle>
            <a:lvl1pPr>
              <a:buClr>
                <a:srgbClr val="3A4E62"/>
              </a:buClr>
              <a:defRPr sz="3200">
                <a:solidFill>
                  <a:srgbClr val="3A4E62"/>
                </a:solidFill>
                <a:latin typeface="Open Sans" panose="020B0606030504020204" pitchFamily="34" charset="0"/>
                <a:ea typeface="Open Sans" panose="020B0606030504020204" pitchFamily="34" charset="0"/>
                <a:cs typeface="Open Sans" panose="020B0606030504020204" pitchFamily="34" charset="0"/>
              </a:defRPr>
            </a:lvl1pPr>
            <a:lvl2pPr marL="990575" indent="-380990">
              <a:buClr>
                <a:srgbClr val="3A4E62"/>
              </a:buClr>
              <a:buFont typeface="Arial" panose="020B0604020202020204" pitchFamily="34" charset="0"/>
              <a:buChar char="•"/>
              <a:defRPr sz="2667">
                <a:solidFill>
                  <a:srgbClr val="3A4E62"/>
                </a:solidFill>
                <a:latin typeface="Open Sans" panose="020B0606030504020204" pitchFamily="34" charset="0"/>
                <a:ea typeface="Open Sans" panose="020B0606030504020204" pitchFamily="34" charset="0"/>
                <a:cs typeface="Open Sans" panose="020B0606030504020204" pitchFamily="34" charset="0"/>
              </a:defRPr>
            </a:lvl2pPr>
            <a:lvl3pPr>
              <a:buClr>
                <a:srgbClr val="3A4E62"/>
              </a:buClr>
              <a:defRPr sz="2400">
                <a:solidFill>
                  <a:srgbClr val="3A4E62"/>
                </a:solidFill>
                <a:latin typeface="Open Sans" panose="020B0606030504020204" pitchFamily="34" charset="0"/>
                <a:ea typeface="Open Sans" panose="020B0606030504020204" pitchFamily="34" charset="0"/>
                <a:cs typeface="Open Sans" panose="020B0606030504020204" pitchFamily="34" charset="0"/>
              </a:defRPr>
            </a:lvl3pPr>
            <a:lvl4pPr marL="2133547" indent="-304792">
              <a:buClr>
                <a:srgbClr val="3A4E62"/>
              </a:buClr>
              <a:buFont typeface="Arial" panose="020B0604020202020204" pitchFamily="34" charset="0"/>
              <a:buChar char="•"/>
              <a:defRPr sz="2133">
                <a:solidFill>
                  <a:srgbClr val="3A4E62"/>
                </a:solidFill>
                <a:latin typeface="Open Sans" panose="020B0606030504020204" pitchFamily="34" charset="0"/>
                <a:ea typeface="Open Sans" panose="020B0606030504020204" pitchFamily="34" charset="0"/>
                <a:cs typeface="Open Sans" panose="020B0606030504020204" pitchFamily="34" charset="0"/>
              </a:defRPr>
            </a:lvl4pPr>
            <a:lvl5pPr marL="2743131" indent="-304792">
              <a:buClr>
                <a:srgbClr val="3A4E62"/>
              </a:buClr>
              <a:buFont typeface="Arial" panose="020B0604020202020204" pitchFamily="34" charset="0"/>
              <a:buChar char="•"/>
              <a:defRPr sz="2133">
                <a:solidFill>
                  <a:srgbClr val="3A4E62"/>
                </a:solidFill>
                <a:latin typeface="Open Sans" panose="020B0606030504020204" pitchFamily="34" charset="0"/>
                <a:ea typeface="Open Sans" panose="020B0606030504020204" pitchFamily="34" charset="0"/>
                <a:cs typeface="Open Sans" panose="020B0606030504020204" pitchFamily="34" charset="0"/>
              </a:defRPr>
            </a:lvl5pPr>
            <a:lvl6pPr>
              <a:defRPr sz="2133"/>
            </a:lvl6pPr>
            <a:lvl7pPr>
              <a:defRPr sz="2133"/>
            </a:lvl7pPr>
            <a:lvl8pPr>
              <a:defRPr sz="2133"/>
            </a:lvl8pPr>
            <a:lvl9pPr>
              <a:defRPr sz="2133"/>
            </a:lvl9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5" name="Szöveg helye 4"/>
          <p:cNvSpPr>
            <a:spLocks noGrp="1"/>
          </p:cNvSpPr>
          <p:nvPr>
            <p:ph type="body" sz="quarter" idx="3"/>
          </p:nvPr>
        </p:nvSpPr>
        <p:spPr>
          <a:xfrm>
            <a:off x="6193369" y="1535113"/>
            <a:ext cx="5389033" cy="639763"/>
          </a:xfrm>
        </p:spPr>
        <p:txBody>
          <a:bodyPr anchor="t">
            <a:normAutofit/>
          </a:bodyPr>
          <a:lstStyle>
            <a:lvl1pPr marL="0" indent="0">
              <a:buNone/>
              <a:defRPr sz="2000" b="0">
                <a:solidFill>
                  <a:srgbClr val="3A4E62"/>
                </a:solidFill>
                <a:latin typeface="Open Sans" panose="020B0606030504020204" pitchFamily="34" charset="0"/>
                <a:ea typeface="Open Sans" panose="020B0606030504020204" pitchFamily="34" charset="0"/>
                <a:cs typeface="Open Sans" panose="020B0606030504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hu-HU" dirty="0"/>
              <a:t>Mintaszöveg szerkesztése</a:t>
            </a:r>
          </a:p>
        </p:txBody>
      </p:sp>
      <p:sp>
        <p:nvSpPr>
          <p:cNvPr id="6" name="Tartalom helye 5"/>
          <p:cNvSpPr>
            <a:spLocks noGrp="1"/>
          </p:cNvSpPr>
          <p:nvPr>
            <p:ph sz="quarter" idx="4"/>
          </p:nvPr>
        </p:nvSpPr>
        <p:spPr>
          <a:xfrm>
            <a:off x="6193369" y="2174875"/>
            <a:ext cx="5389033" cy="3537905"/>
          </a:xfrm>
        </p:spPr>
        <p:txBody>
          <a:bodyPr/>
          <a:lstStyle>
            <a:lvl1pPr>
              <a:buClr>
                <a:srgbClr val="3A4E62"/>
              </a:buClr>
              <a:defRPr sz="3200">
                <a:solidFill>
                  <a:srgbClr val="3A4E62"/>
                </a:solidFill>
              </a:defRPr>
            </a:lvl1pPr>
            <a:lvl2pPr marL="990575" indent="-380990">
              <a:buClr>
                <a:srgbClr val="3A4E62"/>
              </a:buClr>
              <a:buFont typeface="Arial" panose="020B0604020202020204" pitchFamily="34" charset="0"/>
              <a:buChar char="•"/>
              <a:defRPr sz="2667">
                <a:solidFill>
                  <a:srgbClr val="3A4E62"/>
                </a:solidFill>
              </a:defRPr>
            </a:lvl2pPr>
            <a:lvl3pPr>
              <a:buClr>
                <a:srgbClr val="3A4E62"/>
              </a:buClr>
              <a:defRPr sz="2400">
                <a:solidFill>
                  <a:srgbClr val="3A4E62"/>
                </a:solidFill>
                <a:latin typeface="Open Sans" panose="020B0606030504020204" pitchFamily="34" charset="0"/>
                <a:ea typeface="Open Sans" panose="020B0606030504020204" pitchFamily="34" charset="0"/>
                <a:cs typeface="Open Sans" panose="020B0606030504020204" pitchFamily="34" charset="0"/>
              </a:defRPr>
            </a:lvl3pPr>
            <a:lvl4pPr marL="2133547" indent="-304792">
              <a:buClr>
                <a:srgbClr val="3A4E62"/>
              </a:buClr>
              <a:buFont typeface="Arial" panose="020B0604020202020204" pitchFamily="34" charset="0"/>
              <a:buChar char="•"/>
              <a:defRPr sz="2133">
                <a:solidFill>
                  <a:srgbClr val="3A4E62"/>
                </a:solidFill>
                <a:latin typeface="Open Sans" panose="020B0606030504020204" pitchFamily="34" charset="0"/>
                <a:ea typeface="Open Sans" panose="020B0606030504020204" pitchFamily="34" charset="0"/>
                <a:cs typeface="Open Sans" panose="020B0606030504020204" pitchFamily="34" charset="0"/>
              </a:defRPr>
            </a:lvl4pPr>
            <a:lvl5pPr marL="2743131" indent="-304792">
              <a:buClr>
                <a:srgbClr val="3A4E62"/>
              </a:buClr>
              <a:buFont typeface="Arial" panose="020B0604020202020204" pitchFamily="34" charset="0"/>
              <a:buChar char="•"/>
              <a:defRPr sz="2133">
                <a:solidFill>
                  <a:srgbClr val="3A4E62"/>
                </a:solidFill>
                <a:latin typeface="Open Sans" panose="020B0606030504020204" pitchFamily="34" charset="0"/>
                <a:ea typeface="Open Sans" panose="020B0606030504020204" pitchFamily="34" charset="0"/>
                <a:cs typeface="Open Sans" panose="020B0606030504020204" pitchFamily="34" charset="0"/>
              </a:defRPr>
            </a:lvl5pPr>
            <a:lvl6pPr>
              <a:defRPr sz="2133"/>
            </a:lvl6pPr>
            <a:lvl7pPr>
              <a:defRPr sz="2133"/>
            </a:lvl7pPr>
            <a:lvl8pPr>
              <a:defRPr sz="2133"/>
            </a:lvl8pPr>
            <a:lvl9pPr>
              <a:defRPr sz="2133"/>
            </a:lvl9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7" name="Dátum helye 6"/>
          <p:cNvSpPr>
            <a:spLocks noGrp="1"/>
          </p:cNvSpPr>
          <p:nvPr>
            <p:ph type="dt" sz="half" idx="10"/>
          </p:nvPr>
        </p:nvSpPr>
        <p:spPr/>
        <p:txBody>
          <a:bodyPr/>
          <a:lstStyle/>
          <a:p>
            <a:fld id="{A0C2B224-3CC5-4D17-BFFA-8992C9B59781}" type="datetimeFigureOut">
              <a:rPr lang="hu-HU" smtClean="0">
                <a:solidFill>
                  <a:prstClr val="black">
                    <a:tint val="75000"/>
                  </a:prstClr>
                </a:solidFill>
              </a:rPr>
              <a:pPr/>
              <a:t>2024. 08. 23.</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7D75D7DB-2D78-410B-B6C3-26AEF3E580FD}" type="slidenum">
              <a:rPr lang="hu-HU" smtClean="0">
                <a:solidFill>
                  <a:prstClr val="black">
                    <a:tint val="75000"/>
                  </a:prstClr>
                </a:solidFill>
              </a:rPr>
              <a:pPr/>
              <a:t>‹#›</a:t>
            </a:fld>
            <a:endParaRPr lang="hu-HU">
              <a:solidFill>
                <a:prstClr val="black">
                  <a:tint val="75000"/>
                </a:prstClr>
              </a:solidFill>
            </a:endParaRPr>
          </a:p>
        </p:txBody>
      </p:sp>
      <p:cxnSp>
        <p:nvCxnSpPr>
          <p:cNvPr id="11" name="Google Shape;95;p2">
            <a:extLst>
              <a:ext uri="{FF2B5EF4-FFF2-40B4-BE49-F238E27FC236}">
                <a16:creationId xmlns:a16="http://schemas.microsoft.com/office/drawing/2014/main" id="{E27B450F-4DDB-42E9-BB94-CC431440CD84}"/>
              </a:ext>
            </a:extLst>
          </p:cNvPr>
          <p:cNvCxnSpPr>
            <a:cxnSpLocks/>
          </p:cNvCxnSpPr>
          <p:nvPr userDrawn="1"/>
        </p:nvCxnSpPr>
        <p:spPr>
          <a:xfrm>
            <a:off x="838800" y="1145220"/>
            <a:ext cx="10676138" cy="0"/>
          </a:xfrm>
          <a:prstGeom prst="straightConnector1">
            <a:avLst/>
          </a:prstGeom>
          <a:noFill/>
          <a:ln w="9525" cap="flat" cmpd="sng">
            <a:solidFill>
              <a:srgbClr val="012851"/>
            </a:solidFill>
            <a:prstDash val="solid"/>
            <a:miter lim="800000"/>
            <a:headEnd type="none" w="sm" len="sm"/>
            <a:tailEnd type="none" w="sm" len="sm"/>
          </a:ln>
        </p:spPr>
      </p:cxnSp>
    </p:spTree>
    <p:extLst>
      <p:ext uri="{BB962C8B-B14F-4D97-AF65-F5344CB8AC3E}">
        <p14:creationId xmlns:p14="http://schemas.microsoft.com/office/powerpoint/2010/main" val="335078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ím és tartalom">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838800" y="399600"/>
            <a:ext cx="10742400" cy="612000"/>
          </a:xfrm>
        </p:spPr>
        <p:txBody>
          <a:bodyPr anchor="t">
            <a:normAutofit/>
          </a:bodyPr>
          <a:lstStyle>
            <a:lvl1pPr algn="l">
              <a:defRPr sz="3600">
                <a:solidFill>
                  <a:srgbClr val="3A4E62"/>
                </a:solidFill>
                <a:latin typeface="Open Sans" panose="020B0606030504020204" pitchFamily="34" charset="0"/>
                <a:ea typeface="Open Sans" panose="020B0606030504020204" pitchFamily="34" charset="0"/>
                <a:cs typeface="Open Sans" panose="020B0606030504020204" pitchFamily="34" charset="0"/>
              </a:defRPr>
            </a:lvl1pPr>
          </a:lstStyle>
          <a:p>
            <a:r>
              <a:rPr lang="hu-HU" dirty="0"/>
              <a:t>MINTACÍM SZERKESZTÉSE</a:t>
            </a:r>
          </a:p>
        </p:txBody>
      </p:sp>
      <p:sp>
        <p:nvSpPr>
          <p:cNvPr id="4" name="Dátum helye 3"/>
          <p:cNvSpPr>
            <a:spLocks noGrp="1"/>
          </p:cNvSpPr>
          <p:nvPr>
            <p:ph type="dt" sz="half" idx="10"/>
          </p:nvPr>
        </p:nvSpPr>
        <p:spPr/>
        <p:txBody>
          <a:bodyPr/>
          <a:lstStyle/>
          <a:p>
            <a:fld id="{A0C2B224-3CC5-4D17-BFFA-8992C9B59781}" type="datetimeFigureOut">
              <a:rPr lang="hu-HU" smtClean="0">
                <a:solidFill>
                  <a:prstClr val="black">
                    <a:tint val="75000"/>
                  </a:prstClr>
                </a:solidFill>
              </a:rPr>
              <a:pPr/>
              <a:t>2024. 08. 23.</a:t>
            </a:fld>
            <a:endParaRPr lang="hu-HU" dirty="0">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7D75D7DB-2D78-410B-B6C3-26AEF3E580FD}" type="slidenum">
              <a:rPr lang="hu-HU" smtClean="0">
                <a:solidFill>
                  <a:prstClr val="black">
                    <a:tint val="75000"/>
                  </a:prstClr>
                </a:solidFill>
              </a:rPr>
              <a:pPr/>
              <a:t>‹#›</a:t>
            </a:fld>
            <a:endParaRPr lang="hu-HU">
              <a:solidFill>
                <a:prstClr val="black">
                  <a:tint val="75000"/>
                </a:prstClr>
              </a:solidFill>
            </a:endParaRPr>
          </a:p>
        </p:txBody>
      </p:sp>
      <p:cxnSp>
        <p:nvCxnSpPr>
          <p:cNvPr id="8" name="Google Shape;95;p2">
            <a:extLst>
              <a:ext uri="{FF2B5EF4-FFF2-40B4-BE49-F238E27FC236}">
                <a16:creationId xmlns:a16="http://schemas.microsoft.com/office/drawing/2014/main" id="{38739928-7614-4F38-9B12-D3F45DB65E9C}"/>
              </a:ext>
            </a:extLst>
          </p:cNvPr>
          <p:cNvCxnSpPr>
            <a:cxnSpLocks/>
          </p:cNvCxnSpPr>
          <p:nvPr userDrawn="1"/>
        </p:nvCxnSpPr>
        <p:spPr>
          <a:xfrm>
            <a:off x="838800" y="1145220"/>
            <a:ext cx="10676138" cy="0"/>
          </a:xfrm>
          <a:prstGeom prst="straightConnector1">
            <a:avLst/>
          </a:prstGeom>
          <a:noFill/>
          <a:ln w="9525" cap="flat" cmpd="sng">
            <a:solidFill>
              <a:srgbClr val="012851"/>
            </a:solidFill>
            <a:prstDash val="solid"/>
            <a:miter lim="800000"/>
            <a:headEnd type="none" w="sm" len="sm"/>
            <a:tailEnd type="none" w="sm" len="sm"/>
          </a:ln>
        </p:spPr>
      </p:cxnSp>
    </p:spTree>
    <p:extLst>
      <p:ext uri="{BB962C8B-B14F-4D97-AF65-F5344CB8AC3E}">
        <p14:creationId xmlns:p14="http://schemas.microsoft.com/office/powerpoint/2010/main" val="261800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pic>
        <p:nvPicPr>
          <p:cNvPr id="7" name="Google Shape;84;p1">
            <a:extLst>
              <a:ext uri="{FF2B5EF4-FFF2-40B4-BE49-F238E27FC236}">
                <a16:creationId xmlns:a16="http://schemas.microsoft.com/office/drawing/2014/main" id="{1C9EA6B6-E26B-48CD-B49D-D7032CC8DFA3}"/>
              </a:ext>
            </a:extLst>
          </p:cNvPr>
          <p:cNvPicPr preferRelativeResize="0"/>
          <p:nvPr userDrawn="1"/>
        </p:nvPicPr>
        <p:blipFill>
          <a:blip r:embed="rId2" cstate="print">
            <a:extLst>
              <a:ext uri="{28A0092B-C50C-407E-A947-70E740481C1C}">
                <a14:useLocalDpi xmlns:a14="http://schemas.microsoft.com/office/drawing/2010/main" val="0"/>
              </a:ext>
            </a:extLst>
          </a:blip>
          <a:srcRect/>
          <a:stretch/>
        </p:blipFill>
        <p:spPr>
          <a:xfrm>
            <a:off x="598" y="0"/>
            <a:ext cx="12190815" cy="6857999"/>
          </a:xfrm>
          <a:prstGeom prst="rect">
            <a:avLst/>
          </a:prstGeom>
          <a:noFill/>
          <a:ln>
            <a:noFill/>
          </a:ln>
        </p:spPr>
      </p:pic>
      <p:sp>
        <p:nvSpPr>
          <p:cNvPr id="2" name="Cím 1"/>
          <p:cNvSpPr>
            <a:spLocks noGrp="1"/>
          </p:cNvSpPr>
          <p:nvPr>
            <p:ph type="title" hasCustomPrompt="1"/>
          </p:nvPr>
        </p:nvSpPr>
        <p:spPr>
          <a:xfrm>
            <a:off x="838800" y="2919600"/>
            <a:ext cx="10515600" cy="1015200"/>
          </a:xfrm>
        </p:spPr>
        <p:txBody>
          <a:bodyPr>
            <a:normAutofit/>
          </a:bodyPr>
          <a:lstStyle>
            <a:lvl1pPr algn="l">
              <a:defRPr sz="60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hu-HU" dirty="0"/>
              <a:t>MINTACÍM SZERKESZTÉSE</a:t>
            </a:r>
          </a:p>
        </p:txBody>
      </p:sp>
      <p:sp>
        <p:nvSpPr>
          <p:cNvPr id="3" name="Dátum helye 2"/>
          <p:cNvSpPr>
            <a:spLocks noGrp="1"/>
          </p:cNvSpPr>
          <p:nvPr>
            <p:ph type="dt" sz="half" idx="10"/>
          </p:nvPr>
        </p:nvSpPr>
        <p:spPr/>
        <p:txBody>
          <a:bodyPr/>
          <a:lstStyle/>
          <a:p>
            <a:fld id="{A0C2B224-3CC5-4D17-BFFA-8992C9B59781}" type="datetimeFigureOut">
              <a:rPr lang="hu-HU" smtClean="0">
                <a:solidFill>
                  <a:prstClr val="black">
                    <a:tint val="75000"/>
                  </a:prstClr>
                </a:solidFill>
              </a:rPr>
              <a:pPr/>
              <a:t>2024. 08. 23.</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7D75D7DB-2D78-410B-B6C3-26AEF3E580FD}"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680396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A0C2B224-3CC5-4D17-BFFA-8992C9B59781}" type="datetimeFigureOut">
              <a:rPr lang="hu-HU" smtClean="0">
                <a:solidFill>
                  <a:prstClr val="black">
                    <a:tint val="75000"/>
                  </a:prstClr>
                </a:solidFill>
              </a:rPr>
              <a:pPr/>
              <a:t>2024. 08. 23.</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7D75D7DB-2D78-410B-B6C3-26AEF3E580FD}"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420813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3393" y="1412776"/>
            <a:ext cx="4011084" cy="1162051"/>
          </a:xfrm>
        </p:spPr>
        <p:txBody>
          <a:bodyPr anchor="b"/>
          <a:lstStyle>
            <a:lvl1pPr algn="l">
              <a:defRPr sz="2667" b="0">
                <a:solidFill>
                  <a:srgbClr val="3A4E62"/>
                </a:solidFill>
                <a:latin typeface="Open Sans" panose="020B0606030504020204" pitchFamily="34" charset="0"/>
                <a:ea typeface="Open Sans" panose="020B0606030504020204" pitchFamily="34" charset="0"/>
                <a:cs typeface="Open Sans" panose="020B0606030504020204" pitchFamily="34" charset="0"/>
              </a:defRPr>
            </a:lvl1pPr>
          </a:lstStyle>
          <a:p>
            <a:r>
              <a:rPr lang="hu-HU" dirty="0"/>
              <a:t>Mintacím szerkesztése</a:t>
            </a:r>
          </a:p>
        </p:txBody>
      </p:sp>
      <p:sp>
        <p:nvSpPr>
          <p:cNvPr id="3" name="Tartalom helye 2"/>
          <p:cNvSpPr>
            <a:spLocks noGrp="1"/>
          </p:cNvSpPr>
          <p:nvPr>
            <p:ph idx="1"/>
          </p:nvPr>
        </p:nvSpPr>
        <p:spPr>
          <a:xfrm>
            <a:off x="4766733" y="273052"/>
            <a:ext cx="6815667" cy="5405853"/>
          </a:xfrm>
        </p:spPr>
        <p:txBody>
          <a:bodyPr/>
          <a:lstStyle>
            <a:lvl1pPr>
              <a:buClr>
                <a:srgbClr val="3A4E62"/>
              </a:buClr>
              <a:defRPr sz="4267">
                <a:solidFill>
                  <a:srgbClr val="3A4E62"/>
                </a:solidFill>
                <a:latin typeface="Open Sans" panose="020B0606030504020204" pitchFamily="34" charset="0"/>
                <a:ea typeface="Open Sans" panose="020B0606030504020204" pitchFamily="34" charset="0"/>
                <a:cs typeface="Open Sans" panose="020B0606030504020204" pitchFamily="34" charset="0"/>
              </a:defRPr>
            </a:lvl1pPr>
            <a:lvl2pPr marL="990575" indent="-380990">
              <a:buClr>
                <a:srgbClr val="3A4E62"/>
              </a:buClr>
              <a:buFont typeface="Arial" panose="020B0604020202020204" pitchFamily="34" charset="0"/>
              <a:buChar char="•"/>
              <a:defRPr sz="3733">
                <a:solidFill>
                  <a:srgbClr val="3A4E62"/>
                </a:solidFill>
                <a:latin typeface="Open Sans" panose="020B0606030504020204" pitchFamily="34" charset="0"/>
                <a:ea typeface="Open Sans" panose="020B0606030504020204" pitchFamily="34" charset="0"/>
                <a:cs typeface="Open Sans" panose="020B0606030504020204" pitchFamily="34" charset="0"/>
              </a:defRPr>
            </a:lvl2pPr>
            <a:lvl3pPr>
              <a:buClr>
                <a:srgbClr val="3A4E62"/>
              </a:buClr>
              <a:defRPr sz="3200">
                <a:solidFill>
                  <a:srgbClr val="3A4E62"/>
                </a:solidFill>
                <a:latin typeface="Open Sans" panose="020B0606030504020204" pitchFamily="34" charset="0"/>
                <a:ea typeface="Open Sans" panose="020B0606030504020204" pitchFamily="34" charset="0"/>
                <a:cs typeface="Open Sans" panose="020B0606030504020204" pitchFamily="34" charset="0"/>
              </a:defRPr>
            </a:lvl3pPr>
            <a:lvl4pPr marL="2133547" indent="-304792">
              <a:buClr>
                <a:srgbClr val="3A4E62"/>
              </a:buClr>
              <a:buFont typeface="Arial" panose="020B0604020202020204" pitchFamily="34" charset="0"/>
              <a:buChar char="•"/>
              <a:defRPr sz="2667">
                <a:solidFill>
                  <a:srgbClr val="3A4E62"/>
                </a:solidFill>
                <a:latin typeface="Open Sans" panose="020B0606030504020204" pitchFamily="34" charset="0"/>
                <a:ea typeface="Open Sans" panose="020B0606030504020204" pitchFamily="34" charset="0"/>
                <a:cs typeface="Open Sans" panose="020B0606030504020204" pitchFamily="34" charset="0"/>
              </a:defRPr>
            </a:lvl4pPr>
            <a:lvl5pPr marL="2743131" indent="-304792">
              <a:buClr>
                <a:srgbClr val="3A4E62"/>
              </a:buClr>
              <a:buFont typeface="Arial" panose="020B0604020202020204" pitchFamily="34" charset="0"/>
              <a:buChar char="•"/>
              <a:defRPr sz="2667">
                <a:solidFill>
                  <a:srgbClr val="3A4E62"/>
                </a:solidFill>
                <a:latin typeface="Open Sans" panose="020B0606030504020204" pitchFamily="34" charset="0"/>
                <a:ea typeface="Open Sans" panose="020B0606030504020204" pitchFamily="34" charset="0"/>
                <a:cs typeface="Open Sans" panose="020B0606030504020204" pitchFamily="34" charset="0"/>
              </a:defRPr>
            </a:lvl5pPr>
            <a:lvl6pPr>
              <a:defRPr sz="2667"/>
            </a:lvl6pPr>
            <a:lvl7pPr>
              <a:defRPr sz="2667"/>
            </a:lvl7pPr>
            <a:lvl8pPr>
              <a:defRPr sz="2667"/>
            </a:lvl8pPr>
            <a:lvl9pPr>
              <a:defRPr sz="2667"/>
            </a:lvl9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Szöveg helye 3"/>
          <p:cNvSpPr>
            <a:spLocks noGrp="1"/>
          </p:cNvSpPr>
          <p:nvPr>
            <p:ph type="body" sz="half" idx="2"/>
          </p:nvPr>
        </p:nvSpPr>
        <p:spPr>
          <a:xfrm>
            <a:off x="609602" y="2660916"/>
            <a:ext cx="4011084" cy="3017989"/>
          </a:xfrm>
        </p:spPr>
        <p:txBody>
          <a:bodyPr/>
          <a:lstStyle>
            <a:lvl1pPr marL="0" indent="0">
              <a:buNone/>
              <a:defRPr sz="1867">
                <a:solidFill>
                  <a:srgbClr val="3A4E62"/>
                </a:solidFill>
                <a:latin typeface="Open Sans" panose="020B0606030504020204" pitchFamily="34" charset="0"/>
                <a:ea typeface="Open Sans" panose="020B0606030504020204" pitchFamily="34" charset="0"/>
                <a:cs typeface="Open Sans" panose="020B0606030504020204"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hu-HU" dirty="0"/>
              <a:t>Mintaszöveg szerkesztése</a:t>
            </a:r>
          </a:p>
        </p:txBody>
      </p:sp>
      <p:sp>
        <p:nvSpPr>
          <p:cNvPr id="5" name="Dátum helye 4"/>
          <p:cNvSpPr>
            <a:spLocks noGrp="1"/>
          </p:cNvSpPr>
          <p:nvPr>
            <p:ph type="dt" sz="half" idx="10"/>
          </p:nvPr>
        </p:nvSpPr>
        <p:spPr/>
        <p:txBody>
          <a:bodyPr/>
          <a:lstStyle/>
          <a:p>
            <a:fld id="{A0C2B224-3CC5-4D17-BFFA-8992C9B59781}" type="datetimeFigureOut">
              <a:rPr lang="hu-HU" smtClean="0">
                <a:solidFill>
                  <a:prstClr val="black">
                    <a:tint val="75000"/>
                  </a:prstClr>
                </a:solidFill>
              </a:rPr>
              <a:pPr/>
              <a:t>2024. 08. 23.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7D75D7DB-2D78-410B-B6C3-26AEF3E580FD}"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284533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656222"/>
            <a:ext cx="7315200" cy="566739"/>
          </a:xfrm>
        </p:spPr>
        <p:txBody>
          <a:bodyPr anchor="b"/>
          <a:lstStyle>
            <a:lvl1pPr algn="l">
              <a:defRPr sz="2667" b="0">
                <a:solidFill>
                  <a:srgbClr val="3A4E62"/>
                </a:solidFill>
                <a:latin typeface="Open Sans" panose="020B0606030504020204" pitchFamily="34" charset="0"/>
                <a:ea typeface="Open Sans" panose="020B0606030504020204" pitchFamily="34" charset="0"/>
                <a:cs typeface="Open Sans" panose="020B0606030504020204" pitchFamily="34" charset="0"/>
              </a:defRPr>
            </a:lvl1pPr>
          </a:lstStyle>
          <a:p>
            <a:r>
              <a:rPr lang="hu-HU" dirty="0"/>
              <a:t>Mintacím szerkesztése</a:t>
            </a:r>
          </a:p>
        </p:txBody>
      </p:sp>
      <p:sp>
        <p:nvSpPr>
          <p:cNvPr id="3" name="Kép helye 2"/>
          <p:cNvSpPr>
            <a:spLocks noGrp="1"/>
          </p:cNvSpPr>
          <p:nvPr>
            <p:ph type="pic" idx="1"/>
          </p:nvPr>
        </p:nvSpPr>
        <p:spPr>
          <a:xfrm>
            <a:off x="2389717" y="468397"/>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hu-HU"/>
          </a:p>
        </p:txBody>
      </p:sp>
      <p:sp>
        <p:nvSpPr>
          <p:cNvPr id="4" name="Szöveg helye 3"/>
          <p:cNvSpPr>
            <a:spLocks noGrp="1"/>
          </p:cNvSpPr>
          <p:nvPr>
            <p:ph type="body" sz="half" idx="2"/>
          </p:nvPr>
        </p:nvSpPr>
        <p:spPr>
          <a:xfrm>
            <a:off x="2389717" y="5222960"/>
            <a:ext cx="7315200" cy="566739"/>
          </a:xfrm>
        </p:spPr>
        <p:txBody>
          <a:bodyPr/>
          <a:lstStyle>
            <a:lvl1pPr marL="0" indent="0">
              <a:buNone/>
              <a:defRPr sz="1867">
                <a:solidFill>
                  <a:srgbClr val="3A4E62"/>
                </a:solidFill>
                <a:latin typeface="Open Sans" panose="020B0606030504020204" pitchFamily="34" charset="0"/>
                <a:ea typeface="Open Sans" panose="020B0606030504020204" pitchFamily="34" charset="0"/>
                <a:cs typeface="Open Sans" panose="020B0606030504020204"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hu-HU" dirty="0"/>
              <a:t>Mintaszöveg szerkesztése</a:t>
            </a:r>
          </a:p>
        </p:txBody>
      </p:sp>
      <p:sp>
        <p:nvSpPr>
          <p:cNvPr id="5" name="Dátum helye 4"/>
          <p:cNvSpPr>
            <a:spLocks noGrp="1"/>
          </p:cNvSpPr>
          <p:nvPr>
            <p:ph type="dt" sz="half" idx="10"/>
          </p:nvPr>
        </p:nvSpPr>
        <p:spPr/>
        <p:txBody>
          <a:bodyPr/>
          <a:lstStyle/>
          <a:p>
            <a:fld id="{A0C2B224-3CC5-4D17-BFFA-8992C9B59781}" type="datetimeFigureOut">
              <a:rPr lang="hu-HU" smtClean="0">
                <a:solidFill>
                  <a:prstClr val="black">
                    <a:tint val="75000"/>
                  </a:prstClr>
                </a:solidFill>
              </a:rPr>
              <a:pPr/>
              <a:t>2024. 08. 23.</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7D75D7DB-2D78-410B-B6C3-26AEF3E580FD}"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83255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800" y="399600"/>
            <a:ext cx="10742400" cy="612000"/>
          </a:xfrm>
          <a:prstGeom prst="rect">
            <a:avLst/>
          </a:prstGeom>
        </p:spPr>
        <p:txBody>
          <a:bodyPr vert="horz" lIns="91440" tIns="45720" rIns="91440" bIns="45720" rtlCol="0" anchor="t">
            <a:normAutofit/>
          </a:bodyPr>
          <a:lstStyle/>
          <a:p>
            <a:r>
              <a:rPr lang="hu-HU" dirty="0"/>
              <a:t>MINTACÍM SZERKESZTÉSE</a:t>
            </a:r>
          </a:p>
        </p:txBody>
      </p:sp>
      <p:sp>
        <p:nvSpPr>
          <p:cNvPr id="3" name="Szöveg helye 2"/>
          <p:cNvSpPr>
            <a:spLocks noGrp="1"/>
          </p:cNvSpPr>
          <p:nvPr>
            <p:ph type="body" idx="1"/>
          </p:nvPr>
        </p:nvSpPr>
        <p:spPr>
          <a:xfrm>
            <a:off x="838800" y="1600202"/>
            <a:ext cx="10743600" cy="426997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cs typeface="Arial" panose="020B0604020202020204" pitchFamily="34" charset="0"/>
              </a:defRPr>
            </a:lvl1pPr>
          </a:lstStyle>
          <a:p>
            <a:fld id="{A0C2B224-3CC5-4D17-BFFA-8992C9B59781}" type="datetimeFigureOut">
              <a:rPr lang="hu-HU" smtClean="0">
                <a:solidFill>
                  <a:prstClr val="black">
                    <a:tint val="75000"/>
                  </a:prstClr>
                </a:solidFill>
              </a:rPr>
              <a:pPr/>
              <a:t>2024. 08. 23.</a:t>
            </a:fld>
            <a:endParaRPr lang="hu-HU" dirty="0">
              <a:solidFill>
                <a:prstClr val="black">
                  <a:tint val="75000"/>
                </a:prstClr>
              </a:solidFill>
            </a:endParaRPr>
          </a:p>
        </p:txBody>
      </p:sp>
      <p:sp>
        <p:nvSpPr>
          <p:cNvPr id="5" name="Élőláb hely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cs typeface="Arial" panose="020B0604020202020204" pitchFamily="34" charset="0"/>
              </a:defRPr>
            </a:lvl1pPr>
          </a:lstStyle>
          <a:p>
            <a:endParaRPr lang="hu-HU" dirty="0">
              <a:solidFill>
                <a:prstClr val="black">
                  <a:tint val="75000"/>
                </a:prstClr>
              </a:solidFill>
            </a:endParaRPr>
          </a:p>
        </p:txBody>
      </p:sp>
      <p:sp>
        <p:nvSpPr>
          <p:cNvPr id="6" name="Dia számának hely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cs typeface="Arial" panose="020B0604020202020204" pitchFamily="34" charset="0"/>
              </a:defRPr>
            </a:lvl1pPr>
          </a:lstStyle>
          <a:p>
            <a:fld id="{7D75D7DB-2D78-410B-B6C3-26AEF3E580FD}" type="slidenum">
              <a:rPr lang="hu-HU" smtClean="0">
                <a:solidFill>
                  <a:prstClr val="black">
                    <a:tint val="75000"/>
                  </a:prstClr>
                </a:solidFill>
              </a:rPr>
              <a:pPr/>
              <a:t>‹#›</a:t>
            </a:fld>
            <a:endParaRPr lang="hu-HU" dirty="0">
              <a:solidFill>
                <a:prstClr val="black">
                  <a:tint val="75000"/>
                </a:prstClr>
              </a:solidFill>
            </a:endParaRPr>
          </a:p>
        </p:txBody>
      </p:sp>
      <p:pic>
        <p:nvPicPr>
          <p:cNvPr id="8" name="Google Shape;92;p2">
            <a:extLst>
              <a:ext uri="{FF2B5EF4-FFF2-40B4-BE49-F238E27FC236}">
                <a16:creationId xmlns:a16="http://schemas.microsoft.com/office/drawing/2014/main" id="{B819BF99-A32D-4B31-90BA-F7B6EDBFF797}"/>
              </a:ext>
            </a:extLst>
          </p:cNvPr>
          <p:cNvPicPr preferRelativeResize="0"/>
          <p:nvPr userDrawn="1"/>
        </p:nvPicPr>
        <p:blipFill>
          <a:blip r:embed="rId10"/>
          <a:srcRect/>
          <a:stretch/>
        </p:blipFill>
        <p:spPr>
          <a:xfrm>
            <a:off x="4428" y="6012677"/>
            <a:ext cx="12183144" cy="851297"/>
          </a:xfrm>
          <a:prstGeom prst="rect">
            <a:avLst/>
          </a:prstGeom>
          <a:noFill/>
          <a:ln>
            <a:noFill/>
          </a:ln>
        </p:spPr>
      </p:pic>
    </p:spTree>
    <p:extLst>
      <p:ext uri="{BB962C8B-B14F-4D97-AF65-F5344CB8AC3E}">
        <p14:creationId xmlns:p14="http://schemas.microsoft.com/office/powerpoint/2010/main" val="1800580835"/>
      </p:ext>
    </p:extLst>
  </p:cSld>
  <p:clrMap bg1="lt1" tx1="dk1" bg2="lt2" tx2="dk2" accent1="accent1" accent2="accent2" accent3="accent3" accent4="accent4" accent5="accent5" accent6="accent6" hlink="hlink" folHlink="folHlink"/>
  <p:sldLayoutIdLst>
    <p:sldLayoutId id="2147483764" r:id="rId1"/>
    <p:sldLayoutId id="2147483766" r:id="rId2"/>
    <p:sldLayoutId id="2147483771" r:id="rId3"/>
    <p:sldLayoutId id="2147483772" r:id="rId4"/>
    <p:sldLayoutId id="2147483773" r:id="rId5"/>
    <p:sldLayoutId id="2147483781" r:id="rId6"/>
    <p:sldLayoutId id="2147483785" r:id="rId7"/>
    <p:sldLayoutId id="2147483786" r:id="rId8"/>
  </p:sldLayoutIdLst>
  <p:txStyles>
    <p:titleStyle>
      <a:lvl1pPr algn="l" defTabSz="1219170" rtl="0" eaLnBrk="1" latinLnBrk="0" hangingPunct="1">
        <a:spcBef>
          <a:spcPct val="0"/>
        </a:spcBef>
        <a:buNone/>
        <a:defRPr sz="3600" kern="1200">
          <a:solidFill>
            <a:srgbClr val="3A4E6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457189" indent="-457189" algn="l" defTabSz="1219170" rtl="0" eaLnBrk="1" latinLnBrk="0" hangingPunct="1">
        <a:spcBef>
          <a:spcPct val="20000"/>
        </a:spcBef>
        <a:buClr>
          <a:srgbClr val="3A4E62"/>
        </a:buClr>
        <a:buFont typeface="Arial" panose="020B0604020202020204" pitchFamily="34" charset="0"/>
        <a:buChar char="•"/>
        <a:defRPr sz="4267" kern="1200">
          <a:solidFill>
            <a:srgbClr val="3A4E62"/>
          </a:solidFill>
          <a:latin typeface="Open Sans" panose="020B0606030504020204" pitchFamily="34" charset="0"/>
          <a:ea typeface="Open Sans" panose="020B0606030504020204" pitchFamily="34" charset="0"/>
          <a:cs typeface="Open Sans" panose="020B0606030504020204" pitchFamily="34" charset="0"/>
        </a:defRPr>
      </a:lvl1pPr>
      <a:lvl2pPr marL="990575" indent="-380990" algn="l" defTabSz="1219170" rtl="0" eaLnBrk="1" latinLnBrk="0" hangingPunct="1">
        <a:spcBef>
          <a:spcPct val="20000"/>
        </a:spcBef>
        <a:buClr>
          <a:srgbClr val="3A4E62"/>
        </a:buClr>
        <a:buFont typeface="Arial" panose="020B0604020202020204" pitchFamily="34" charset="0"/>
        <a:buChar char="•"/>
        <a:defRPr sz="3733" kern="1200">
          <a:solidFill>
            <a:srgbClr val="3A4E62"/>
          </a:solidFill>
          <a:latin typeface="Open Sans" panose="020B0606030504020204" pitchFamily="34" charset="0"/>
          <a:ea typeface="Open Sans" panose="020B0606030504020204" pitchFamily="34" charset="0"/>
          <a:cs typeface="Open Sans" panose="020B0606030504020204" pitchFamily="34" charset="0"/>
        </a:defRPr>
      </a:lvl2pPr>
      <a:lvl3pPr marL="1523962" indent="-304792" algn="l" defTabSz="1219170" rtl="0" eaLnBrk="1" latinLnBrk="0" hangingPunct="1">
        <a:spcBef>
          <a:spcPct val="20000"/>
        </a:spcBef>
        <a:buClr>
          <a:srgbClr val="3A4E62"/>
        </a:buClr>
        <a:buFont typeface="Arial" panose="020B0604020202020204" pitchFamily="34" charset="0"/>
        <a:buChar char="•"/>
        <a:defRPr sz="3200" kern="1200">
          <a:solidFill>
            <a:srgbClr val="3A4E62"/>
          </a:solidFill>
          <a:latin typeface="Open Sans" panose="020B0606030504020204" pitchFamily="34" charset="0"/>
          <a:ea typeface="Open Sans" panose="020B0606030504020204" pitchFamily="34" charset="0"/>
          <a:cs typeface="Open Sans" panose="020B0606030504020204" pitchFamily="34" charset="0"/>
        </a:defRPr>
      </a:lvl3pPr>
      <a:lvl4pPr marL="2133547" indent="-304792" algn="l" defTabSz="1219170" rtl="0" eaLnBrk="1" latinLnBrk="0" hangingPunct="1">
        <a:spcBef>
          <a:spcPct val="20000"/>
        </a:spcBef>
        <a:buClr>
          <a:srgbClr val="3A4E62"/>
        </a:buClr>
        <a:buFont typeface="Arial" panose="020B0604020202020204" pitchFamily="34" charset="0"/>
        <a:buChar char="•"/>
        <a:defRPr sz="2667" kern="1200">
          <a:solidFill>
            <a:srgbClr val="3A4E62"/>
          </a:solidFill>
          <a:latin typeface="Open Sans" panose="020B0606030504020204" pitchFamily="34" charset="0"/>
          <a:ea typeface="Open Sans" panose="020B0606030504020204" pitchFamily="34" charset="0"/>
          <a:cs typeface="Open Sans" panose="020B0606030504020204" pitchFamily="34" charset="0"/>
        </a:defRPr>
      </a:lvl4pPr>
      <a:lvl5pPr marL="2743131" indent="-304792" algn="l" defTabSz="1219170" rtl="0" eaLnBrk="1" latinLnBrk="0" hangingPunct="1">
        <a:spcBef>
          <a:spcPct val="20000"/>
        </a:spcBef>
        <a:buClr>
          <a:srgbClr val="3A4E62"/>
        </a:buClr>
        <a:buFont typeface="Arial" panose="020B0604020202020204" pitchFamily="34" charset="0"/>
        <a:buChar char="•"/>
        <a:defRPr sz="2667" kern="1200">
          <a:solidFill>
            <a:srgbClr val="3A4E62"/>
          </a:solidFill>
          <a:latin typeface="Open Sans" panose="020B0606030504020204" pitchFamily="34" charset="0"/>
          <a:ea typeface="Open Sans" panose="020B0606030504020204" pitchFamily="34" charset="0"/>
          <a:cs typeface="Open Sans" panose="020B0606030504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hu-HU"/>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lte.hu/en/visa-procedure/non-eea" TargetMode="External"/><Relationship Id="rId2" Type="http://schemas.openxmlformats.org/officeDocument/2006/relationships/hyperlink" Target="https://www.elte.hu/en/neptun-administration-of-progress" TargetMode="External"/><Relationship Id="rId1" Type="http://schemas.openxmlformats.org/officeDocument/2006/relationships/slideLayout" Target="../slideLayouts/slideLayout3.xml"/><Relationship Id="rId6" Type="http://schemas.openxmlformats.org/officeDocument/2006/relationships/hyperlink" Target="https://www.elte.hu/en/university-life" TargetMode="External"/><Relationship Id="rId5" Type="http://schemas.openxmlformats.org/officeDocument/2006/relationships/hyperlink" Target="https://www.elte.hu/en/health-insurance" TargetMode="External"/><Relationship Id="rId4" Type="http://schemas.openxmlformats.org/officeDocument/2006/relationships/hyperlink" Target="https://qter.elte.hu/Statikus.aspx/GyIK-Diakigazolvan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neptun.elte.hu/"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neptun.elte.hu/oktig/tanugyi-idoren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s41Q5mksLpY" TargetMode="External"/><Relationship Id="rId2" Type="http://schemas.openxmlformats.org/officeDocument/2006/relationships/slideLayout" Target="../slideLayouts/slideLayout2.xml"/><Relationship Id="rId1" Type="http://schemas.openxmlformats.org/officeDocument/2006/relationships/video" Target="https://www.youtube.com/embed/s41Q5mksLpY" TargetMode="Externa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hyperlink" Target="https://konzinfo.mfa.gov.hu/en/embassies#hungarian-embassies-abroad"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mailto:visa@elte.hu" TargetMode="External"/><Relationship Id="rId5" Type="http://schemas.openxmlformats.org/officeDocument/2006/relationships/hyperlink" Target="https://www.elte.hu/en/visa-procedure" TargetMode="External"/><Relationship Id="rId4" Type="http://schemas.openxmlformats.org/officeDocument/2006/relationships/hyperlink" Target="http://www.bmbah.hu/index.php?lang=e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oif.gov.hu/index.php?option=com_k2&amp;view=item&amp;layout=item&amp;id=2061&amp;Itemid=2333&amp;lang=en" TargetMode="External"/><Relationship Id="rId2" Type="http://schemas.openxmlformats.org/officeDocument/2006/relationships/hyperlink" Target="http://oif.gov.hu/index.php?option=com_k2&amp;view=item&amp;layout=item&amp;id=2058&amp;Itemid=2330&amp;lang=en" TargetMode="External"/><Relationship Id="rId1" Type="http://schemas.openxmlformats.org/officeDocument/2006/relationships/slideLayout" Target="../slideLayouts/slideLayout3.xml"/><Relationship Id="rId4" Type="http://schemas.openxmlformats.org/officeDocument/2006/relationships/hyperlink" Target="https://enterhungary.gov.hu/eh/?e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elte.hu/en/housing-office" TargetMode="External"/><Relationship Id="rId2" Type="http://schemas.openxmlformats.org/officeDocument/2006/relationships/hyperlink" Target="https://www.elte.hu/en/dormitory-centr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bkk.hu/en/tickets-and-passes/prices/monthly-passes/monthly-budapest-pass-for-students.61/" TargetMode="External"/><Relationship Id="rId1" Type="http://schemas.openxmlformats.org/officeDocument/2006/relationships/slideLayout" Target="../slideLayouts/slideLayout3.xml"/><Relationship Id="rId6" Type="http://schemas.openxmlformats.org/officeDocument/2006/relationships/hyperlink" Target="https://qter.elte.hu/Statikus.aspx/GyIK-Diakigazolvany" TargetMode="External"/><Relationship Id="rId5" Type="http://schemas.openxmlformats.org/officeDocument/2006/relationships/hyperlink" Target="https://qter.elte.hu/default.aspx" TargetMode="External"/><Relationship Id="rId4" Type="http://schemas.openxmlformats.org/officeDocument/2006/relationships/hyperlink" Target="https://kormanyhivatalok.hu/kormanyablakok"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elte.hu/en/health-insurance" TargetMode="External"/><Relationship Id="rId2" Type="http://schemas.openxmlformats.org/officeDocument/2006/relationships/hyperlink" Target="https://www.elte.hu/en/health-insurance/non-private" TargetMode="External"/><Relationship Id="rId1" Type="http://schemas.openxmlformats.org/officeDocument/2006/relationships/slideLayout" Target="../slideLayouts/slideLayout2.xml"/><Relationship Id="rId4" Type="http://schemas.openxmlformats.org/officeDocument/2006/relationships/hyperlink" Target="https://www.elte.hu/en/quaestura-office"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elte.hu/en/student-finances/student-loans" TargetMode="External"/><Relationship Id="rId3" Type="http://schemas.openxmlformats.org/officeDocument/2006/relationships/hyperlink" Target="https://stipendiumhungaricum.hu/" TargetMode="External"/><Relationship Id="rId7" Type="http://schemas.openxmlformats.org/officeDocument/2006/relationships/hyperlink" Target="https://www.elte.hu/en/funding" TargetMode="External"/><Relationship Id="rId12"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www.elte.hu/en/funding/students-from-canada" TargetMode="External"/><Relationship Id="rId11" Type="http://schemas.openxmlformats.org/officeDocument/2006/relationships/image" Target="../media/image14.jpg"/><Relationship Id="rId5" Type="http://schemas.openxmlformats.org/officeDocument/2006/relationships/hyperlink" Target="http://www.elte.hu/en/funding/students-from-the-usa" TargetMode="External"/><Relationship Id="rId10" Type="http://schemas.openxmlformats.org/officeDocument/2006/relationships/hyperlink" Target="http://studyinhungary.hu/living-in-hungary/menu/your-costs-of-living.html" TargetMode="External"/><Relationship Id="rId4" Type="http://schemas.openxmlformats.org/officeDocument/2006/relationships/hyperlink" Target="https://diasporascholarship.hu/en/" TargetMode="External"/><Relationship Id="rId9" Type="http://schemas.openxmlformats.org/officeDocument/2006/relationships/hyperlink" Target="https://www.elte.hu/en/about-hungary/work-permi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stipendiumhungaricum.hu/scholarship-holders/"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iasporascholarship.hu/en/scholarship-holders/"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elte.hu/en/student-finances/tax-car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elte.hu/en/student-finances/bank-account"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www.elte.hu/en/outgoing-mobility/erasmus/call-for-application/long-term?m=609"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30.png"/><Relationship Id="rId3" Type="http://schemas.openxmlformats.org/officeDocument/2006/relationships/image" Target="../media/image80.png"/><Relationship Id="rId7" Type="http://schemas.openxmlformats.org/officeDocument/2006/relationships/image" Target="../media/image100.png"/><Relationship Id="rId12" Type="http://schemas.openxmlformats.org/officeDocument/2006/relationships/customXml" Target="../ink/ink6.xml"/><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customXml" Target="../ink/ink3.xml"/><Relationship Id="rId11" Type="http://schemas.openxmlformats.org/officeDocument/2006/relationships/image" Target="../media/image120.png"/><Relationship Id="rId5" Type="http://schemas.openxmlformats.org/officeDocument/2006/relationships/image" Target="../media/image90.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110.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8.svg"/></Relationships>
</file>

<file path=ppt/slides/_rels/slide2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s://www.facebook.com/elteinternational" TargetMode="External"/><Relationship Id="rId7"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5.xml"/><Relationship Id="rId6" Type="http://schemas.openxmlformats.org/officeDocument/2006/relationships/hyperlink" Target="https://www.facebook.com/kulugy?locale=hu_HU" TargetMode="External"/><Relationship Id="rId5" Type="http://schemas.openxmlformats.org/officeDocument/2006/relationships/hyperlink" Target="https://www.facebook.com/tatkhok?locale=hu_HU" TargetMode="External"/><Relationship Id="rId10" Type="http://schemas.openxmlformats.org/officeDocument/2006/relationships/hyperlink" Target="https://www.instagram.com/elte_tatk/" TargetMode="External"/><Relationship Id="rId4" Type="http://schemas.openxmlformats.org/officeDocument/2006/relationships/hyperlink" Target="https://www.facebook.com/ELTEsocialinternational" TargetMode="External"/><Relationship Id="rId9" Type="http://schemas.openxmlformats.org/officeDocument/2006/relationships/hyperlink" Target="https://www.instagram.com/elte_officia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kulugymentor@tatkhok.elte.hu/" TargetMode="External"/><Relationship Id="rId2" Type="http://schemas.openxmlformats.org/officeDocument/2006/relationships/hyperlink" Target="mailto:tatk@elte.esn.hu"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mailto:shmentor.tatk@elte.h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tatk.elte.hu/en/ar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facebook.com/kulugy/" TargetMode="External"/><Relationship Id="rId4" Type="http://schemas.openxmlformats.org/officeDocument/2006/relationships/hyperlink" Target="https://qter.elte.h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fejes.balazs@tatk.elte.hu"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mailto:e-mail:%20kuklics.eniko@tatk.elte.hu"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tatk.elte.hu/en/specialneeds" TargetMode="External"/><Relationship Id="rId3" Type="http://schemas.openxmlformats.org/officeDocument/2006/relationships/hyperlink" Target="https://www.elte.hu/en/library" TargetMode="External"/><Relationship Id="rId7" Type="http://schemas.openxmlformats.org/officeDocument/2006/relationships/hyperlink" Target="https://tatk.elte.hu/en/sport-culture" TargetMode="External"/><Relationship Id="rId2" Type="http://schemas.openxmlformats.org/officeDocument/2006/relationships/hyperlink" Target="https://tatk.elte.hu/en/library" TargetMode="External"/><Relationship Id="rId1" Type="http://schemas.openxmlformats.org/officeDocument/2006/relationships/slideLayout" Target="../slideLayouts/slideLayout7.xml"/><Relationship Id="rId6" Type="http://schemas.openxmlformats.org/officeDocument/2006/relationships/hyperlink" Target="https://www.tatk.elte.hu/free_EN_course_23/24_FALL" TargetMode="External"/><Relationship Id="rId11" Type="http://schemas.openxmlformats.org/officeDocument/2006/relationships/image" Target="../media/image8.png"/><Relationship Id="rId5" Type="http://schemas.openxmlformats.org/officeDocument/2006/relationships/hyperlink" Target="https://www.elte.hu/en/it-support" TargetMode="External"/><Relationship Id="rId10" Type="http://schemas.openxmlformats.org/officeDocument/2006/relationships/hyperlink" Target="https://www.ppk.elte.hu/en/counselling" TargetMode="External"/><Relationship Id="rId4" Type="http://schemas.openxmlformats.org/officeDocument/2006/relationships/hyperlink" Target="https://tatk.elte.hu/en/computer" TargetMode="External"/><Relationship Id="rId9" Type="http://schemas.openxmlformats.org/officeDocument/2006/relationships/hyperlink" Target="https://www.elte.hu/en/pastoral-servic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a:extLst>
              <a:ext uri="{FF2B5EF4-FFF2-40B4-BE49-F238E27FC236}">
                <a16:creationId xmlns:a16="http://schemas.microsoft.com/office/drawing/2014/main" id="{007E3EB8-6AE5-4EB1-82B6-6AE835665E2F}"/>
              </a:ext>
            </a:extLst>
          </p:cNvPr>
          <p:cNvSpPr txBox="1">
            <a:spLocks/>
          </p:cNvSpPr>
          <p:nvPr/>
        </p:nvSpPr>
        <p:spPr>
          <a:xfrm>
            <a:off x="609600" y="2383110"/>
            <a:ext cx="10363200" cy="1470025"/>
          </a:xfrm>
          <a:prstGeom prst="rect">
            <a:avLst/>
          </a:prstGeom>
        </p:spPr>
        <p:txBody>
          <a:bodyPr/>
          <a:lstStyle>
            <a:lvl1pPr algn="l" defTabSz="1219170" rtl="0" eaLnBrk="1" latinLnBrk="0" hangingPunct="1">
              <a:spcBef>
                <a:spcPct val="0"/>
              </a:spcBef>
              <a:buNone/>
              <a:defRPr sz="3600" kern="1200">
                <a:solidFill>
                  <a:srgbClr val="3A4E62"/>
                </a:solidFill>
                <a:latin typeface="Open Sans" panose="020B0606030504020204" pitchFamily="34" charset="0"/>
                <a:ea typeface="Open Sans" panose="020B0606030504020204" pitchFamily="34" charset="0"/>
                <a:cs typeface="Open Sans" panose="020B0606030504020204" pitchFamily="34" charset="0"/>
              </a:defRPr>
            </a:lvl1pPr>
          </a:lstStyle>
          <a:p>
            <a:pPr defTabSz="914400">
              <a:spcBef>
                <a:spcPts val="0"/>
              </a:spcBef>
              <a:buClr>
                <a:srgbClr val="FFFFFF"/>
              </a:buClr>
              <a:buSzPct val="100000"/>
              <a:buFont typeface="Open Sans"/>
              <a:buNone/>
              <a:defRPr/>
            </a:pPr>
            <a:r>
              <a:rPr lang="hu-HU" sz="5900" kern="0" dirty="0" err="1">
                <a:solidFill>
                  <a:srgbClr val="FFFFFF"/>
                </a:solidFill>
                <a:latin typeface="Open Sans"/>
                <a:ea typeface="Open Sans"/>
                <a:cs typeface="Open Sans"/>
                <a:sym typeface="Open Sans"/>
              </a:rPr>
              <a:t>Orientation</a:t>
            </a:r>
            <a:br>
              <a:rPr lang="hu-HU" sz="4300" kern="0" dirty="0">
                <a:solidFill>
                  <a:srgbClr val="FFFFFF"/>
                </a:solidFill>
                <a:latin typeface="Open Sans"/>
                <a:ea typeface="Open Sans"/>
                <a:cs typeface="Open Sans"/>
                <a:sym typeface="Open Sans"/>
              </a:rPr>
            </a:br>
            <a:r>
              <a:rPr lang="hu-HU" sz="3900" kern="0" dirty="0">
                <a:solidFill>
                  <a:srgbClr val="FFFFFF"/>
                </a:solidFill>
                <a:latin typeface="Open Sans"/>
                <a:ea typeface="Open Sans"/>
                <a:cs typeface="Open Sans"/>
                <a:sym typeface="Open Sans"/>
              </a:rPr>
              <a:t>for International Students</a:t>
            </a:r>
            <a:endParaRPr lang="hu-HU" sz="4300" kern="0" dirty="0">
              <a:solidFill>
                <a:srgbClr val="FFFFFF"/>
              </a:solidFill>
              <a:latin typeface="Calibri"/>
              <a:ea typeface="Calibri"/>
              <a:cs typeface="Calibri"/>
              <a:sym typeface="Calibri"/>
            </a:endParaRPr>
          </a:p>
        </p:txBody>
      </p:sp>
      <p:sp>
        <p:nvSpPr>
          <p:cNvPr id="4" name="Google Shape;86;p1">
            <a:extLst>
              <a:ext uri="{FF2B5EF4-FFF2-40B4-BE49-F238E27FC236}">
                <a16:creationId xmlns:a16="http://schemas.microsoft.com/office/drawing/2014/main" id="{6C46DC0F-0615-434D-B1D5-2DABB906E46F}"/>
              </a:ext>
            </a:extLst>
          </p:cNvPr>
          <p:cNvSpPr txBox="1"/>
          <p:nvPr/>
        </p:nvSpPr>
        <p:spPr>
          <a:xfrm>
            <a:off x="1142826" y="4450424"/>
            <a:ext cx="7365636" cy="1079176"/>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134000"/>
              </a:lnSpc>
              <a:spcBef>
                <a:spcPts val="0"/>
              </a:spcBef>
              <a:spcAft>
                <a:spcPts val="0"/>
              </a:spcAft>
              <a:buClr>
                <a:schemeClr val="lt1"/>
              </a:buClr>
              <a:buSzPct val="100000"/>
              <a:buFont typeface="Open Sans"/>
              <a:buNone/>
            </a:pPr>
            <a:r>
              <a:rPr lang="hu-HU" sz="2100" dirty="0">
                <a:solidFill>
                  <a:schemeClr val="lt1"/>
                </a:solidFill>
                <a:latin typeface="Open Sans"/>
                <a:ea typeface="Open Sans"/>
                <a:cs typeface="Open Sans"/>
                <a:sym typeface="Open Sans"/>
              </a:rPr>
              <a:t>Eszter Bagi – international coordinator</a:t>
            </a:r>
            <a:endParaRPr sz="1400" b="0" i="0" u="none" strike="noStrike" cap="none" dirty="0">
              <a:solidFill>
                <a:srgbClr val="000000"/>
              </a:solidFill>
              <a:latin typeface="Arial"/>
              <a:ea typeface="Arial"/>
              <a:cs typeface="Arial"/>
              <a:sym typeface="Arial"/>
            </a:endParaRPr>
          </a:p>
        </p:txBody>
      </p:sp>
      <p:sp>
        <p:nvSpPr>
          <p:cNvPr id="5" name="Google Shape;87;p1">
            <a:extLst>
              <a:ext uri="{FF2B5EF4-FFF2-40B4-BE49-F238E27FC236}">
                <a16:creationId xmlns:a16="http://schemas.microsoft.com/office/drawing/2014/main" id="{F9FE507E-9719-49FB-A348-6F9463C350E8}"/>
              </a:ext>
            </a:extLst>
          </p:cNvPr>
          <p:cNvSpPr txBox="1"/>
          <p:nvPr/>
        </p:nvSpPr>
        <p:spPr>
          <a:xfrm>
            <a:off x="609600" y="5529600"/>
            <a:ext cx="7365636" cy="597289"/>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l" rtl="0">
              <a:lnSpc>
                <a:spcPct val="100000"/>
              </a:lnSpc>
              <a:spcBef>
                <a:spcPts val="0"/>
              </a:spcBef>
              <a:spcAft>
                <a:spcPts val="0"/>
              </a:spcAft>
              <a:buClr>
                <a:schemeClr val="dk1"/>
              </a:buClr>
              <a:buSzPct val="100000"/>
              <a:buFont typeface="Calibri"/>
              <a:buNone/>
            </a:pPr>
            <a:endParaRPr sz="2100" b="0" i="0" u="none" strike="noStrike" cap="none" dirty="0">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ct val="100000"/>
              <a:buFont typeface="Open Sans"/>
              <a:buNone/>
            </a:pPr>
            <a:r>
              <a:rPr lang="hu-HU" sz="2200" dirty="0" err="1">
                <a:solidFill>
                  <a:schemeClr val="lt1"/>
                </a:solidFill>
                <a:latin typeface="Calibri"/>
                <a:ea typeface="Calibri"/>
                <a:cs typeface="Calibri"/>
                <a:sym typeface="Calibri"/>
              </a:rPr>
              <a:t>September</a:t>
            </a:r>
            <a:r>
              <a:rPr lang="hu-HU" sz="2200" dirty="0">
                <a:solidFill>
                  <a:schemeClr val="lt1"/>
                </a:solidFill>
                <a:latin typeface="Calibri"/>
                <a:ea typeface="Calibri"/>
                <a:cs typeface="Calibri"/>
                <a:sym typeface="Calibri"/>
              </a:rPr>
              <a:t> 6</a:t>
            </a:r>
            <a:r>
              <a:rPr lang="hu-HU" sz="2200" b="0" i="0" u="none" strike="noStrike" cap="none" dirty="0">
                <a:solidFill>
                  <a:schemeClr val="lt1"/>
                </a:solidFill>
                <a:latin typeface="Calibri"/>
                <a:ea typeface="Calibri"/>
                <a:cs typeface="Calibri"/>
                <a:sym typeface="Calibri"/>
              </a:rPr>
              <a:t>, 2024</a:t>
            </a:r>
            <a:endParaRPr sz="22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475313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7C5A8F6-B09F-8036-69A5-D5B8518CC4F8}"/>
              </a:ext>
            </a:extLst>
          </p:cNvPr>
          <p:cNvSpPr>
            <a:spLocks noGrp="1"/>
          </p:cNvSpPr>
          <p:nvPr>
            <p:ph type="title"/>
          </p:nvPr>
        </p:nvSpPr>
        <p:spPr/>
        <p:txBody>
          <a:bodyPr>
            <a:normAutofit fontScale="90000"/>
          </a:bodyPr>
          <a:lstStyle/>
          <a:p>
            <a:r>
              <a:rPr lang="hu-HU" b="1" dirty="0">
                <a:solidFill>
                  <a:srgbClr val="9900CC"/>
                </a:solidFill>
              </a:rPr>
              <a:t>To-do’s upon your arrival</a:t>
            </a:r>
            <a:endParaRPr lang="en-US" b="1" dirty="0">
              <a:solidFill>
                <a:srgbClr val="9900CC"/>
              </a:solidFill>
            </a:endParaRPr>
          </a:p>
        </p:txBody>
      </p:sp>
      <p:sp>
        <p:nvSpPr>
          <p:cNvPr id="7" name="Tartalom helye 2">
            <a:extLst>
              <a:ext uri="{FF2B5EF4-FFF2-40B4-BE49-F238E27FC236}">
                <a16:creationId xmlns:a16="http://schemas.microsoft.com/office/drawing/2014/main" id="{C8ECA61A-F707-8103-00C3-BEACE842D37D}"/>
              </a:ext>
            </a:extLst>
          </p:cNvPr>
          <p:cNvSpPr txBox="1">
            <a:spLocks/>
          </p:cNvSpPr>
          <p:nvPr/>
        </p:nvSpPr>
        <p:spPr>
          <a:xfrm>
            <a:off x="838200" y="1556084"/>
            <a:ext cx="10515600" cy="4620879"/>
          </a:xfrm>
          <a:prstGeom prst="rect">
            <a:avLst/>
          </a:prstGeom>
        </p:spPr>
        <p:txBody>
          <a:bodyPr vert="horz" lIns="91440" tIns="45720" rIns="91440" bIns="45720" rtlCol="0" anchor="t">
            <a:normAutofit/>
          </a:bodyPr>
          <a:lstStyle>
            <a:lvl1pPr marL="0" indent="0" algn="l" defTabSz="1219170" rtl="0" eaLnBrk="1" latinLnBrk="0" hangingPunct="1">
              <a:spcBef>
                <a:spcPct val="20000"/>
              </a:spcBef>
              <a:buClr>
                <a:srgbClr val="3A4E62"/>
              </a:buClr>
              <a:buFont typeface="Arial" panose="020B0604020202020204" pitchFamily="34" charset="0"/>
              <a:buNone/>
              <a:defRPr sz="2000" b="0" kern="1200">
                <a:solidFill>
                  <a:srgbClr val="3A4E62"/>
                </a:solidFill>
                <a:latin typeface="Open Sans" panose="020B0606030504020204" pitchFamily="34" charset="0"/>
                <a:ea typeface="Open Sans" panose="020B0606030504020204" pitchFamily="34" charset="0"/>
                <a:cs typeface="Open Sans" panose="020B0606030504020204" pitchFamily="34" charset="0"/>
              </a:defRPr>
            </a:lvl1pPr>
            <a:lvl2pPr marL="609585" indent="0" algn="l" defTabSz="1219170" rtl="0" eaLnBrk="1" latinLnBrk="0" hangingPunct="1">
              <a:spcBef>
                <a:spcPct val="20000"/>
              </a:spcBef>
              <a:buClr>
                <a:srgbClr val="3A4E62"/>
              </a:buClr>
              <a:buFont typeface="Arial" panose="020B0604020202020204" pitchFamily="34" charset="0"/>
              <a:buNone/>
              <a:defRPr sz="2667" b="1" kern="1200">
                <a:solidFill>
                  <a:srgbClr val="3A4E62"/>
                </a:solidFill>
                <a:latin typeface="Open Sans" panose="020B0606030504020204" pitchFamily="34" charset="0"/>
                <a:ea typeface="Open Sans" panose="020B0606030504020204" pitchFamily="34" charset="0"/>
                <a:cs typeface="Open Sans" panose="020B0606030504020204" pitchFamily="34" charset="0"/>
              </a:defRPr>
            </a:lvl2pPr>
            <a:lvl3pPr marL="1219170" indent="0" algn="l" defTabSz="1219170" rtl="0" eaLnBrk="1" latinLnBrk="0" hangingPunct="1">
              <a:spcBef>
                <a:spcPct val="20000"/>
              </a:spcBef>
              <a:buClr>
                <a:srgbClr val="3A4E62"/>
              </a:buClr>
              <a:buFont typeface="Arial" panose="020B0604020202020204" pitchFamily="34" charset="0"/>
              <a:buNone/>
              <a:defRPr sz="2400" b="1" kern="1200">
                <a:solidFill>
                  <a:srgbClr val="3A4E62"/>
                </a:solidFill>
                <a:latin typeface="Open Sans" panose="020B0606030504020204" pitchFamily="34" charset="0"/>
                <a:ea typeface="Open Sans" panose="020B0606030504020204" pitchFamily="34" charset="0"/>
                <a:cs typeface="Open Sans" panose="020B0606030504020204" pitchFamily="34" charset="0"/>
              </a:defRPr>
            </a:lvl3pPr>
            <a:lvl4pPr marL="1828754" indent="0" algn="l" defTabSz="1219170" rtl="0" eaLnBrk="1" latinLnBrk="0" hangingPunct="1">
              <a:spcBef>
                <a:spcPct val="20000"/>
              </a:spcBef>
              <a:buClr>
                <a:srgbClr val="3A4E62"/>
              </a:buClr>
              <a:buFont typeface="Arial" panose="020B0604020202020204" pitchFamily="34" charset="0"/>
              <a:buNone/>
              <a:defRPr sz="2133" b="1" kern="1200">
                <a:solidFill>
                  <a:srgbClr val="3A4E62"/>
                </a:solidFill>
                <a:latin typeface="Open Sans" panose="020B0606030504020204" pitchFamily="34" charset="0"/>
                <a:ea typeface="Open Sans" panose="020B0606030504020204" pitchFamily="34" charset="0"/>
                <a:cs typeface="Open Sans" panose="020B0606030504020204" pitchFamily="34" charset="0"/>
              </a:defRPr>
            </a:lvl4pPr>
            <a:lvl5pPr marL="2438339" indent="0" algn="l" defTabSz="1219170" rtl="0" eaLnBrk="1" latinLnBrk="0" hangingPunct="1">
              <a:spcBef>
                <a:spcPct val="20000"/>
              </a:spcBef>
              <a:buClr>
                <a:srgbClr val="3A4E62"/>
              </a:buClr>
              <a:buFont typeface="Arial" panose="020B0604020202020204" pitchFamily="34" charset="0"/>
              <a:buNone/>
              <a:defRPr sz="2133" b="1" kern="1200">
                <a:solidFill>
                  <a:srgbClr val="3A4E62"/>
                </a:solidFill>
                <a:latin typeface="Open Sans" panose="020B0606030504020204" pitchFamily="34" charset="0"/>
                <a:ea typeface="Open Sans" panose="020B0606030504020204" pitchFamily="34" charset="0"/>
                <a:cs typeface="Open Sans" panose="020B0606030504020204" pitchFamily="34" charset="0"/>
              </a:defRPr>
            </a:lvl5pPr>
            <a:lvl6pPr marL="3047924" indent="0" algn="l" defTabSz="1219170" rtl="0" eaLnBrk="1" latinLnBrk="0" hangingPunct="1">
              <a:spcBef>
                <a:spcPct val="20000"/>
              </a:spcBef>
              <a:buFont typeface="Arial" panose="020B0604020202020204" pitchFamily="34" charset="0"/>
              <a:buNone/>
              <a:defRPr sz="2133" b="1" kern="1200">
                <a:solidFill>
                  <a:schemeClr val="tx1"/>
                </a:solidFill>
                <a:latin typeface="+mn-lt"/>
                <a:ea typeface="+mn-ea"/>
                <a:cs typeface="+mn-cs"/>
              </a:defRPr>
            </a:lvl6pPr>
            <a:lvl7pPr marL="3657509" indent="0" algn="l" defTabSz="1219170" rtl="0" eaLnBrk="1" latinLnBrk="0" hangingPunct="1">
              <a:spcBef>
                <a:spcPct val="20000"/>
              </a:spcBef>
              <a:buFont typeface="Arial" panose="020B0604020202020204" pitchFamily="34" charset="0"/>
              <a:buNone/>
              <a:defRPr sz="2133" b="1" kern="1200">
                <a:solidFill>
                  <a:schemeClr val="tx1"/>
                </a:solidFill>
                <a:latin typeface="+mn-lt"/>
                <a:ea typeface="+mn-ea"/>
                <a:cs typeface="+mn-cs"/>
              </a:defRPr>
            </a:lvl7pPr>
            <a:lvl8pPr marL="4267093" indent="0" algn="l" defTabSz="1219170" rtl="0" eaLnBrk="1" latinLnBrk="0" hangingPunct="1">
              <a:spcBef>
                <a:spcPct val="20000"/>
              </a:spcBef>
              <a:buFont typeface="Arial" panose="020B0604020202020204" pitchFamily="34" charset="0"/>
              <a:buNone/>
              <a:defRPr sz="2133" b="1" kern="1200">
                <a:solidFill>
                  <a:schemeClr val="tx1"/>
                </a:solidFill>
                <a:latin typeface="+mn-lt"/>
                <a:ea typeface="+mn-ea"/>
                <a:cs typeface="+mn-cs"/>
              </a:defRPr>
            </a:lvl8pPr>
            <a:lvl9pPr marL="4876678" indent="0" algn="l" defTabSz="1219170" rtl="0" eaLnBrk="1" latinLnBrk="0" hangingPunct="1">
              <a:spcBef>
                <a:spcPct val="20000"/>
              </a:spcBef>
              <a:buFont typeface="Arial" panose="020B0604020202020204" pitchFamily="34" charset="0"/>
              <a:buNone/>
              <a:defRPr sz="2133" b="1" kern="1200">
                <a:solidFill>
                  <a:schemeClr val="tx1"/>
                </a:solidFill>
                <a:latin typeface="+mn-lt"/>
                <a:ea typeface="+mn-ea"/>
                <a:cs typeface="+mn-cs"/>
              </a:defRPr>
            </a:lvl9pPr>
          </a:lstStyle>
          <a:p>
            <a:pPr marL="342900" indent="-342900" algn="just">
              <a:lnSpc>
                <a:spcPct val="115000"/>
              </a:lnSpc>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Calibri" panose="020F0502020204030204" pitchFamily="34" charset="0"/>
              </a:rPr>
              <a:t>Enrolment (don’t forget to bring along the necessary original, physical documents!) </a:t>
            </a:r>
            <a:endParaRPr lang="hu-HU" sz="2400" dirty="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15000"/>
              </a:lnSpc>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Calibri" panose="020F0502020204030204" pitchFamily="34" charset="0"/>
              </a:rPr>
              <a:t>Get to know </a:t>
            </a:r>
            <a:r>
              <a:rPr lang="en-GB" sz="2400" dirty="0" err="1">
                <a:latin typeface="Calibri" panose="020F0502020204030204" pitchFamily="34" charset="0"/>
                <a:ea typeface="Calibri" panose="020F0502020204030204" pitchFamily="34" charset="0"/>
                <a:cs typeface="Calibri" panose="020F0502020204030204" pitchFamily="34" charset="0"/>
                <a:hlinkClick r:id="rId2"/>
              </a:rPr>
              <a:t>Neptun</a:t>
            </a:r>
            <a:r>
              <a:rPr lang="en-GB" sz="2400" dirty="0">
                <a:latin typeface="Calibri" panose="020F0502020204030204" pitchFamily="34" charset="0"/>
                <a:ea typeface="Calibri" panose="020F0502020204030204" pitchFamily="34" charset="0"/>
                <a:cs typeface="Calibri" panose="020F0502020204030204" pitchFamily="34" charset="0"/>
              </a:rPr>
              <a:t> (Electronic Study System) and register for your courses</a:t>
            </a:r>
            <a:endParaRPr lang="hu-HU" sz="2400" dirty="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15000"/>
              </a:lnSpc>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Calibri" panose="020F0502020204030204" pitchFamily="34" charset="0"/>
              </a:rPr>
              <a:t>Get your </a:t>
            </a:r>
            <a:r>
              <a:rPr lang="en-GB" sz="2400" dirty="0">
                <a:latin typeface="Calibri" panose="020F0502020204030204" pitchFamily="34" charset="0"/>
                <a:ea typeface="Calibri" panose="020F0502020204030204" pitchFamily="34" charset="0"/>
                <a:cs typeface="Calibri" panose="020F0502020204030204" pitchFamily="34" charset="0"/>
                <a:hlinkClick r:id="rId3"/>
              </a:rPr>
              <a:t>residence permit card</a:t>
            </a:r>
            <a:endParaRPr lang="hu-HU" sz="2400" dirty="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15000"/>
              </a:lnSpc>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Calibri" panose="020F0502020204030204" pitchFamily="34" charset="0"/>
              </a:rPr>
              <a:t>Request a </a:t>
            </a:r>
            <a:r>
              <a:rPr lang="en-GB" sz="2400" dirty="0">
                <a:latin typeface="Calibri" panose="020F0502020204030204" pitchFamily="34" charset="0"/>
                <a:ea typeface="Calibri" panose="020F0502020204030204" pitchFamily="34" charset="0"/>
                <a:cs typeface="Calibri" panose="020F0502020204030204" pitchFamily="34" charset="0"/>
                <a:hlinkClick r:id="rId4"/>
              </a:rPr>
              <a:t>student ID</a:t>
            </a:r>
            <a:endParaRPr lang="hu-HU" sz="2400" dirty="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15000"/>
              </a:lnSpc>
              <a:buFont typeface="Wingdings" panose="05000000000000000000" pitchFamily="2" charset="2"/>
              <a:buChar char=""/>
            </a:pPr>
            <a:r>
              <a:rPr lang="hu-HU" sz="2400" dirty="0" err="1">
                <a:latin typeface="Calibri" panose="020F0502020204030204" pitchFamily="34" charset="0"/>
                <a:ea typeface="Calibri" panose="020F0502020204030204" pitchFamily="34" charset="0"/>
                <a:cs typeface="Calibri" panose="020F0502020204030204" pitchFamily="34" charset="0"/>
              </a:rPr>
              <a:t>Arrange</a:t>
            </a:r>
            <a:r>
              <a:rPr lang="en-GB" sz="2400" dirty="0">
                <a:latin typeface="Calibri" panose="020F0502020204030204" pitchFamily="34" charset="0"/>
                <a:ea typeface="Calibri" panose="020F0502020204030204" pitchFamily="34" charset="0"/>
                <a:cs typeface="Calibri" panose="020F0502020204030204" pitchFamily="34" charset="0"/>
              </a:rPr>
              <a:t> your </a:t>
            </a:r>
            <a:r>
              <a:rPr lang="en-GB" sz="2400" dirty="0">
                <a:latin typeface="Calibri" panose="020F0502020204030204" pitchFamily="34" charset="0"/>
                <a:ea typeface="Calibri" panose="020F0502020204030204" pitchFamily="34" charset="0"/>
                <a:cs typeface="Calibri" panose="020F0502020204030204" pitchFamily="34" charset="0"/>
                <a:hlinkClick r:id="rId5"/>
              </a:rPr>
              <a:t>health insurance</a:t>
            </a:r>
            <a:endParaRPr lang="hu-HU" sz="2400" dirty="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15000"/>
              </a:lnSpc>
              <a:spcAft>
                <a:spcPts val="100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Calibri" panose="020F0502020204030204" pitchFamily="34" charset="0"/>
              </a:rPr>
              <a:t>Read more information: </a:t>
            </a:r>
            <a:r>
              <a:rPr lang="en-GB" sz="2400" dirty="0">
                <a:latin typeface="Calibri" panose="020F0502020204030204" pitchFamily="34" charset="0"/>
                <a:ea typeface="Calibri" panose="020F0502020204030204" pitchFamily="34" charset="0"/>
                <a:cs typeface="Calibri" panose="020F0502020204030204" pitchFamily="34" charset="0"/>
                <a:hlinkClick r:id="rId6"/>
              </a:rPr>
              <a:t>University life</a:t>
            </a:r>
            <a:endParaRPr lang="hu-HU" sz="2400" dirty="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hu-HU" sz="2000" b="1" dirty="0" err="1"/>
              <a:t>Get</a:t>
            </a:r>
            <a:r>
              <a:rPr lang="hu-HU" sz="2000" b="1" dirty="0"/>
              <a:t> a mentor! They can guide you during your journey at ELTE!</a:t>
            </a:r>
            <a:endParaRPr lang="hu-HU"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6525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59A4F50-F8E5-5868-675C-F6D9A35FCC10}"/>
              </a:ext>
            </a:extLst>
          </p:cNvPr>
          <p:cNvSpPr>
            <a:spLocks noGrp="1"/>
          </p:cNvSpPr>
          <p:nvPr>
            <p:ph type="title"/>
          </p:nvPr>
        </p:nvSpPr>
        <p:spPr/>
        <p:txBody>
          <a:bodyPr>
            <a:normAutofit fontScale="90000"/>
          </a:bodyPr>
          <a:lstStyle/>
          <a:p>
            <a:r>
              <a:rPr lang="hu-HU" b="1" dirty="0">
                <a:solidFill>
                  <a:srgbClr val="9900CC"/>
                </a:solidFill>
              </a:rPr>
              <a:t>Enrolment, </a:t>
            </a:r>
            <a:r>
              <a:rPr lang="hu-HU" b="1" dirty="0" err="1">
                <a:solidFill>
                  <a:srgbClr val="9900CC"/>
                </a:solidFill>
              </a:rPr>
              <a:t>registration</a:t>
            </a:r>
            <a:r>
              <a:rPr lang="hu-HU" b="1" dirty="0">
                <a:solidFill>
                  <a:srgbClr val="9900CC"/>
                </a:solidFill>
              </a:rPr>
              <a:t>, </a:t>
            </a:r>
            <a:r>
              <a:rPr lang="hu-HU" b="1" dirty="0" err="1">
                <a:solidFill>
                  <a:srgbClr val="9900CC"/>
                </a:solidFill>
              </a:rPr>
              <a:t>course</a:t>
            </a:r>
            <a:r>
              <a:rPr lang="hu-HU" b="1" dirty="0">
                <a:solidFill>
                  <a:srgbClr val="9900CC"/>
                </a:solidFill>
              </a:rPr>
              <a:t> </a:t>
            </a:r>
            <a:r>
              <a:rPr lang="hu-HU" b="1" dirty="0" err="1">
                <a:solidFill>
                  <a:srgbClr val="9900CC"/>
                </a:solidFill>
              </a:rPr>
              <a:t>registration</a:t>
            </a:r>
            <a:endParaRPr lang="hu-HU" b="1" dirty="0">
              <a:solidFill>
                <a:srgbClr val="9900CC"/>
              </a:solidFill>
            </a:endParaRPr>
          </a:p>
        </p:txBody>
      </p:sp>
      <p:sp>
        <p:nvSpPr>
          <p:cNvPr id="3" name="Tartalom helye 2">
            <a:extLst>
              <a:ext uri="{FF2B5EF4-FFF2-40B4-BE49-F238E27FC236}">
                <a16:creationId xmlns:a16="http://schemas.microsoft.com/office/drawing/2014/main" id="{B0D7109E-E06F-35D0-7E9B-35733CF8E92B}"/>
              </a:ext>
            </a:extLst>
          </p:cNvPr>
          <p:cNvSpPr>
            <a:spLocks noGrp="1"/>
          </p:cNvSpPr>
          <p:nvPr>
            <p:ph idx="1"/>
          </p:nvPr>
        </p:nvSpPr>
        <p:spPr/>
        <p:txBody>
          <a:bodyPr>
            <a:normAutofit fontScale="70000" lnSpcReduction="20000"/>
          </a:bodyPr>
          <a:lstStyle/>
          <a:p>
            <a:pPr marL="742950" indent="-742950">
              <a:spcBef>
                <a:spcPts val="1200"/>
              </a:spcBef>
              <a:spcAft>
                <a:spcPts val="1200"/>
              </a:spcAft>
              <a:buFont typeface="+mj-lt"/>
              <a:buAutoNum type="arabicPeriod"/>
            </a:pPr>
            <a:r>
              <a:rPr lang="hu-HU" b="1" dirty="0"/>
              <a:t>Enrolment: </a:t>
            </a:r>
            <a:r>
              <a:rPr lang="hu-HU" dirty="0"/>
              <a:t>has </a:t>
            </a:r>
            <a:r>
              <a:rPr lang="hu-HU" dirty="0" err="1"/>
              <a:t>to</a:t>
            </a:r>
            <a:r>
              <a:rPr lang="hu-HU" dirty="0"/>
              <a:t> be </a:t>
            </a:r>
            <a:r>
              <a:rPr lang="hu-HU" dirty="0" err="1"/>
              <a:t>done</a:t>
            </a:r>
            <a:r>
              <a:rPr lang="hu-HU" dirty="0"/>
              <a:t> </a:t>
            </a:r>
            <a:r>
              <a:rPr lang="hu-HU" dirty="0" err="1"/>
              <a:t>once</a:t>
            </a:r>
            <a:r>
              <a:rPr lang="hu-HU" dirty="0"/>
              <a:t>, in-</a:t>
            </a:r>
            <a:r>
              <a:rPr lang="hu-HU" dirty="0" err="1"/>
              <a:t>person</a:t>
            </a:r>
            <a:r>
              <a:rPr lang="hu-HU" dirty="0"/>
              <a:t> </a:t>
            </a:r>
            <a:r>
              <a:rPr lang="hu-HU" dirty="0" err="1"/>
              <a:t>at</a:t>
            </a:r>
            <a:r>
              <a:rPr lang="hu-HU" dirty="0"/>
              <a:t> </a:t>
            </a:r>
            <a:r>
              <a:rPr lang="hu-HU" dirty="0" err="1"/>
              <a:t>the</a:t>
            </a:r>
            <a:r>
              <a:rPr lang="hu-HU" dirty="0"/>
              <a:t> </a:t>
            </a:r>
            <a:r>
              <a:rPr lang="hu-HU" dirty="0" err="1"/>
              <a:t>beginning</a:t>
            </a:r>
            <a:r>
              <a:rPr lang="hu-HU" dirty="0"/>
              <a:t> of </a:t>
            </a:r>
            <a:r>
              <a:rPr lang="hu-HU" dirty="0" err="1"/>
              <a:t>your</a:t>
            </a:r>
            <a:r>
              <a:rPr lang="hu-HU" dirty="0"/>
              <a:t> </a:t>
            </a:r>
            <a:r>
              <a:rPr lang="hu-HU" dirty="0" err="1"/>
              <a:t>studies</a:t>
            </a:r>
            <a:r>
              <a:rPr lang="hu-HU" dirty="0"/>
              <a:t> (</a:t>
            </a:r>
            <a:r>
              <a:rPr lang="hu-HU" dirty="0" err="1"/>
              <a:t>at</a:t>
            </a:r>
            <a:r>
              <a:rPr lang="hu-HU" dirty="0"/>
              <a:t> a </a:t>
            </a:r>
            <a:r>
              <a:rPr lang="hu-HU" dirty="0" err="1"/>
              <a:t>particular</a:t>
            </a:r>
            <a:r>
              <a:rPr lang="hu-HU" dirty="0"/>
              <a:t> </a:t>
            </a:r>
            <a:r>
              <a:rPr lang="hu-HU" dirty="0" err="1"/>
              <a:t>programme</a:t>
            </a:r>
            <a:r>
              <a:rPr lang="hu-HU" dirty="0"/>
              <a:t>)</a:t>
            </a:r>
          </a:p>
          <a:p>
            <a:pPr marL="742950" indent="-742950">
              <a:spcBef>
                <a:spcPts val="1200"/>
              </a:spcBef>
              <a:spcAft>
                <a:spcPts val="1200"/>
              </a:spcAft>
              <a:buFont typeface="+mj-lt"/>
              <a:buAutoNum type="arabicPeriod"/>
            </a:pPr>
            <a:r>
              <a:rPr lang="hu-HU" b="1" dirty="0" err="1"/>
              <a:t>Registration</a:t>
            </a:r>
            <a:r>
              <a:rPr lang="hu-HU" b="1" dirty="0"/>
              <a:t> </a:t>
            </a:r>
            <a:r>
              <a:rPr lang="hu-HU" b="1" dirty="0" err="1"/>
              <a:t>for</a:t>
            </a:r>
            <a:r>
              <a:rPr lang="hu-HU" b="1" dirty="0"/>
              <a:t> </a:t>
            </a:r>
            <a:r>
              <a:rPr lang="hu-HU" b="1" dirty="0" err="1"/>
              <a:t>the</a:t>
            </a:r>
            <a:r>
              <a:rPr lang="hu-HU" b="1" dirty="0"/>
              <a:t> </a:t>
            </a:r>
            <a:r>
              <a:rPr lang="hu-HU" b="1" dirty="0" err="1"/>
              <a:t>semester</a:t>
            </a:r>
            <a:r>
              <a:rPr lang="hu-HU" b="1" dirty="0"/>
              <a:t>: </a:t>
            </a:r>
            <a:r>
              <a:rPr lang="hu-HU" dirty="0"/>
              <a:t>has </a:t>
            </a:r>
            <a:r>
              <a:rPr lang="hu-HU" dirty="0" err="1"/>
              <a:t>to</a:t>
            </a:r>
            <a:r>
              <a:rPr lang="hu-HU" dirty="0"/>
              <a:t> be </a:t>
            </a:r>
            <a:r>
              <a:rPr lang="hu-HU" dirty="0" err="1"/>
              <a:t>done</a:t>
            </a:r>
            <a:r>
              <a:rPr lang="hu-HU" dirty="0"/>
              <a:t> </a:t>
            </a:r>
            <a:r>
              <a:rPr lang="hu-HU" dirty="0" err="1"/>
              <a:t>before</a:t>
            </a:r>
            <a:r>
              <a:rPr lang="hu-HU" dirty="0"/>
              <a:t> </a:t>
            </a:r>
            <a:r>
              <a:rPr lang="hu-HU" dirty="0" err="1"/>
              <a:t>each</a:t>
            </a:r>
            <a:r>
              <a:rPr lang="hu-HU" dirty="0"/>
              <a:t> </a:t>
            </a:r>
            <a:r>
              <a:rPr lang="hu-HU" dirty="0" err="1"/>
              <a:t>semester</a:t>
            </a:r>
            <a:r>
              <a:rPr lang="hu-HU" dirty="0"/>
              <a:t> </a:t>
            </a:r>
            <a:r>
              <a:rPr lang="hu-HU" dirty="0" err="1"/>
              <a:t>through</a:t>
            </a:r>
            <a:r>
              <a:rPr lang="hu-HU" dirty="0"/>
              <a:t> </a:t>
            </a:r>
            <a:r>
              <a:rPr lang="hu-HU" dirty="0" err="1"/>
              <a:t>Neptun</a:t>
            </a:r>
            <a:r>
              <a:rPr lang="hu-HU" dirty="0"/>
              <a:t> </a:t>
            </a:r>
            <a:r>
              <a:rPr lang="hu-HU" dirty="0" err="1"/>
              <a:t>until</a:t>
            </a:r>
            <a:r>
              <a:rPr lang="hu-HU" dirty="0"/>
              <a:t> </a:t>
            </a:r>
            <a:r>
              <a:rPr lang="hu-HU" dirty="0" err="1"/>
              <a:t>the</a:t>
            </a:r>
            <a:r>
              <a:rPr lang="hu-HU" dirty="0"/>
              <a:t> </a:t>
            </a:r>
            <a:r>
              <a:rPr lang="hu-HU" dirty="0" err="1"/>
              <a:t>given</a:t>
            </a:r>
            <a:r>
              <a:rPr lang="hu-HU" dirty="0"/>
              <a:t> </a:t>
            </a:r>
            <a:r>
              <a:rPr lang="hu-HU" dirty="0" err="1"/>
              <a:t>deadline</a:t>
            </a:r>
            <a:endParaRPr lang="hu-HU" dirty="0"/>
          </a:p>
          <a:p>
            <a:pPr marL="742950" indent="-742950">
              <a:spcBef>
                <a:spcPts val="1200"/>
              </a:spcBef>
              <a:spcAft>
                <a:spcPts val="1200"/>
              </a:spcAft>
              <a:buFont typeface="+mj-lt"/>
              <a:buAutoNum type="arabicPeriod"/>
            </a:pPr>
            <a:r>
              <a:rPr lang="hu-HU" b="1" dirty="0" err="1"/>
              <a:t>Registration</a:t>
            </a:r>
            <a:r>
              <a:rPr lang="hu-HU" b="1" dirty="0"/>
              <a:t> </a:t>
            </a:r>
            <a:r>
              <a:rPr lang="hu-HU" b="1" dirty="0" err="1"/>
              <a:t>for</a:t>
            </a:r>
            <a:r>
              <a:rPr lang="hu-HU" b="1" dirty="0"/>
              <a:t> </a:t>
            </a:r>
            <a:r>
              <a:rPr lang="hu-HU" b="1" dirty="0" err="1"/>
              <a:t>the</a:t>
            </a:r>
            <a:r>
              <a:rPr lang="hu-HU" b="1" dirty="0"/>
              <a:t> </a:t>
            </a:r>
            <a:r>
              <a:rPr lang="hu-HU" b="1" dirty="0" err="1"/>
              <a:t>courses</a:t>
            </a:r>
            <a:r>
              <a:rPr lang="hu-HU" b="1" dirty="0"/>
              <a:t>: </a:t>
            </a:r>
            <a:r>
              <a:rPr lang="hu-HU" dirty="0" err="1"/>
              <a:t>also</a:t>
            </a:r>
            <a:r>
              <a:rPr lang="hu-HU" dirty="0"/>
              <a:t> </a:t>
            </a:r>
            <a:r>
              <a:rPr lang="hu-HU" dirty="0" err="1"/>
              <a:t>through</a:t>
            </a:r>
            <a:r>
              <a:rPr lang="hu-HU" dirty="0"/>
              <a:t> </a:t>
            </a:r>
            <a:r>
              <a:rPr lang="hu-HU" dirty="0" err="1"/>
              <a:t>Neptun</a:t>
            </a:r>
            <a:r>
              <a:rPr lang="hu-HU" dirty="0"/>
              <a:t> </a:t>
            </a:r>
            <a:r>
              <a:rPr lang="hu-HU" dirty="0" err="1"/>
              <a:t>at</a:t>
            </a:r>
            <a:r>
              <a:rPr lang="hu-HU" dirty="0"/>
              <a:t> </a:t>
            </a:r>
            <a:r>
              <a:rPr lang="hu-HU" dirty="0" err="1"/>
              <a:t>the</a:t>
            </a:r>
            <a:r>
              <a:rPr lang="hu-HU" dirty="0"/>
              <a:t> </a:t>
            </a:r>
            <a:r>
              <a:rPr lang="hu-HU" dirty="0" err="1"/>
              <a:t>beginning</a:t>
            </a:r>
            <a:r>
              <a:rPr lang="hu-HU" dirty="0"/>
              <a:t> of </a:t>
            </a:r>
            <a:r>
              <a:rPr lang="hu-HU" dirty="0" err="1"/>
              <a:t>each</a:t>
            </a:r>
            <a:r>
              <a:rPr lang="hu-HU" dirty="0"/>
              <a:t> </a:t>
            </a:r>
            <a:r>
              <a:rPr lang="hu-HU" dirty="0" err="1"/>
              <a:t>active</a:t>
            </a:r>
            <a:r>
              <a:rPr lang="hu-HU" dirty="0"/>
              <a:t> </a:t>
            </a:r>
            <a:r>
              <a:rPr lang="hu-HU" dirty="0" err="1"/>
              <a:t>semester</a:t>
            </a:r>
            <a:endParaRPr lang="hu-HU" dirty="0"/>
          </a:p>
          <a:p>
            <a:pPr lvl="1">
              <a:spcBef>
                <a:spcPts val="1200"/>
              </a:spcBef>
              <a:spcAft>
                <a:spcPts val="1200"/>
              </a:spcAft>
            </a:pPr>
            <a:r>
              <a:rPr lang="hu-HU" dirty="0" err="1"/>
              <a:t>Check</a:t>
            </a:r>
            <a:r>
              <a:rPr lang="hu-HU" dirty="0"/>
              <a:t> </a:t>
            </a:r>
            <a:r>
              <a:rPr lang="hu-HU" dirty="0" err="1"/>
              <a:t>your</a:t>
            </a:r>
            <a:r>
              <a:rPr lang="hu-HU" dirty="0"/>
              <a:t> </a:t>
            </a:r>
            <a:r>
              <a:rPr lang="hu-HU" dirty="0" err="1"/>
              <a:t>programme</a:t>
            </a:r>
            <a:r>
              <a:rPr lang="hu-HU" dirty="0"/>
              <a:t> </a:t>
            </a:r>
            <a:r>
              <a:rPr lang="hu-HU" dirty="0" err="1"/>
              <a:t>structure</a:t>
            </a:r>
            <a:r>
              <a:rPr lang="hu-HU" dirty="0"/>
              <a:t>!</a:t>
            </a:r>
          </a:p>
          <a:p>
            <a:pPr lvl="1">
              <a:spcBef>
                <a:spcPts val="1200"/>
              </a:spcBef>
              <a:spcAft>
                <a:spcPts val="1200"/>
              </a:spcAft>
            </a:pPr>
            <a:r>
              <a:rPr lang="hu-HU" dirty="0" err="1"/>
              <a:t>Contact</a:t>
            </a:r>
            <a:r>
              <a:rPr lang="hu-HU" dirty="0"/>
              <a:t> </a:t>
            </a:r>
            <a:r>
              <a:rPr lang="hu-HU" dirty="0" err="1"/>
              <a:t>your</a:t>
            </a:r>
            <a:r>
              <a:rPr lang="hu-HU" dirty="0"/>
              <a:t> </a:t>
            </a:r>
            <a:r>
              <a:rPr lang="hu-HU" dirty="0" err="1"/>
              <a:t>department</a:t>
            </a:r>
            <a:r>
              <a:rPr lang="hu-HU" dirty="0"/>
              <a:t>/</a:t>
            </a:r>
            <a:r>
              <a:rPr lang="hu-HU" dirty="0" err="1"/>
              <a:t>Academic</a:t>
            </a:r>
            <a:r>
              <a:rPr lang="hu-HU" dirty="0"/>
              <a:t> </a:t>
            </a:r>
            <a:r>
              <a:rPr lang="hu-HU" dirty="0" err="1"/>
              <a:t>Registrar</a:t>
            </a:r>
            <a:r>
              <a:rPr lang="hu-HU" dirty="0"/>
              <a:t> </a:t>
            </a:r>
            <a:r>
              <a:rPr lang="hu-HU" dirty="0" err="1"/>
              <a:t>for</a:t>
            </a:r>
            <a:r>
              <a:rPr lang="hu-HU" dirty="0"/>
              <a:t> </a:t>
            </a:r>
            <a:r>
              <a:rPr lang="hu-HU" dirty="0" err="1"/>
              <a:t>guidance</a:t>
            </a:r>
            <a:r>
              <a:rPr lang="hu-HU" dirty="0"/>
              <a:t>!</a:t>
            </a:r>
          </a:p>
        </p:txBody>
      </p:sp>
    </p:spTree>
    <p:extLst>
      <p:ext uri="{BB962C8B-B14F-4D97-AF65-F5344CB8AC3E}">
        <p14:creationId xmlns:p14="http://schemas.microsoft.com/office/powerpoint/2010/main" val="254395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8E9C53-64FF-6455-B1FD-AD34401C0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48"/>
            <a:ext cx="2057400" cy="2057400"/>
          </a:xfrm>
          <a:prstGeom prst="rect">
            <a:avLst/>
          </a:prstGeom>
        </p:spPr>
      </p:pic>
      <p:sp>
        <p:nvSpPr>
          <p:cNvPr id="2" name="Title 1">
            <a:extLst>
              <a:ext uri="{FF2B5EF4-FFF2-40B4-BE49-F238E27FC236}">
                <a16:creationId xmlns:a16="http://schemas.microsoft.com/office/drawing/2014/main" id="{EFD51F1D-DAAF-ACD0-3752-B3FD18C77DB8}"/>
              </a:ext>
            </a:extLst>
          </p:cNvPr>
          <p:cNvSpPr>
            <a:spLocks noGrp="1"/>
          </p:cNvSpPr>
          <p:nvPr>
            <p:ph type="title"/>
          </p:nvPr>
        </p:nvSpPr>
        <p:spPr>
          <a:xfrm>
            <a:off x="2057400" y="399600"/>
            <a:ext cx="9525000" cy="612952"/>
          </a:xfrm>
        </p:spPr>
        <p:txBody>
          <a:bodyPr>
            <a:normAutofit fontScale="90000"/>
          </a:bodyPr>
          <a:lstStyle/>
          <a:p>
            <a:r>
              <a:rPr lang="hu-HU" b="1" dirty="0">
                <a:solidFill>
                  <a:srgbClr val="9900CC"/>
                </a:solidFill>
              </a:rPr>
              <a:t>Your unified study platform</a:t>
            </a:r>
            <a:endParaRPr lang="hu-HU" dirty="0"/>
          </a:p>
        </p:txBody>
      </p:sp>
      <p:sp>
        <p:nvSpPr>
          <p:cNvPr id="8" name="Content Placeholder 7">
            <a:extLst>
              <a:ext uri="{FF2B5EF4-FFF2-40B4-BE49-F238E27FC236}">
                <a16:creationId xmlns:a16="http://schemas.microsoft.com/office/drawing/2014/main" id="{F1BF39F6-0E4B-1D8E-78D9-9AB415AB77E2}"/>
              </a:ext>
            </a:extLst>
          </p:cNvPr>
          <p:cNvSpPr>
            <a:spLocks noGrp="1"/>
          </p:cNvSpPr>
          <p:nvPr>
            <p:ph idx="1"/>
          </p:nvPr>
        </p:nvSpPr>
        <p:spPr>
          <a:xfrm>
            <a:off x="1028700" y="1805868"/>
            <a:ext cx="10350500" cy="4127572"/>
          </a:xfrm>
        </p:spPr>
        <p:txBody>
          <a:bodyPr>
            <a:normAutofit fontScale="40000" lnSpcReduction="20000"/>
          </a:bodyPr>
          <a:lstStyle/>
          <a:p>
            <a:pPr marL="0" indent="0">
              <a:buNone/>
            </a:pPr>
            <a:r>
              <a:rPr lang="en-US" sz="5000" b="1" dirty="0">
                <a:hlinkClick r:id="rId3"/>
              </a:rPr>
              <a:t>https://neptun.elte.hu/</a:t>
            </a:r>
            <a:r>
              <a:rPr lang="hu-HU" sz="5000" b="1" dirty="0"/>
              <a:t>  </a:t>
            </a:r>
            <a:r>
              <a:rPr lang="hu-HU" sz="5000" dirty="0"/>
              <a:t>– t</a:t>
            </a:r>
            <a:r>
              <a:rPr lang="en-US" sz="5000" dirty="0"/>
              <a:t>his is where you manage your studies</a:t>
            </a:r>
          </a:p>
          <a:p>
            <a:r>
              <a:rPr lang="hu-HU" sz="5000" dirty="0"/>
              <a:t>Register for the semester, courses and exams</a:t>
            </a:r>
          </a:p>
          <a:p>
            <a:r>
              <a:rPr lang="hu-HU" sz="5000" dirty="0"/>
              <a:t>C</a:t>
            </a:r>
            <a:r>
              <a:rPr lang="en-US" sz="5000" dirty="0"/>
              <a:t>heck your progress</a:t>
            </a:r>
            <a:endParaRPr lang="hu-HU" sz="5000" dirty="0"/>
          </a:p>
          <a:p>
            <a:r>
              <a:rPr lang="hu-HU" sz="5000" dirty="0"/>
              <a:t>P</a:t>
            </a:r>
            <a:r>
              <a:rPr lang="en-US" sz="5000" dirty="0" err="1"/>
              <a:t>ayments</a:t>
            </a:r>
            <a:r>
              <a:rPr lang="hu-HU" sz="5000" dirty="0"/>
              <a:t> (tution fees, administrative and other study-related fees)</a:t>
            </a:r>
          </a:p>
          <a:p>
            <a:r>
              <a:rPr lang="hu-HU" sz="5000" dirty="0"/>
              <a:t>Change password</a:t>
            </a:r>
          </a:p>
          <a:p>
            <a:r>
              <a:rPr lang="hu-HU" sz="5000" dirty="0"/>
              <a:t>Check and update your data</a:t>
            </a:r>
          </a:p>
          <a:p>
            <a:r>
              <a:rPr lang="hu-HU" sz="5000" dirty="0"/>
              <a:t>Receive official notification and messages</a:t>
            </a:r>
          </a:p>
          <a:p>
            <a:r>
              <a:rPr lang="hu-HU" sz="5000" dirty="0"/>
              <a:t>Submit requests</a:t>
            </a:r>
          </a:p>
          <a:p>
            <a:pPr marL="0" indent="0">
              <a:buNone/>
            </a:pPr>
            <a:endParaRPr lang="hu-HU" dirty="0"/>
          </a:p>
          <a:p>
            <a:pPr marL="0" indent="0" algn="ctr">
              <a:buNone/>
            </a:pPr>
            <a:r>
              <a:rPr lang="en-US" sz="6000" b="1" dirty="0">
                <a:solidFill>
                  <a:srgbClr val="FF5050"/>
                </a:solidFill>
              </a:rPr>
              <a:t>Your </a:t>
            </a:r>
            <a:r>
              <a:rPr lang="en-US" sz="6000" b="1" dirty="0" err="1">
                <a:solidFill>
                  <a:srgbClr val="FF5050"/>
                </a:solidFill>
              </a:rPr>
              <a:t>Neptun</a:t>
            </a:r>
            <a:r>
              <a:rPr lang="en-US" sz="6000" b="1" dirty="0">
                <a:solidFill>
                  <a:srgbClr val="FF5050"/>
                </a:solidFill>
              </a:rPr>
              <a:t> code is your administrative university</a:t>
            </a:r>
            <a:r>
              <a:rPr lang="hu-HU" sz="6000" b="1" dirty="0">
                <a:solidFill>
                  <a:srgbClr val="FF5050"/>
                </a:solidFill>
              </a:rPr>
              <a:t> </a:t>
            </a:r>
            <a:r>
              <a:rPr lang="en-US" sz="6000" b="1" dirty="0">
                <a:solidFill>
                  <a:srgbClr val="FF5050"/>
                </a:solidFill>
              </a:rPr>
              <a:t>ID. You cannot change it, and you need to use it</a:t>
            </a:r>
            <a:r>
              <a:rPr lang="hu-HU" sz="6000" b="1" dirty="0">
                <a:solidFill>
                  <a:srgbClr val="FF5050"/>
                </a:solidFill>
              </a:rPr>
              <a:t> </a:t>
            </a:r>
            <a:r>
              <a:rPr lang="en-US" sz="6000" b="1" dirty="0">
                <a:solidFill>
                  <a:srgbClr val="FF5050"/>
                </a:solidFill>
              </a:rPr>
              <a:t>for all administration.</a:t>
            </a:r>
            <a:r>
              <a:rPr lang="hu-HU" sz="6000" b="1" dirty="0">
                <a:solidFill>
                  <a:srgbClr val="FF5050"/>
                </a:solidFill>
              </a:rPr>
              <a:t> </a:t>
            </a:r>
            <a:r>
              <a:rPr lang="en-US" sz="6000" b="1" dirty="0">
                <a:solidFill>
                  <a:srgbClr val="FF5050"/>
                </a:solidFill>
              </a:rPr>
              <a:t>Make sure you remember it</a:t>
            </a:r>
            <a:r>
              <a:rPr lang="hu-HU" sz="6000" b="1" dirty="0">
                <a:solidFill>
                  <a:srgbClr val="FF5050"/>
                </a:solidFill>
              </a:rPr>
              <a:t>!</a:t>
            </a:r>
            <a:br>
              <a:rPr lang="hu-HU" dirty="0"/>
            </a:br>
            <a:endParaRPr lang="hu-HU" dirty="0"/>
          </a:p>
        </p:txBody>
      </p:sp>
    </p:spTree>
    <p:extLst>
      <p:ext uri="{BB962C8B-B14F-4D97-AF65-F5344CB8AC3E}">
        <p14:creationId xmlns:p14="http://schemas.microsoft.com/office/powerpoint/2010/main" val="702246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D2661-4B5E-2BC5-311B-BDA050D51812}"/>
              </a:ext>
            </a:extLst>
          </p:cNvPr>
          <p:cNvSpPr>
            <a:spLocks noGrp="1"/>
          </p:cNvSpPr>
          <p:nvPr>
            <p:ph type="title"/>
          </p:nvPr>
        </p:nvSpPr>
        <p:spPr/>
        <p:txBody>
          <a:bodyPr>
            <a:normAutofit fontScale="90000"/>
          </a:bodyPr>
          <a:lstStyle/>
          <a:p>
            <a:r>
              <a:rPr lang="hu-HU" b="1" dirty="0">
                <a:solidFill>
                  <a:srgbClr val="9900CC"/>
                </a:solidFill>
              </a:rPr>
              <a:t> Course registration</a:t>
            </a:r>
            <a:endParaRPr lang="hu-HU" dirty="0"/>
          </a:p>
        </p:txBody>
      </p:sp>
      <p:sp>
        <p:nvSpPr>
          <p:cNvPr id="3" name="Content Placeholder 2">
            <a:extLst>
              <a:ext uri="{FF2B5EF4-FFF2-40B4-BE49-F238E27FC236}">
                <a16:creationId xmlns:a16="http://schemas.microsoft.com/office/drawing/2014/main" id="{EBC824D4-75F6-8D26-087F-A186E5E1F86A}"/>
              </a:ext>
            </a:extLst>
          </p:cNvPr>
          <p:cNvSpPr>
            <a:spLocks noGrp="1"/>
          </p:cNvSpPr>
          <p:nvPr>
            <p:ph idx="1"/>
          </p:nvPr>
        </p:nvSpPr>
        <p:spPr/>
        <p:txBody>
          <a:bodyPr>
            <a:normAutofit fontScale="47500" lnSpcReduction="20000"/>
          </a:bodyPr>
          <a:lstStyle/>
          <a:p>
            <a:r>
              <a:rPr lang="hu-HU" dirty="0"/>
              <a:t>Subjects &gt; Register for a subject</a:t>
            </a:r>
          </a:p>
          <a:p>
            <a:r>
              <a:rPr lang="hu-HU" dirty="0"/>
              <a:t>Check the correct term and subject type (curriculum or all other subjects)</a:t>
            </a:r>
          </a:p>
          <a:p>
            <a:r>
              <a:rPr lang="hu-HU" dirty="0"/>
              <a:t>Two phases:</a:t>
            </a:r>
          </a:p>
          <a:p>
            <a:pPr marL="742950" indent="-742950">
              <a:buFont typeface="+mj-lt"/>
              <a:buAutoNum type="arabicPeriod"/>
            </a:pPr>
            <a:r>
              <a:rPr lang="en-US" dirty="0"/>
              <a:t>The </a:t>
            </a:r>
            <a:r>
              <a:rPr lang="en-US" b="1" dirty="0"/>
              <a:t>ranking registration period </a:t>
            </a:r>
            <a:r>
              <a:rPr lang="en-US" dirty="0"/>
              <a:t>will open at </a:t>
            </a:r>
            <a:r>
              <a:rPr lang="en-US" b="1" dirty="0">
                <a:solidFill>
                  <a:srgbClr val="FF5050"/>
                </a:solidFill>
              </a:rPr>
              <a:t>8. P.M on August 30 and close at 5 P.M on September 5.</a:t>
            </a:r>
            <a:r>
              <a:rPr lang="en-US" dirty="0"/>
              <a:t> During this time, the available slots are distributed based on a ranking system and class capacity. Please make </a:t>
            </a:r>
            <a:r>
              <a:rPr lang="hu-HU" dirty="0"/>
              <a:t>check</a:t>
            </a:r>
            <a:r>
              <a:rPr lang="en-US" dirty="0"/>
              <a:t> </a:t>
            </a:r>
            <a:r>
              <a:rPr lang="hu-HU" dirty="0"/>
              <a:t>whether </a:t>
            </a:r>
            <a:r>
              <a:rPr lang="en-US" dirty="0"/>
              <a:t>you are still registered for your courses after the ranking period has ended.</a:t>
            </a:r>
            <a:endParaRPr lang="hu-HU" dirty="0"/>
          </a:p>
          <a:p>
            <a:pPr marL="742950" indent="-742950">
              <a:buFont typeface="+mj-lt"/>
              <a:buAutoNum type="arabicPeriod"/>
            </a:pPr>
            <a:r>
              <a:rPr lang="en-US" dirty="0"/>
              <a:t>The remaining slots are filled up by the order of registration during </a:t>
            </a:r>
            <a:r>
              <a:rPr lang="en-US" b="1" dirty="0"/>
              <a:t>"first-come, first-served" period</a:t>
            </a:r>
            <a:r>
              <a:rPr lang="en-US" dirty="0"/>
              <a:t>. It will be open between </a:t>
            </a:r>
            <a:r>
              <a:rPr lang="hu-HU" b="1" dirty="0">
                <a:solidFill>
                  <a:srgbClr val="FF5050"/>
                </a:solidFill>
              </a:rPr>
              <a:t>Se</a:t>
            </a:r>
            <a:r>
              <a:rPr lang="en-US" b="1" dirty="0" err="1">
                <a:solidFill>
                  <a:srgbClr val="FF5050"/>
                </a:solidFill>
              </a:rPr>
              <a:t>ptember</a:t>
            </a:r>
            <a:r>
              <a:rPr lang="en-US" b="1" dirty="0">
                <a:solidFill>
                  <a:srgbClr val="FF5050"/>
                </a:solidFill>
              </a:rPr>
              <a:t> 6 (from 2 P.M) and September 13 (until 4 P.M).</a:t>
            </a:r>
            <a:endParaRPr lang="hu-HU" b="1" dirty="0">
              <a:solidFill>
                <a:srgbClr val="FF5050"/>
              </a:solidFill>
            </a:endParaRPr>
          </a:p>
          <a:p>
            <a:pPr marL="0" indent="0">
              <a:buNone/>
            </a:pPr>
            <a:endParaRPr lang="hu-HU" dirty="0"/>
          </a:p>
          <a:p>
            <a:pPr marL="0" indent="0">
              <a:buNone/>
            </a:pPr>
            <a:r>
              <a:rPr lang="en-US" dirty="0"/>
              <a:t>The exact administrative deadlines </a:t>
            </a:r>
            <a:r>
              <a:rPr lang="hu-HU" dirty="0"/>
              <a:t>can be found at:</a:t>
            </a:r>
            <a:r>
              <a:rPr lang="en-US" dirty="0"/>
              <a:t> </a:t>
            </a:r>
            <a:r>
              <a:rPr lang="en-US" dirty="0">
                <a:hlinkClick r:id="rId3"/>
              </a:rPr>
              <a:t>https://neptun.elte.hu/oktig/tanugyi-idorend</a:t>
            </a:r>
            <a:br>
              <a:rPr lang="hu-HU" dirty="0"/>
            </a:br>
            <a:r>
              <a:rPr lang="en-US" i="1" dirty="0"/>
              <a:t>Search for </a:t>
            </a:r>
            <a:r>
              <a:rPr lang="hu-HU" i="1" dirty="0"/>
              <a:t>„</a:t>
            </a:r>
            <a:r>
              <a:rPr lang="en-US" i="1" dirty="0"/>
              <a:t>TÁTK” </a:t>
            </a:r>
            <a:r>
              <a:rPr lang="hu-HU" i="1" dirty="0"/>
              <a:t>or „TÁTK-PHD” </a:t>
            </a:r>
            <a:r>
              <a:rPr lang="en-US" i="1" dirty="0"/>
              <a:t>to see the deadlines specific for the Faculty of Social Sciences</a:t>
            </a:r>
            <a:r>
              <a:rPr lang="hu-HU" i="1" dirty="0"/>
              <a:t>.</a:t>
            </a:r>
          </a:p>
        </p:txBody>
      </p:sp>
    </p:spTree>
    <p:extLst>
      <p:ext uri="{BB962C8B-B14F-4D97-AF65-F5344CB8AC3E}">
        <p14:creationId xmlns:p14="http://schemas.microsoft.com/office/powerpoint/2010/main" val="4082178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DD7F486-E392-CEC6-A37E-002B4D7FA5F9}"/>
              </a:ext>
            </a:extLst>
          </p:cNvPr>
          <p:cNvSpPr>
            <a:spLocks noGrp="1"/>
          </p:cNvSpPr>
          <p:nvPr>
            <p:ph type="title"/>
          </p:nvPr>
        </p:nvSpPr>
        <p:spPr/>
        <p:txBody>
          <a:bodyPr>
            <a:normAutofit fontScale="90000"/>
          </a:bodyPr>
          <a:lstStyle/>
          <a:p>
            <a:r>
              <a:rPr lang="hu-HU" b="1" dirty="0" err="1">
                <a:solidFill>
                  <a:srgbClr val="9900CC"/>
                </a:solidFill>
                <a:hlinkClick r:id="rId3"/>
              </a:rPr>
              <a:t>Neptun</a:t>
            </a:r>
            <a:r>
              <a:rPr lang="hu-HU" b="1" dirty="0">
                <a:solidFill>
                  <a:srgbClr val="9900CC"/>
                </a:solidFill>
                <a:hlinkClick r:id="rId3"/>
              </a:rPr>
              <a:t> </a:t>
            </a:r>
            <a:r>
              <a:rPr lang="hu-HU" b="1" dirty="0" err="1">
                <a:solidFill>
                  <a:srgbClr val="9900CC"/>
                </a:solidFill>
                <a:hlinkClick r:id="rId3"/>
              </a:rPr>
              <a:t>tutorial</a:t>
            </a:r>
            <a:endParaRPr lang="hu-HU" b="1" dirty="0">
              <a:solidFill>
                <a:srgbClr val="9900CC"/>
              </a:solidFill>
            </a:endParaRPr>
          </a:p>
        </p:txBody>
      </p:sp>
      <p:pic>
        <p:nvPicPr>
          <p:cNvPr id="8" name="Online médiaelem 7" title="ELTE Neptun Tutorial">
            <a:hlinkClick r:id="" action="ppaction://media"/>
            <a:extLst>
              <a:ext uri="{FF2B5EF4-FFF2-40B4-BE49-F238E27FC236}">
                <a16:creationId xmlns:a16="http://schemas.microsoft.com/office/drawing/2014/main" id="{EE461F0C-FEC0-441D-9031-1017EFF466C4}"/>
              </a:ext>
            </a:extLst>
          </p:cNvPr>
          <p:cNvPicPr>
            <a:picLocks noRot="1" noChangeAspect="1"/>
          </p:cNvPicPr>
          <p:nvPr>
            <a:videoFile r:link="rId1"/>
          </p:nvPr>
        </p:nvPicPr>
        <p:blipFill>
          <a:blip r:embed="rId4"/>
          <a:stretch>
            <a:fillRect/>
          </a:stretch>
        </p:blipFill>
        <p:spPr>
          <a:xfrm>
            <a:off x="2969301" y="1796064"/>
            <a:ext cx="6253397" cy="3517536"/>
          </a:xfrm>
          <a:prstGeom prst="rect">
            <a:avLst/>
          </a:prstGeom>
        </p:spPr>
      </p:pic>
    </p:spTree>
    <p:extLst>
      <p:ext uri="{BB962C8B-B14F-4D97-AF65-F5344CB8AC3E}">
        <p14:creationId xmlns:p14="http://schemas.microsoft.com/office/powerpoint/2010/main" val="529270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CB410EB-B403-1DD4-8488-7087DE583722}"/>
              </a:ext>
            </a:extLst>
          </p:cNvPr>
          <p:cNvSpPr>
            <a:spLocks noGrp="1"/>
          </p:cNvSpPr>
          <p:nvPr>
            <p:ph type="title"/>
          </p:nvPr>
        </p:nvSpPr>
        <p:spPr/>
        <p:txBody>
          <a:bodyPr>
            <a:normAutofit fontScale="90000"/>
          </a:bodyPr>
          <a:lstStyle/>
          <a:p>
            <a:r>
              <a:rPr lang="hu-HU" b="1" dirty="0" err="1">
                <a:solidFill>
                  <a:srgbClr val="9900CC"/>
                </a:solidFill>
              </a:rPr>
              <a:t>Your</a:t>
            </a:r>
            <a:r>
              <a:rPr lang="hu-HU" b="1" dirty="0">
                <a:solidFill>
                  <a:srgbClr val="9900CC"/>
                </a:solidFill>
              </a:rPr>
              <a:t> </a:t>
            </a:r>
            <a:r>
              <a:rPr lang="hu-HU" b="1" dirty="0" err="1">
                <a:solidFill>
                  <a:srgbClr val="9900CC"/>
                </a:solidFill>
              </a:rPr>
              <a:t>legal</a:t>
            </a:r>
            <a:r>
              <a:rPr lang="hu-HU" b="1" dirty="0">
                <a:solidFill>
                  <a:srgbClr val="9900CC"/>
                </a:solidFill>
              </a:rPr>
              <a:t> </a:t>
            </a:r>
            <a:r>
              <a:rPr lang="hu-HU" b="1" dirty="0" err="1">
                <a:solidFill>
                  <a:srgbClr val="9900CC"/>
                </a:solidFill>
              </a:rPr>
              <a:t>stay</a:t>
            </a:r>
            <a:r>
              <a:rPr lang="hu-HU" b="1" dirty="0">
                <a:solidFill>
                  <a:srgbClr val="9900CC"/>
                </a:solidFill>
              </a:rPr>
              <a:t> in Hungary</a:t>
            </a:r>
            <a:endParaRPr lang="en-US" b="1" dirty="0">
              <a:solidFill>
                <a:srgbClr val="9900CC"/>
              </a:solidFill>
            </a:endParaRPr>
          </a:p>
        </p:txBody>
      </p:sp>
      <p:sp>
        <p:nvSpPr>
          <p:cNvPr id="7" name="Tartalom helye 2">
            <a:extLst>
              <a:ext uri="{FF2B5EF4-FFF2-40B4-BE49-F238E27FC236}">
                <a16:creationId xmlns:a16="http://schemas.microsoft.com/office/drawing/2014/main" id="{C209E305-D0EC-DC3C-830B-47CDEF957A41}"/>
              </a:ext>
            </a:extLst>
          </p:cNvPr>
          <p:cNvSpPr txBox="1">
            <a:spLocks/>
          </p:cNvSpPr>
          <p:nvPr/>
        </p:nvSpPr>
        <p:spPr>
          <a:xfrm>
            <a:off x="838200" y="1570793"/>
            <a:ext cx="10515600" cy="4351338"/>
          </a:xfrm>
          <a:prstGeom prst="rect">
            <a:avLst/>
          </a:prstGeom>
        </p:spPr>
        <p:txBody>
          <a:bodyPr vert="horz" lIns="91440" tIns="45720" rIns="91440" bIns="45720" rtlCol="0" anchor="t">
            <a:normAutofit fontScale="92500" lnSpcReduction="10000"/>
          </a:bodyPr>
          <a:lstStyle>
            <a:lvl1pPr marL="0" indent="0" algn="l" defTabSz="1219170" rtl="0" eaLnBrk="1" latinLnBrk="0" hangingPunct="1">
              <a:spcBef>
                <a:spcPct val="20000"/>
              </a:spcBef>
              <a:buClr>
                <a:srgbClr val="3A4E62"/>
              </a:buClr>
              <a:buFont typeface="Arial" panose="020B0604020202020204" pitchFamily="34" charset="0"/>
              <a:buNone/>
              <a:defRPr sz="2000" b="0" kern="1200">
                <a:solidFill>
                  <a:srgbClr val="3A4E62"/>
                </a:solidFill>
                <a:latin typeface="Open Sans" panose="020B0606030504020204" pitchFamily="34" charset="0"/>
                <a:ea typeface="Open Sans" panose="020B0606030504020204" pitchFamily="34" charset="0"/>
                <a:cs typeface="Open Sans" panose="020B0606030504020204" pitchFamily="34" charset="0"/>
              </a:defRPr>
            </a:lvl1pPr>
            <a:lvl2pPr marL="609585" indent="0" algn="l" defTabSz="1219170" rtl="0" eaLnBrk="1" latinLnBrk="0" hangingPunct="1">
              <a:spcBef>
                <a:spcPct val="20000"/>
              </a:spcBef>
              <a:buClr>
                <a:srgbClr val="3A4E62"/>
              </a:buClr>
              <a:buFont typeface="Arial" panose="020B0604020202020204" pitchFamily="34" charset="0"/>
              <a:buNone/>
              <a:defRPr sz="2667" b="1" kern="1200">
                <a:solidFill>
                  <a:srgbClr val="3A4E62"/>
                </a:solidFill>
                <a:latin typeface="Open Sans" panose="020B0606030504020204" pitchFamily="34" charset="0"/>
                <a:ea typeface="Open Sans" panose="020B0606030504020204" pitchFamily="34" charset="0"/>
                <a:cs typeface="Open Sans" panose="020B0606030504020204" pitchFamily="34" charset="0"/>
              </a:defRPr>
            </a:lvl2pPr>
            <a:lvl3pPr marL="1219170" indent="0" algn="l" defTabSz="1219170" rtl="0" eaLnBrk="1" latinLnBrk="0" hangingPunct="1">
              <a:spcBef>
                <a:spcPct val="20000"/>
              </a:spcBef>
              <a:buClr>
                <a:srgbClr val="3A4E62"/>
              </a:buClr>
              <a:buFont typeface="Arial" panose="020B0604020202020204" pitchFamily="34" charset="0"/>
              <a:buNone/>
              <a:defRPr sz="2400" b="1" kern="1200">
                <a:solidFill>
                  <a:srgbClr val="3A4E62"/>
                </a:solidFill>
                <a:latin typeface="Open Sans" panose="020B0606030504020204" pitchFamily="34" charset="0"/>
                <a:ea typeface="Open Sans" panose="020B0606030504020204" pitchFamily="34" charset="0"/>
                <a:cs typeface="Open Sans" panose="020B0606030504020204" pitchFamily="34" charset="0"/>
              </a:defRPr>
            </a:lvl3pPr>
            <a:lvl4pPr marL="1828754" indent="0" algn="l" defTabSz="1219170" rtl="0" eaLnBrk="1" latinLnBrk="0" hangingPunct="1">
              <a:spcBef>
                <a:spcPct val="20000"/>
              </a:spcBef>
              <a:buClr>
                <a:srgbClr val="3A4E62"/>
              </a:buClr>
              <a:buFont typeface="Arial" panose="020B0604020202020204" pitchFamily="34" charset="0"/>
              <a:buNone/>
              <a:defRPr sz="2133" b="1" kern="1200">
                <a:solidFill>
                  <a:srgbClr val="3A4E62"/>
                </a:solidFill>
                <a:latin typeface="Open Sans" panose="020B0606030504020204" pitchFamily="34" charset="0"/>
                <a:ea typeface="Open Sans" panose="020B0606030504020204" pitchFamily="34" charset="0"/>
                <a:cs typeface="Open Sans" panose="020B0606030504020204" pitchFamily="34" charset="0"/>
              </a:defRPr>
            </a:lvl4pPr>
            <a:lvl5pPr marL="2438339" indent="0" algn="l" defTabSz="1219170" rtl="0" eaLnBrk="1" latinLnBrk="0" hangingPunct="1">
              <a:spcBef>
                <a:spcPct val="20000"/>
              </a:spcBef>
              <a:buClr>
                <a:srgbClr val="3A4E62"/>
              </a:buClr>
              <a:buFont typeface="Arial" panose="020B0604020202020204" pitchFamily="34" charset="0"/>
              <a:buNone/>
              <a:defRPr sz="2133" b="1" kern="1200">
                <a:solidFill>
                  <a:srgbClr val="3A4E62"/>
                </a:solidFill>
                <a:latin typeface="Open Sans" panose="020B0606030504020204" pitchFamily="34" charset="0"/>
                <a:ea typeface="Open Sans" panose="020B0606030504020204" pitchFamily="34" charset="0"/>
                <a:cs typeface="Open Sans" panose="020B0606030504020204" pitchFamily="34" charset="0"/>
              </a:defRPr>
            </a:lvl5pPr>
            <a:lvl6pPr marL="3047924" indent="0" algn="l" defTabSz="1219170" rtl="0" eaLnBrk="1" latinLnBrk="0" hangingPunct="1">
              <a:spcBef>
                <a:spcPct val="20000"/>
              </a:spcBef>
              <a:buFont typeface="Arial" panose="020B0604020202020204" pitchFamily="34" charset="0"/>
              <a:buNone/>
              <a:defRPr sz="2133" b="1" kern="1200">
                <a:solidFill>
                  <a:schemeClr val="tx1"/>
                </a:solidFill>
                <a:latin typeface="+mn-lt"/>
                <a:ea typeface="+mn-ea"/>
                <a:cs typeface="+mn-cs"/>
              </a:defRPr>
            </a:lvl6pPr>
            <a:lvl7pPr marL="3657509" indent="0" algn="l" defTabSz="1219170" rtl="0" eaLnBrk="1" latinLnBrk="0" hangingPunct="1">
              <a:spcBef>
                <a:spcPct val="20000"/>
              </a:spcBef>
              <a:buFont typeface="Arial" panose="020B0604020202020204" pitchFamily="34" charset="0"/>
              <a:buNone/>
              <a:defRPr sz="2133" b="1" kern="1200">
                <a:solidFill>
                  <a:schemeClr val="tx1"/>
                </a:solidFill>
                <a:latin typeface="+mn-lt"/>
                <a:ea typeface="+mn-ea"/>
                <a:cs typeface="+mn-cs"/>
              </a:defRPr>
            </a:lvl7pPr>
            <a:lvl8pPr marL="4267093" indent="0" algn="l" defTabSz="1219170" rtl="0" eaLnBrk="1" latinLnBrk="0" hangingPunct="1">
              <a:spcBef>
                <a:spcPct val="20000"/>
              </a:spcBef>
              <a:buFont typeface="Arial" panose="020B0604020202020204" pitchFamily="34" charset="0"/>
              <a:buNone/>
              <a:defRPr sz="2133" b="1" kern="1200">
                <a:solidFill>
                  <a:schemeClr val="tx1"/>
                </a:solidFill>
                <a:latin typeface="+mn-lt"/>
                <a:ea typeface="+mn-ea"/>
                <a:cs typeface="+mn-cs"/>
              </a:defRPr>
            </a:lvl8pPr>
            <a:lvl9pPr marL="4876678" indent="0" algn="l" defTabSz="1219170" rtl="0" eaLnBrk="1" latinLnBrk="0" hangingPunct="1">
              <a:spcBef>
                <a:spcPct val="20000"/>
              </a:spcBef>
              <a:buFont typeface="Arial" panose="020B0604020202020204" pitchFamily="34" charset="0"/>
              <a:buNone/>
              <a:defRPr sz="2133" b="1" kern="1200">
                <a:solidFill>
                  <a:schemeClr val="tx1"/>
                </a:solidFill>
                <a:latin typeface="+mn-lt"/>
                <a:ea typeface="+mn-ea"/>
                <a:cs typeface="+mn-cs"/>
              </a:defRPr>
            </a:lvl9pPr>
          </a:lstStyle>
          <a:p>
            <a:pPr marL="285750" indent="-285750">
              <a:spcBef>
                <a:spcPts val="0"/>
              </a:spcBef>
              <a:spcAft>
                <a:spcPts val="1200"/>
              </a:spcAft>
              <a:buFont typeface="Arial" panose="020B0604020202020204" pitchFamily="34" charset="0"/>
              <a:buChar char="•"/>
            </a:pPr>
            <a:r>
              <a:rPr lang="hu-HU" sz="1800" b="1" dirty="0">
                <a:solidFill>
                  <a:srgbClr val="000000"/>
                </a:solidFill>
              </a:rPr>
              <a:t>V</a:t>
            </a:r>
            <a:r>
              <a:rPr lang="en-US" sz="1800" b="1" dirty="0">
                <a:solidFill>
                  <a:srgbClr val="000000"/>
                </a:solidFill>
              </a:rPr>
              <a:t>isa</a:t>
            </a:r>
            <a:r>
              <a:rPr lang="hu-HU" sz="1800" b="1" dirty="0">
                <a:solidFill>
                  <a:srgbClr val="000000"/>
                </a:solidFill>
              </a:rPr>
              <a:t>:</a:t>
            </a:r>
            <a:r>
              <a:rPr lang="en-US" sz="1800" b="1" dirty="0">
                <a:solidFill>
                  <a:srgbClr val="000000"/>
                </a:solidFill>
              </a:rPr>
              <a:t> </a:t>
            </a:r>
            <a:r>
              <a:rPr lang="en-US" sz="1800" dirty="0">
                <a:solidFill>
                  <a:srgbClr val="000000"/>
                </a:solidFill>
              </a:rPr>
              <a:t>enables you </a:t>
            </a:r>
            <a:r>
              <a:rPr lang="hu-HU" sz="1800" dirty="0" err="1">
                <a:solidFill>
                  <a:srgbClr val="000000"/>
                </a:solidFill>
              </a:rPr>
              <a:t>for</a:t>
            </a:r>
            <a:r>
              <a:rPr lang="hu-HU" sz="1800" dirty="0">
                <a:solidFill>
                  <a:srgbClr val="000000"/>
                </a:solidFill>
              </a:rPr>
              <a:t> a </a:t>
            </a:r>
            <a:r>
              <a:rPr lang="hu-HU" sz="1800" dirty="0" err="1">
                <a:solidFill>
                  <a:srgbClr val="000000"/>
                </a:solidFill>
              </a:rPr>
              <a:t>one-time</a:t>
            </a:r>
            <a:r>
              <a:rPr lang="hu-HU" sz="1800" dirty="0">
                <a:solidFill>
                  <a:srgbClr val="000000"/>
                </a:solidFill>
              </a:rPr>
              <a:t> </a:t>
            </a:r>
            <a:r>
              <a:rPr lang="hu-HU" sz="1800" dirty="0" err="1">
                <a:solidFill>
                  <a:srgbClr val="000000"/>
                </a:solidFill>
              </a:rPr>
              <a:t>enterence</a:t>
            </a:r>
            <a:r>
              <a:rPr lang="hu-HU" sz="1800" dirty="0">
                <a:solidFill>
                  <a:srgbClr val="000000"/>
                </a:solidFill>
              </a:rPr>
              <a:t> </a:t>
            </a:r>
            <a:r>
              <a:rPr lang="en-US" sz="1800" dirty="0">
                <a:solidFill>
                  <a:srgbClr val="000000"/>
                </a:solidFill>
              </a:rPr>
              <a:t>into the country</a:t>
            </a:r>
          </a:p>
          <a:p>
            <a:pPr marL="285750" indent="-285750">
              <a:spcBef>
                <a:spcPts val="0"/>
              </a:spcBef>
              <a:spcAft>
                <a:spcPts val="1200"/>
              </a:spcAft>
              <a:buFont typeface="Arial" panose="020B0604020202020204" pitchFamily="34" charset="0"/>
              <a:buChar char="•"/>
            </a:pPr>
            <a:r>
              <a:rPr lang="hu-HU" sz="1800" b="1" dirty="0">
                <a:solidFill>
                  <a:srgbClr val="000000"/>
                </a:solidFill>
              </a:rPr>
              <a:t>R</a:t>
            </a:r>
            <a:r>
              <a:rPr lang="en-US" sz="1800" b="1" dirty="0" err="1">
                <a:solidFill>
                  <a:srgbClr val="000000"/>
                </a:solidFill>
              </a:rPr>
              <a:t>esidence</a:t>
            </a:r>
            <a:r>
              <a:rPr lang="en-US" sz="1800" b="1" dirty="0">
                <a:solidFill>
                  <a:srgbClr val="000000"/>
                </a:solidFill>
              </a:rPr>
              <a:t> permit</a:t>
            </a:r>
            <a:r>
              <a:rPr lang="hu-HU" sz="1800" b="1" dirty="0">
                <a:solidFill>
                  <a:srgbClr val="000000"/>
                </a:solidFill>
              </a:rPr>
              <a:t>:</a:t>
            </a:r>
            <a:r>
              <a:rPr lang="en-US" sz="1800" b="1" dirty="0">
                <a:solidFill>
                  <a:srgbClr val="000000"/>
                </a:solidFill>
              </a:rPr>
              <a:t> </a:t>
            </a:r>
            <a:r>
              <a:rPr lang="en-US" sz="1800" dirty="0">
                <a:solidFill>
                  <a:srgbClr val="000000"/>
                </a:solidFill>
              </a:rPr>
              <a:t>enables you to stay in the country</a:t>
            </a:r>
            <a:endParaRPr lang="hu-HU" sz="1800" dirty="0">
              <a:solidFill>
                <a:srgbClr val="000000"/>
              </a:solidFill>
            </a:endParaRPr>
          </a:p>
          <a:p>
            <a:pPr marL="895335" lvl="1" indent="-285750">
              <a:spcBef>
                <a:spcPts val="0"/>
              </a:spcBef>
              <a:spcAft>
                <a:spcPts val="1200"/>
              </a:spcAft>
              <a:buFont typeface="Arial" panose="020B0604020202020204" pitchFamily="34" charset="0"/>
              <a:buChar char="•"/>
            </a:pPr>
            <a:r>
              <a:rPr lang="hu-HU" sz="1800" dirty="0" err="1">
                <a:solidFill>
                  <a:srgbClr val="000000"/>
                </a:solidFill>
              </a:rPr>
              <a:t>For</a:t>
            </a:r>
            <a:r>
              <a:rPr lang="hu-HU" sz="1800" dirty="0">
                <a:solidFill>
                  <a:srgbClr val="000000"/>
                </a:solidFill>
              </a:rPr>
              <a:t> </a:t>
            </a:r>
            <a:r>
              <a:rPr lang="hu-HU" sz="1800" dirty="0" err="1">
                <a:solidFill>
                  <a:srgbClr val="000000"/>
                </a:solidFill>
              </a:rPr>
              <a:t>study</a:t>
            </a:r>
            <a:r>
              <a:rPr lang="hu-HU" sz="1800" dirty="0">
                <a:solidFill>
                  <a:srgbClr val="000000"/>
                </a:solidFill>
              </a:rPr>
              <a:t> </a:t>
            </a:r>
            <a:r>
              <a:rPr lang="hu-HU" sz="1800" dirty="0" err="1">
                <a:solidFill>
                  <a:srgbClr val="000000"/>
                </a:solidFill>
              </a:rPr>
              <a:t>purposes</a:t>
            </a:r>
            <a:endParaRPr lang="hu-HU" sz="1800" dirty="0">
              <a:solidFill>
                <a:srgbClr val="000000"/>
              </a:solidFill>
            </a:endParaRPr>
          </a:p>
          <a:p>
            <a:pPr marL="895335" lvl="1" indent="-285750">
              <a:spcBef>
                <a:spcPts val="0"/>
              </a:spcBef>
              <a:spcAft>
                <a:spcPts val="1200"/>
              </a:spcAft>
              <a:buFont typeface="Arial" panose="020B0604020202020204" pitchFamily="34" charset="0"/>
              <a:buChar char="•"/>
            </a:pPr>
            <a:r>
              <a:rPr lang="hu-HU" sz="1800" dirty="0" err="1">
                <a:solidFill>
                  <a:srgbClr val="000000"/>
                </a:solidFill>
              </a:rPr>
              <a:t>For</a:t>
            </a:r>
            <a:r>
              <a:rPr lang="hu-HU" sz="1800" dirty="0">
                <a:solidFill>
                  <a:srgbClr val="000000"/>
                </a:solidFill>
              </a:rPr>
              <a:t> </a:t>
            </a:r>
            <a:r>
              <a:rPr lang="hu-HU" sz="1800" dirty="0" err="1">
                <a:solidFill>
                  <a:srgbClr val="000000"/>
                </a:solidFill>
              </a:rPr>
              <a:t>the</a:t>
            </a:r>
            <a:r>
              <a:rPr lang="hu-HU" sz="1800" dirty="0">
                <a:solidFill>
                  <a:srgbClr val="000000"/>
                </a:solidFill>
              </a:rPr>
              <a:t> </a:t>
            </a:r>
            <a:r>
              <a:rPr lang="hu-HU" sz="1800" dirty="0" err="1">
                <a:solidFill>
                  <a:srgbClr val="000000"/>
                </a:solidFill>
              </a:rPr>
              <a:t>purposes</a:t>
            </a:r>
            <a:r>
              <a:rPr lang="hu-HU" sz="1800" dirty="0">
                <a:solidFill>
                  <a:srgbClr val="000000"/>
                </a:solidFill>
              </a:rPr>
              <a:t> of </a:t>
            </a:r>
            <a:r>
              <a:rPr lang="hu-HU" sz="1800" dirty="0" err="1">
                <a:solidFill>
                  <a:srgbClr val="000000"/>
                </a:solidFill>
              </a:rPr>
              <a:t>employment</a:t>
            </a:r>
            <a:endParaRPr lang="hu-HU" sz="1800" dirty="0">
              <a:solidFill>
                <a:srgbClr val="000000"/>
              </a:solidFill>
            </a:endParaRPr>
          </a:p>
          <a:p>
            <a:pPr marL="895335" lvl="1" indent="-285750">
              <a:spcBef>
                <a:spcPts val="0"/>
              </a:spcBef>
              <a:spcAft>
                <a:spcPts val="1200"/>
              </a:spcAft>
              <a:buFont typeface="Arial" panose="020B0604020202020204" pitchFamily="34" charset="0"/>
              <a:buChar char="•"/>
            </a:pPr>
            <a:r>
              <a:rPr lang="hu-HU" sz="1800" b="0" dirty="0" err="1">
                <a:solidFill>
                  <a:srgbClr val="000000"/>
                </a:solidFill>
              </a:rPr>
              <a:t>For</a:t>
            </a:r>
            <a:r>
              <a:rPr lang="hu-HU" sz="1800" b="0" dirty="0">
                <a:solidFill>
                  <a:srgbClr val="000000"/>
                </a:solidFill>
              </a:rPr>
              <a:t> </a:t>
            </a:r>
            <a:r>
              <a:rPr lang="hu-HU" sz="1800" b="0" dirty="0" err="1">
                <a:solidFill>
                  <a:srgbClr val="000000"/>
                </a:solidFill>
              </a:rPr>
              <a:t>other</a:t>
            </a:r>
            <a:r>
              <a:rPr lang="hu-HU" sz="1800" b="0" dirty="0">
                <a:solidFill>
                  <a:srgbClr val="000000"/>
                </a:solidFill>
              </a:rPr>
              <a:t> </a:t>
            </a:r>
            <a:r>
              <a:rPr lang="hu-HU" sz="1800" b="0" dirty="0" err="1">
                <a:solidFill>
                  <a:srgbClr val="000000"/>
                </a:solidFill>
              </a:rPr>
              <a:t>purposes</a:t>
            </a:r>
            <a:endParaRPr lang="hu-HU" sz="1800" b="0" dirty="0">
              <a:solidFill>
                <a:srgbClr val="000000"/>
              </a:solidFill>
            </a:endParaRPr>
          </a:p>
          <a:p>
            <a:pPr marL="285750" indent="-285750">
              <a:spcBef>
                <a:spcPts val="0"/>
              </a:spcBef>
              <a:spcAft>
                <a:spcPts val="1200"/>
              </a:spcAft>
              <a:buFont typeface="Arial" panose="020B0604020202020204" pitchFamily="34" charset="0"/>
              <a:buChar char="•"/>
            </a:pPr>
            <a:r>
              <a:rPr lang="hu-HU" sz="1800" b="1" dirty="0" err="1"/>
              <a:t>Registration</a:t>
            </a:r>
            <a:r>
              <a:rPr lang="hu-HU" sz="1800" b="1" dirty="0"/>
              <a:t> </a:t>
            </a:r>
            <a:r>
              <a:rPr lang="hu-HU" sz="1800" b="1" dirty="0" err="1"/>
              <a:t>certificate</a:t>
            </a:r>
            <a:r>
              <a:rPr lang="hu-HU" sz="1800" b="1" dirty="0"/>
              <a:t>: </a:t>
            </a:r>
            <a:r>
              <a:rPr lang="hu-HU" sz="1800" dirty="0" err="1"/>
              <a:t>for</a:t>
            </a:r>
            <a:r>
              <a:rPr lang="hu-HU" sz="1800" dirty="0"/>
              <a:t> </a:t>
            </a:r>
            <a:r>
              <a:rPr lang="en-US" sz="1800" dirty="0"/>
              <a:t>EEA </a:t>
            </a:r>
            <a:r>
              <a:rPr lang="hu-HU" sz="1800" dirty="0" err="1"/>
              <a:t>citizens</a:t>
            </a:r>
            <a:r>
              <a:rPr lang="hu-HU" sz="1800" dirty="0"/>
              <a:t> </a:t>
            </a:r>
            <a:r>
              <a:rPr lang="hu-HU" sz="1800" dirty="0" err="1"/>
              <a:t>staying</a:t>
            </a:r>
            <a:r>
              <a:rPr lang="hu-HU" sz="1800" dirty="0"/>
              <a:t> in Hungary over 90 </a:t>
            </a:r>
            <a:r>
              <a:rPr lang="hu-HU" sz="1800" dirty="0" err="1"/>
              <a:t>days</a:t>
            </a:r>
            <a:endParaRPr lang="hu-HU" sz="1800" dirty="0"/>
          </a:p>
          <a:p>
            <a:pPr>
              <a:spcBef>
                <a:spcPts val="0"/>
              </a:spcBef>
              <a:spcAft>
                <a:spcPts val="1200"/>
              </a:spcAft>
            </a:pPr>
            <a:r>
              <a:rPr lang="hu-HU" sz="1800" dirty="0">
                <a:hlinkClick r:id="rId3"/>
              </a:rPr>
              <a:t>Hungarian </a:t>
            </a:r>
            <a:r>
              <a:rPr lang="hu-HU" sz="1800" dirty="0" err="1">
                <a:hlinkClick r:id="rId3"/>
              </a:rPr>
              <a:t>Consulate</a:t>
            </a:r>
            <a:r>
              <a:rPr lang="hu-HU" sz="1800" dirty="0">
                <a:hlinkClick r:id="rId3"/>
              </a:rPr>
              <a:t> </a:t>
            </a:r>
            <a:r>
              <a:rPr lang="hu-HU" sz="1800" dirty="0"/>
              <a:t>in </a:t>
            </a:r>
            <a:r>
              <a:rPr lang="hu-HU" sz="1800" dirty="0" err="1"/>
              <a:t>the</a:t>
            </a:r>
            <a:r>
              <a:rPr lang="hu-HU" sz="1800" dirty="0"/>
              <a:t> country of </a:t>
            </a:r>
            <a:r>
              <a:rPr lang="hu-HU" sz="1800" dirty="0" err="1"/>
              <a:t>citizenship</a:t>
            </a:r>
            <a:r>
              <a:rPr lang="hu-HU" sz="1800" dirty="0"/>
              <a:t> </a:t>
            </a:r>
          </a:p>
          <a:p>
            <a:pPr>
              <a:spcBef>
                <a:spcPts val="0"/>
              </a:spcBef>
              <a:spcAft>
                <a:spcPts val="1200"/>
              </a:spcAft>
            </a:pPr>
            <a:r>
              <a:rPr lang="hu-HU" sz="1800" dirty="0">
                <a:hlinkClick r:id="rId4"/>
              </a:rPr>
              <a:t>National </a:t>
            </a:r>
            <a:r>
              <a:rPr lang="hu-HU" sz="1800" dirty="0" err="1">
                <a:hlinkClick r:id="rId4"/>
              </a:rPr>
              <a:t>Directorate</a:t>
            </a:r>
            <a:r>
              <a:rPr lang="hu-HU" sz="1800" dirty="0">
                <a:hlinkClick r:id="rId4"/>
              </a:rPr>
              <a:t>-General </a:t>
            </a:r>
            <a:r>
              <a:rPr lang="hu-HU" sz="1800" dirty="0" err="1">
                <a:hlinkClick r:id="rId4"/>
              </a:rPr>
              <a:t>for</a:t>
            </a:r>
            <a:r>
              <a:rPr lang="hu-HU" sz="1800" dirty="0">
                <a:hlinkClick r:id="rId4"/>
              </a:rPr>
              <a:t> </a:t>
            </a:r>
            <a:r>
              <a:rPr lang="hu-HU" sz="1800" dirty="0" err="1">
                <a:hlinkClick r:id="rId4"/>
              </a:rPr>
              <a:t>Aliens</a:t>
            </a:r>
            <a:r>
              <a:rPr lang="hu-HU" sz="1800" dirty="0">
                <a:hlinkClick r:id="rId4"/>
              </a:rPr>
              <a:t> </a:t>
            </a:r>
            <a:r>
              <a:rPr lang="hu-HU" sz="1800" dirty="0" err="1">
                <a:hlinkClick r:id="rId4"/>
              </a:rPr>
              <a:t>Policing</a:t>
            </a:r>
            <a:r>
              <a:rPr lang="hu-HU" sz="1800" dirty="0">
                <a:hlinkClick r:id="rId4"/>
              </a:rPr>
              <a:t> </a:t>
            </a:r>
            <a:r>
              <a:rPr lang="hu-HU" sz="1800" dirty="0"/>
              <a:t>(</a:t>
            </a:r>
            <a:r>
              <a:rPr lang="hu-HU" sz="1800" dirty="0" err="1"/>
              <a:t>immigration</a:t>
            </a:r>
            <a:r>
              <a:rPr lang="hu-HU" sz="1800" dirty="0"/>
              <a:t> </a:t>
            </a:r>
            <a:r>
              <a:rPr lang="hu-HU" sz="1800" dirty="0" err="1"/>
              <a:t>office</a:t>
            </a:r>
            <a:r>
              <a:rPr lang="hu-HU" sz="1800" dirty="0"/>
              <a:t>)</a:t>
            </a:r>
          </a:p>
          <a:p>
            <a:pPr>
              <a:spcBef>
                <a:spcPts val="0"/>
              </a:spcBef>
              <a:spcAft>
                <a:spcPts val="1200"/>
              </a:spcAft>
            </a:pPr>
            <a:endParaRPr lang="hu-HU" sz="1800" dirty="0"/>
          </a:p>
          <a:p>
            <a:pPr>
              <a:spcBef>
                <a:spcPts val="0"/>
              </a:spcBef>
              <a:spcAft>
                <a:spcPts val="1200"/>
              </a:spcAft>
            </a:pPr>
            <a:r>
              <a:rPr lang="hu-HU" sz="1800" dirty="0" err="1"/>
              <a:t>Further</a:t>
            </a:r>
            <a:r>
              <a:rPr lang="hu-HU" sz="1800" dirty="0"/>
              <a:t> </a:t>
            </a:r>
            <a:r>
              <a:rPr lang="hu-HU" sz="1800" dirty="0" err="1"/>
              <a:t>information</a:t>
            </a:r>
            <a:r>
              <a:rPr lang="hu-HU" sz="1800" dirty="0"/>
              <a:t>: </a:t>
            </a:r>
            <a:r>
              <a:rPr lang="hu-HU" sz="1800" dirty="0">
                <a:hlinkClick r:id="rId5"/>
              </a:rPr>
              <a:t>https://www.elte.hu/en/visa-procedure</a:t>
            </a:r>
            <a:endParaRPr lang="hu-HU" sz="1800" dirty="0"/>
          </a:p>
          <a:p>
            <a:pPr>
              <a:spcBef>
                <a:spcPts val="0"/>
              </a:spcBef>
              <a:spcAft>
                <a:spcPts val="1200"/>
              </a:spcAft>
            </a:pPr>
            <a:r>
              <a:rPr lang="hu-HU" sz="1800" dirty="0"/>
              <a:t>In </a:t>
            </a:r>
            <a:r>
              <a:rPr lang="hu-HU" sz="1800" dirty="0" err="1"/>
              <a:t>case</a:t>
            </a:r>
            <a:r>
              <a:rPr lang="hu-HU" sz="1800" dirty="0"/>
              <a:t> of </a:t>
            </a:r>
            <a:r>
              <a:rPr lang="hu-HU" sz="1800" dirty="0" err="1"/>
              <a:t>any</a:t>
            </a:r>
            <a:r>
              <a:rPr lang="hu-HU" sz="1800" dirty="0"/>
              <a:t> </a:t>
            </a:r>
            <a:r>
              <a:rPr lang="hu-HU" sz="1800" dirty="0" err="1"/>
              <a:t>issues</a:t>
            </a:r>
            <a:r>
              <a:rPr lang="hu-HU" sz="1800" dirty="0"/>
              <a:t>: </a:t>
            </a:r>
            <a:r>
              <a:rPr lang="hu-HU" sz="1800" dirty="0">
                <a:hlinkClick r:id="rId6"/>
              </a:rPr>
              <a:t>visa@elte.hu</a:t>
            </a:r>
            <a:endParaRPr lang="hu-HU" sz="1800" dirty="0"/>
          </a:p>
          <a:p>
            <a:pPr>
              <a:spcBef>
                <a:spcPts val="0"/>
              </a:spcBef>
              <a:spcAft>
                <a:spcPts val="1200"/>
              </a:spcAft>
            </a:pPr>
            <a:endParaRPr lang="hu-HU" sz="1800" dirty="0"/>
          </a:p>
          <a:p>
            <a:pPr>
              <a:spcBef>
                <a:spcPts val="0"/>
              </a:spcBef>
              <a:spcAft>
                <a:spcPts val="1200"/>
              </a:spcAft>
            </a:pPr>
            <a:endParaRPr lang="hu-HU" sz="1800" dirty="0"/>
          </a:p>
        </p:txBody>
      </p:sp>
    </p:spTree>
    <p:extLst>
      <p:ext uri="{BB962C8B-B14F-4D97-AF65-F5344CB8AC3E}">
        <p14:creationId xmlns:p14="http://schemas.microsoft.com/office/powerpoint/2010/main" val="3451207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71D5F89-AA08-7553-91F8-45BF6AD34682}"/>
              </a:ext>
            </a:extLst>
          </p:cNvPr>
          <p:cNvSpPr>
            <a:spLocks noGrp="1"/>
          </p:cNvSpPr>
          <p:nvPr>
            <p:ph type="title"/>
          </p:nvPr>
        </p:nvSpPr>
        <p:spPr/>
        <p:txBody>
          <a:bodyPr>
            <a:normAutofit fontScale="90000"/>
          </a:bodyPr>
          <a:lstStyle/>
          <a:p>
            <a:r>
              <a:rPr lang="hu-HU" b="1" dirty="0" err="1">
                <a:solidFill>
                  <a:srgbClr val="9900CC"/>
                </a:solidFill>
              </a:rPr>
              <a:t>Residence</a:t>
            </a:r>
            <a:r>
              <a:rPr lang="hu-HU" b="1" dirty="0">
                <a:solidFill>
                  <a:srgbClr val="9900CC"/>
                </a:solidFill>
              </a:rPr>
              <a:t> permit</a:t>
            </a:r>
          </a:p>
        </p:txBody>
      </p:sp>
      <p:sp>
        <p:nvSpPr>
          <p:cNvPr id="3" name="Szöveg helye 2">
            <a:extLst>
              <a:ext uri="{FF2B5EF4-FFF2-40B4-BE49-F238E27FC236}">
                <a16:creationId xmlns:a16="http://schemas.microsoft.com/office/drawing/2014/main" id="{86987742-9F83-CA67-7072-441EAEA7FFFA}"/>
              </a:ext>
            </a:extLst>
          </p:cNvPr>
          <p:cNvSpPr>
            <a:spLocks noGrp="1"/>
          </p:cNvSpPr>
          <p:nvPr>
            <p:ph type="body" idx="1"/>
          </p:nvPr>
        </p:nvSpPr>
        <p:spPr/>
        <p:txBody>
          <a:bodyPr>
            <a:normAutofit/>
          </a:bodyPr>
          <a:lstStyle/>
          <a:p>
            <a:r>
              <a:rPr lang="hu-HU" b="1" dirty="0"/>
              <a:t>If you need a D-visa</a:t>
            </a:r>
          </a:p>
        </p:txBody>
      </p:sp>
      <p:sp>
        <p:nvSpPr>
          <p:cNvPr id="4" name="Tartalom helye 3">
            <a:extLst>
              <a:ext uri="{FF2B5EF4-FFF2-40B4-BE49-F238E27FC236}">
                <a16:creationId xmlns:a16="http://schemas.microsoft.com/office/drawing/2014/main" id="{3A374632-F1E1-E0F0-30F3-CC8A9C1069BC}"/>
              </a:ext>
            </a:extLst>
          </p:cNvPr>
          <p:cNvSpPr>
            <a:spLocks noGrp="1"/>
          </p:cNvSpPr>
          <p:nvPr>
            <p:ph sz="half" idx="2"/>
          </p:nvPr>
        </p:nvSpPr>
        <p:spPr/>
        <p:txBody>
          <a:bodyPr>
            <a:normAutofit fontScale="85000" lnSpcReduction="20000"/>
          </a:bodyPr>
          <a:lstStyle/>
          <a:p>
            <a:pPr>
              <a:spcBef>
                <a:spcPts val="0"/>
              </a:spcBef>
              <a:spcAft>
                <a:spcPts val="1200"/>
              </a:spcAft>
            </a:pPr>
            <a:r>
              <a:rPr lang="hu-HU" dirty="0"/>
              <a:t>Your residence permit card will be sent to the Quaestura Office, wait for the notification regarding the pick-up!</a:t>
            </a:r>
          </a:p>
          <a:p>
            <a:pPr>
              <a:spcBef>
                <a:spcPts val="0"/>
              </a:spcBef>
              <a:spcAft>
                <a:spcPts val="1200"/>
              </a:spcAft>
            </a:pPr>
            <a:r>
              <a:rPr lang="hu-HU" b="1" dirty="0" err="1">
                <a:hlinkClick r:id="rId2"/>
              </a:rPr>
              <a:t>Report</a:t>
            </a:r>
            <a:r>
              <a:rPr lang="hu-HU" b="1" dirty="0">
                <a:hlinkClick r:id="rId2"/>
              </a:rPr>
              <a:t> </a:t>
            </a:r>
            <a:r>
              <a:rPr lang="hu-HU" b="1" dirty="0" err="1">
                <a:hlinkClick r:id="rId2"/>
              </a:rPr>
              <a:t>any</a:t>
            </a:r>
            <a:r>
              <a:rPr lang="hu-HU" b="1" dirty="0">
                <a:hlinkClick r:id="rId2"/>
              </a:rPr>
              <a:t> </a:t>
            </a:r>
            <a:r>
              <a:rPr lang="hu-HU" b="1" dirty="0" err="1">
                <a:hlinkClick r:id="rId2"/>
              </a:rPr>
              <a:t>change</a:t>
            </a:r>
            <a:r>
              <a:rPr lang="hu-HU" b="1" dirty="0">
                <a:hlinkClick r:id="rId2"/>
              </a:rPr>
              <a:t> of </a:t>
            </a:r>
            <a:r>
              <a:rPr lang="hu-HU" b="1" dirty="0" err="1">
                <a:hlinkClick r:id="rId2"/>
              </a:rPr>
              <a:t>accommodation</a:t>
            </a:r>
            <a:r>
              <a:rPr lang="hu-HU" b="1" dirty="0">
                <a:hlinkClick r:id="rId2"/>
              </a:rPr>
              <a:t> </a:t>
            </a:r>
            <a:r>
              <a:rPr lang="hu-HU" b="1" dirty="0" err="1"/>
              <a:t>through</a:t>
            </a:r>
            <a:r>
              <a:rPr lang="hu-HU" b="1" dirty="0"/>
              <a:t> </a:t>
            </a:r>
            <a:r>
              <a:rPr lang="hu-HU" b="1" dirty="0" err="1"/>
              <a:t>the</a:t>
            </a:r>
            <a:r>
              <a:rPr lang="hu-HU" b="1" dirty="0"/>
              <a:t> EnterHungary website!</a:t>
            </a:r>
          </a:p>
        </p:txBody>
      </p:sp>
      <p:sp>
        <p:nvSpPr>
          <p:cNvPr id="5" name="Szöveg helye 4">
            <a:extLst>
              <a:ext uri="{FF2B5EF4-FFF2-40B4-BE49-F238E27FC236}">
                <a16:creationId xmlns:a16="http://schemas.microsoft.com/office/drawing/2014/main" id="{8CAB10D4-6AF2-CF0F-8154-733D47D1622B}"/>
              </a:ext>
            </a:extLst>
          </p:cNvPr>
          <p:cNvSpPr>
            <a:spLocks noGrp="1"/>
          </p:cNvSpPr>
          <p:nvPr>
            <p:ph type="body" sz="quarter" idx="3"/>
          </p:nvPr>
        </p:nvSpPr>
        <p:spPr/>
        <p:txBody>
          <a:bodyPr>
            <a:normAutofit/>
          </a:bodyPr>
          <a:lstStyle/>
          <a:p>
            <a:r>
              <a:rPr lang="hu-HU" b="1" dirty="0" err="1"/>
              <a:t>If</a:t>
            </a:r>
            <a:r>
              <a:rPr lang="hu-HU" b="1" dirty="0"/>
              <a:t> </a:t>
            </a:r>
            <a:r>
              <a:rPr lang="hu-HU" b="1" dirty="0" err="1"/>
              <a:t>you</a:t>
            </a:r>
            <a:r>
              <a:rPr lang="hu-HU" b="1" dirty="0"/>
              <a:t> </a:t>
            </a:r>
            <a:r>
              <a:rPr lang="hu-HU" b="1" dirty="0" err="1"/>
              <a:t>come</a:t>
            </a:r>
            <a:r>
              <a:rPr lang="hu-HU" b="1" dirty="0"/>
              <a:t> </a:t>
            </a:r>
            <a:r>
              <a:rPr lang="hu-HU" b="1" dirty="0" err="1"/>
              <a:t>from</a:t>
            </a:r>
            <a:r>
              <a:rPr lang="hu-HU" b="1" dirty="0"/>
              <a:t> a </a:t>
            </a:r>
            <a:r>
              <a:rPr lang="hu-HU" b="1" dirty="0" err="1"/>
              <a:t>visa-waiver</a:t>
            </a:r>
            <a:r>
              <a:rPr lang="hu-HU" b="1" dirty="0"/>
              <a:t> country</a:t>
            </a:r>
          </a:p>
        </p:txBody>
      </p:sp>
      <p:sp>
        <p:nvSpPr>
          <p:cNvPr id="6" name="Tartalom helye 5">
            <a:extLst>
              <a:ext uri="{FF2B5EF4-FFF2-40B4-BE49-F238E27FC236}">
                <a16:creationId xmlns:a16="http://schemas.microsoft.com/office/drawing/2014/main" id="{3882DFDF-9DAC-8518-D2A6-CCAB160074DE}"/>
              </a:ext>
            </a:extLst>
          </p:cNvPr>
          <p:cNvSpPr>
            <a:spLocks noGrp="1"/>
          </p:cNvSpPr>
          <p:nvPr>
            <p:ph sz="quarter" idx="4"/>
          </p:nvPr>
        </p:nvSpPr>
        <p:spPr/>
        <p:txBody>
          <a:bodyPr>
            <a:normAutofit fontScale="85000" lnSpcReduction="20000"/>
          </a:bodyPr>
          <a:lstStyle/>
          <a:p>
            <a:pPr>
              <a:spcBef>
                <a:spcPts val="0"/>
              </a:spcBef>
              <a:spcAft>
                <a:spcPts val="1200"/>
              </a:spcAft>
            </a:pPr>
            <a:r>
              <a:rPr lang="hu-HU" dirty="0">
                <a:hlinkClick r:id="rId3"/>
              </a:rPr>
              <a:t>Apply </a:t>
            </a:r>
            <a:r>
              <a:rPr lang="hu-HU" dirty="0" err="1">
                <a:hlinkClick r:id="rId3"/>
              </a:rPr>
              <a:t>for</a:t>
            </a:r>
            <a:r>
              <a:rPr lang="hu-HU" dirty="0">
                <a:hlinkClick r:id="rId3"/>
              </a:rPr>
              <a:t> </a:t>
            </a:r>
            <a:r>
              <a:rPr lang="hu-HU" dirty="0" err="1">
                <a:hlinkClick r:id="rId3"/>
              </a:rPr>
              <a:t>the</a:t>
            </a:r>
            <a:r>
              <a:rPr lang="hu-HU" dirty="0">
                <a:hlinkClick r:id="rId3"/>
              </a:rPr>
              <a:t> </a:t>
            </a:r>
            <a:r>
              <a:rPr lang="hu-HU" dirty="0" err="1">
                <a:hlinkClick r:id="rId3"/>
              </a:rPr>
              <a:t>residence</a:t>
            </a:r>
            <a:r>
              <a:rPr lang="hu-HU" dirty="0">
                <a:hlinkClick r:id="rId3"/>
              </a:rPr>
              <a:t> permit </a:t>
            </a:r>
            <a:r>
              <a:rPr lang="hu-HU" dirty="0" err="1"/>
              <a:t>within</a:t>
            </a:r>
            <a:r>
              <a:rPr lang="hu-HU" dirty="0"/>
              <a:t> 90 </a:t>
            </a:r>
            <a:r>
              <a:rPr lang="hu-HU" dirty="0" err="1"/>
              <a:t>days</a:t>
            </a:r>
            <a:r>
              <a:rPr lang="hu-HU" dirty="0"/>
              <a:t> </a:t>
            </a:r>
            <a:r>
              <a:rPr lang="hu-HU" dirty="0" err="1"/>
              <a:t>after</a:t>
            </a:r>
            <a:r>
              <a:rPr lang="hu-HU" dirty="0"/>
              <a:t> </a:t>
            </a:r>
            <a:r>
              <a:rPr lang="hu-HU" dirty="0" err="1"/>
              <a:t>your</a:t>
            </a:r>
            <a:r>
              <a:rPr lang="hu-HU" dirty="0"/>
              <a:t> </a:t>
            </a:r>
            <a:r>
              <a:rPr lang="hu-HU" dirty="0" err="1"/>
              <a:t>arrival</a:t>
            </a:r>
            <a:r>
              <a:rPr lang="hu-HU" dirty="0"/>
              <a:t> </a:t>
            </a:r>
            <a:r>
              <a:rPr lang="hu-HU" dirty="0" err="1"/>
              <a:t>through</a:t>
            </a:r>
            <a:r>
              <a:rPr lang="hu-HU" dirty="0"/>
              <a:t> </a:t>
            </a:r>
            <a:r>
              <a:rPr lang="hu-HU" dirty="0" err="1"/>
              <a:t>the</a:t>
            </a:r>
            <a:r>
              <a:rPr lang="hu-HU" dirty="0"/>
              <a:t> EnterHungary website</a:t>
            </a:r>
          </a:p>
          <a:p>
            <a:pPr>
              <a:spcBef>
                <a:spcPts val="0"/>
              </a:spcBef>
              <a:spcAft>
                <a:spcPts val="1200"/>
              </a:spcAft>
            </a:pPr>
            <a:r>
              <a:rPr lang="hu-HU" dirty="0"/>
              <a:t>Visit </a:t>
            </a:r>
            <a:r>
              <a:rPr lang="hu-HU" dirty="0" err="1"/>
              <a:t>the</a:t>
            </a:r>
            <a:r>
              <a:rPr lang="hu-HU" dirty="0"/>
              <a:t> </a:t>
            </a:r>
            <a:r>
              <a:rPr lang="hu-HU" dirty="0" err="1"/>
              <a:t>Immigartion</a:t>
            </a:r>
            <a:r>
              <a:rPr lang="hu-HU" dirty="0"/>
              <a:t> Office </a:t>
            </a:r>
            <a:r>
              <a:rPr lang="hu-HU" dirty="0" err="1"/>
              <a:t>to</a:t>
            </a:r>
            <a:r>
              <a:rPr lang="hu-HU" dirty="0"/>
              <a:t> </a:t>
            </a:r>
            <a:r>
              <a:rPr lang="hu-HU" dirty="0" err="1"/>
              <a:t>record</a:t>
            </a:r>
            <a:r>
              <a:rPr lang="hu-HU" dirty="0"/>
              <a:t> </a:t>
            </a:r>
            <a:r>
              <a:rPr lang="hu-HU" dirty="0" err="1"/>
              <a:t>your</a:t>
            </a:r>
            <a:r>
              <a:rPr lang="hu-HU" dirty="0"/>
              <a:t> </a:t>
            </a:r>
            <a:r>
              <a:rPr lang="hu-HU" dirty="0" err="1"/>
              <a:t>biometric</a:t>
            </a:r>
            <a:r>
              <a:rPr lang="hu-HU" dirty="0"/>
              <a:t> </a:t>
            </a:r>
            <a:r>
              <a:rPr lang="hu-HU" dirty="0" err="1"/>
              <a:t>data</a:t>
            </a:r>
            <a:endParaRPr lang="hu-HU" dirty="0"/>
          </a:p>
          <a:p>
            <a:pPr>
              <a:spcBef>
                <a:spcPts val="0"/>
              </a:spcBef>
              <a:spcAft>
                <a:spcPts val="1200"/>
              </a:spcAft>
            </a:pPr>
            <a:r>
              <a:rPr lang="hu-HU" dirty="0"/>
              <a:t>Get your permit at the Quaestura Office!</a:t>
            </a:r>
          </a:p>
        </p:txBody>
      </p:sp>
      <p:sp>
        <p:nvSpPr>
          <p:cNvPr id="7" name="TextBox 6">
            <a:extLst>
              <a:ext uri="{FF2B5EF4-FFF2-40B4-BE49-F238E27FC236}">
                <a16:creationId xmlns:a16="http://schemas.microsoft.com/office/drawing/2014/main" id="{712CF112-DA99-3A90-1FB1-0F91BBD1E120}"/>
              </a:ext>
            </a:extLst>
          </p:cNvPr>
          <p:cNvSpPr txBox="1"/>
          <p:nvPr/>
        </p:nvSpPr>
        <p:spPr>
          <a:xfrm>
            <a:off x="609598" y="5528114"/>
            <a:ext cx="4022037" cy="369332"/>
          </a:xfrm>
          <a:prstGeom prst="rect">
            <a:avLst/>
          </a:prstGeom>
          <a:noFill/>
        </p:spPr>
        <p:txBody>
          <a:bodyPr wrap="square" rtlCol="0">
            <a:spAutoFit/>
          </a:bodyPr>
          <a:lstStyle/>
          <a:p>
            <a:r>
              <a:rPr lang="hu-HU" b="1" dirty="0">
                <a:solidFill>
                  <a:srgbClr val="FF0000"/>
                </a:solidFill>
                <a:hlinkClick r:id="rId4">
                  <a:extLst>
                    <a:ext uri="{A12FA001-AC4F-418D-AE19-62706E023703}">
                      <ahyp:hlinkClr xmlns:ahyp="http://schemas.microsoft.com/office/drawing/2018/hyperlinkcolor" val="tx"/>
                    </a:ext>
                  </a:extLst>
                </a:hlinkClick>
              </a:rPr>
              <a:t>https://enterhungary.gov.hu/eh/?en</a:t>
            </a:r>
            <a:r>
              <a:rPr lang="hu-HU" b="1" dirty="0">
                <a:solidFill>
                  <a:srgbClr val="FF0000"/>
                </a:solidFill>
              </a:rPr>
              <a:t> </a:t>
            </a:r>
          </a:p>
        </p:txBody>
      </p:sp>
    </p:spTree>
    <p:extLst>
      <p:ext uri="{BB962C8B-B14F-4D97-AF65-F5344CB8AC3E}">
        <p14:creationId xmlns:p14="http://schemas.microsoft.com/office/powerpoint/2010/main" val="1815550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A21E9-B508-556D-0801-DF6D0079F7C6}"/>
              </a:ext>
            </a:extLst>
          </p:cNvPr>
          <p:cNvSpPr>
            <a:spLocks noGrp="1"/>
          </p:cNvSpPr>
          <p:nvPr>
            <p:ph type="title"/>
          </p:nvPr>
        </p:nvSpPr>
        <p:spPr/>
        <p:txBody>
          <a:bodyPr>
            <a:normAutofit fontScale="90000"/>
          </a:bodyPr>
          <a:lstStyle/>
          <a:p>
            <a:r>
              <a:rPr lang="hu-HU" b="1" dirty="0">
                <a:solidFill>
                  <a:srgbClr val="9900CC"/>
                </a:solidFill>
              </a:rPr>
              <a:t>Accommodation</a:t>
            </a:r>
            <a:endParaRPr lang="hu-HU" dirty="0"/>
          </a:p>
        </p:txBody>
      </p:sp>
      <p:sp>
        <p:nvSpPr>
          <p:cNvPr id="7" name="Content Placeholder 6">
            <a:extLst>
              <a:ext uri="{FF2B5EF4-FFF2-40B4-BE49-F238E27FC236}">
                <a16:creationId xmlns:a16="http://schemas.microsoft.com/office/drawing/2014/main" id="{0CEA1489-03D7-ABA8-0D3D-DDF1D20EB6C7}"/>
              </a:ext>
            </a:extLst>
          </p:cNvPr>
          <p:cNvSpPr>
            <a:spLocks noGrp="1"/>
          </p:cNvSpPr>
          <p:nvPr>
            <p:ph idx="1"/>
          </p:nvPr>
        </p:nvSpPr>
        <p:spPr/>
        <p:txBody>
          <a:bodyPr>
            <a:normAutofit fontScale="62500" lnSpcReduction="20000"/>
          </a:bodyPr>
          <a:lstStyle/>
          <a:p>
            <a:pPr marL="0" indent="0">
              <a:buNone/>
            </a:pPr>
            <a:r>
              <a:rPr lang="en-US" dirty="0"/>
              <a:t>Although one of our dormitories is indicated on the Letter of Acceptance, please note that this address is only given to simplify your visa application. It does not mean that you have a reserved place in the dormitory</a:t>
            </a:r>
            <a:r>
              <a:rPr lang="hu-HU" dirty="0"/>
              <a:t>.</a:t>
            </a:r>
          </a:p>
          <a:p>
            <a:pPr marL="0" indent="0">
              <a:buNone/>
            </a:pPr>
            <a:r>
              <a:rPr lang="hu-HU" dirty="0"/>
              <a:t>Please c</a:t>
            </a:r>
            <a:r>
              <a:rPr lang="en-US" dirty="0"/>
              <a:t>heck the dormitory/housing options under </a:t>
            </a:r>
            <a:r>
              <a:rPr lang="en-US" dirty="0" err="1"/>
              <a:t>th</a:t>
            </a:r>
            <a:r>
              <a:rPr lang="hu-HU" dirty="0"/>
              <a:t>e following</a:t>
            </a:r>
            <a:r>
              <a:rPr lang="en-US" dirty="0"/>
              <a:t> link</a:t>
            </a:r>
            <a:r>
              <a:rPr lang="hu-HU" dirty="0"/>
              <a:t>s</a:t>
            </a:r>
            <a:r>
              <a:rPr lang="en-US" dirty="0"/>
              <a:t>:</a:t>
            </a:r>
            <a:endParaRPr lang="hu-HU" dirty="0"/>
          </a:p>
          <a:p>
            <a:pPr lvl="1"/>
            <a:r>
              <a:rPr lang="en-US" dirty="0">
                <a:hlinkClick r:id="rId2"/>
              </a:rPr>
              <a:t>https://www.elte.hu/en/dormitory-centre</a:t>
            </a:r>
            <a:endParaRPr lang="hu-HU" dirty="0"/>
          </a:p>
          <a:p>
            <a:pPr lvl="1"/>
            <a:r>
              <a:rPr lang="hu-HU" dirty="0">
                <a:hlinkClick r:id="rId3"/>
              </a:rPr>
              <a:t>https://www.elte.hu/en/housing-office</a:t>
            </a:r>
            <a:r>
              <a:rPr lang="hu-HU" dirty="0"/>
              <a:t> </a:t>
            </a:r>
          </a:p>
          <a:p>
            <a:pPr marL="0" indent="0">
              <a:buNone/>
            </a:pPr>
            <a:endParaRPr lang="hu-HU" b="1" dirty="0">
              <a:solidFill>
                <a:srgbClr val="FF5050"/>
              </a:solidFill>
            </a:endParaRPr>
          </a:p>
          <a:p>
            <a:pPr marL="0" indent="0">
              <a:buNone/>
            </a:pPr>
            <a:r>
              <a:rPr lang="hu-HU" b="1" dirty="0">
                <a:solidFill>
                  <a:srgbClr val="FF5050"/>
                </a:solidFill>
              </a:rPr>
              <a:t>If you were not able to find suitable accommodation yet, we recommend to reach out to your mentor and fellow students!</a:t>
            </a:r>
          </a:p>
        </p:txBody>
      </p:sp>
    </p:spTree>
    <p:extLst>
      <p:ext uri="{BB962C8B-B14F-4D97-AF65-F5344CB8AC3E}">
        <p14:creationId xmlns:p14="http://schemas.microsoft.com/office/powerpoint/2010/main" val="1759423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37D7E43-DF36-C6BA-8DFF-AB986D7353E5}"/>
              </a:ext>
            </a:extLst>
          </p:cNvPr>
          <p:cNvSpPr>
            <a:spLocks noGrp="1"/>
          </p:cNvSpPr>
          <p:nvPr>
            <p:ph type="title"/>
          </p:nvPr>
        </p:nvSpPr>
        <p:spPr/>
        <p:txBody>
          <a:bodyPr>
            <a:normAutofit fontScale="90000"/>
          </a:bodyPr>
          <a:lstStyle/>
          <a:p>
            <a:r>
              <a:rPr lang="hu-HU" b="1" dirty="0" err="1">
                <a:solidFill>
                  <a:srgbClr val="9900CC"/>
                </a:solidFill>
              </a:rPr>
              <a:t>Student</a:t>
            </a:r>
            <a:r>
              <a:rPr lang="hu-HU" b="1" dirty="0">
                <a:solidFill>
                  <a:srgbClr val="9900CC"/>
                </a:solidFill>
              </a:rPr>
              <a:t> ID</a:t>
            </a:r>
          </a:p>
        </p:txBody>
      </p:sp>
      <p:sp>
        <p:nvSpPr>
          <p:cNvPr id="7" name="Tartalom helye 6">
            <a:extLst>
              <a:ext uri="{FF2B5EF4-FFF2-40B4-BE49-F238E27FC236}">
                <a16:creationId xmlns:a16="http://schemas.microsoft.com/office/drawing/2014/main" id="{06EE307F-F724-3D24-6E48-6B20B10E052C}"/>
              </a:ext>
            </a:extLst>
          </p:cNvPr>
          <p:cNvSpPr>
            <a:spLocks noGrp="1"/>
          </p:cNvSpPr>
          <p:nvPr>
            <p:ph sz="half" idx="2"/>
          </p:nvPr>
        </p:nvSpPr>
        <p:spPr>
          <a:xfrm>
            <a:off x="392892" y="3187381"/>
            <a:ext cx="6902594" cy="2582801"/>
          </a:xfrm>
        </p:spPr>
        <p:txBody>
          <a:bodyPr>
            <a:normAutofit/>
          </a:bodyPr>
          <a:lstStyle/>
          <a:p>
            <a:pPr marL="0" indent="0">
              <a:spcBef>
                <a:spcPts val="0"/>
              </a:spcBef>
              <a:spcAft>
                <a:spcPts val="1200"/>
              </a:spcAft>
              <a:buNone/>
            </a:pPr>
            <a:r>
              <a:rPr lang="hu-HU" sz="2000" dirty="0"/>
              <a:t>Y</a:t>
            </a:r>
            <a:r>
              <a:rPr lang="en-GB" sz="2000" dirty="0" err="1"/>
              <a:t>ou</a:t>
            </a:r>
            <a:r>
              <a:rPr lang="en-GB" sz="2000" dirty="0"/>
              <a:t> can request the temporary paper student ID staring from the beginning of the study period, from</a:t>
            </a:r>
            <a:r>
              <a:rPr lang="hu-HU" sz="2000" dirty="0"/>
              <a:t> </a:t>
            </a:r>
            <a:r>
              <a:rPr lang="en-GB" sz="2000" b="1" dirty="0"/>
              <a:t>September </a:t>
            </a:r>
            <a:r>
              <a:rPr lang="hu-HU" sz="2000" b="1" dirty="0"/>
              <a:t>9, </a:t>
            </a:r>
            <a:r>
              <a:rPr lang="en-GB" sz="2000" b="1" dirty="0"/>
              <a:t>202</a:t>
            </a:r>
            <a:r>
              <a:rPr lang="hu-HU" sz="2000" b="1" dirty="0"/>
              <a:t>4</a:t>
            </a:r>
            <a:r>
              <a:rPr lang="en-GB" sz="2000" dirty="0"/>
              <a:t>.</a:t>
            </a:r>
            <a:endParaRPr lang="hu-HU" sz="2000" dirty="0"/>
          </a:p>
          <a:p>
            <a:pPr marL="0" indent="0">
              <a:spcBef>
                <a:spcPts val="0"/>
              </a:spcBef>
              <a:spcAft>
                <a:spcPts val="1200"/>
              </a:spcAft>
              <a:buNone/>
            </a:pPr>
            <a:r>
              <a:rPr lang="hu-HU" sz="2000" dirty="0" err="1"/>
              <a:t>Until</a:t>
            </a:r>
            <a:r>
              <a:rPr lang="hu-HU" sz="2000" dirty="0"/>
              <a:t> </a:t>
            </a:r>
            <a:r>
              <a:rPr lang="hu-HU" sz="2000" dirty="0" err="1"/>
              <a:t>then</a:t>
            </a:r>
            <a:r>
              <a:rPr lang="hu-HU" sz="2000" dirty="0"/>
              <a:t>, </a:t>
            </a:r>
            <a:r>
              <a:rPr lang="hu-HU" sz="2000" dirty="0" err="1"/>
              <a:t>buy</a:t>
            </a:r>
            <a:r>
              <a:rPr lang="hu-HU" sz="2000" dirty="0"/>
              <a:t> </a:t>
            </a:r>
            <a:r>
              <a:rPr lang="hu-HU" sz="2000" dirty="0" err="1"/>
              <a:t>the</a:t>
            </a:r>
            <a:r>
              <a:rPr lang="hu-HU" sz="2000" dirty="0"/>
              <a:t> </a:t>
            </a:r>
            <a:r>
              <a:rPr lang="hu-HU" sz="2000" dirty="0" err="1"/>
              <a:t>full-price</a:t>
            </a:r>
            <a:r>
              <a:rPr lang="hu-HU" sz="2000" dirty="0"/>
              <a:t> </a:t>
            </a:r>
            <a:r>
              <a:rPr lang="hu-HU" sz="2000" dirty="0" err="1"/>
              <a:t>pass</a:t>
            </a:r>
            <a:r>
              <a:rPr lang="hu-HU" sz="2000" dirty="0"/>
              <a:t>: </a:t>
            </a:r>
            <a:r>
              <a:rPr lang="en-US" sz="2000" dirty="0"/>
              <a:t>Budapest Transport Service (BKK) exchanges it for a student pass when you have the Student ID paper</a:t>
            </a:r>
            <a:r>
              <a:rPr lang="hu-HU" sz="2000" dirty="0"/>
              <a:t>. </a:t>
            </a:r>
            <a:r>
              <a:rPr lang="hu-HU" sz="2000" dirty="0">
                <a:sym typeface="Wingdings" panose="05000000000000000000" pitchFamily="2" charset="2"/>
              </a:rPr>
              <a:t></a:t>
            </a:r>
            <a:endParaRPr lang="hu-HU" sz="2000" dirty="0"/>
          </a:p>
          <a:p>
            <a:pPr marL="0" indent="0">
              <a:spcBef>
                <a:spcPts val="0"/>
              </a:spcBef>
              <a:spcAft>
                <a:spcPts val="1200"/>
              </a:spcAft>
              <a:buNone/>
            </a:pPr>
            <a:r>
              <a:rPr lang="hu-HU" sz="2000" dirty="0"/>
              <a:t>More </a:t>
            </a:r>
            <a:r>
              <a:rPr lang="hu-HU" sz="2000" dirty="0" err="1"/>
              <a:t>information</a:t>
            </a:r>
            <a:r>
              <a:rPr lang="hu-HU" sz="2000" dirty="0"/>
              <a:t> </a:t>
            </a:r>
            <a:r>
              <a:rPr lang="hu-HU" sz="2000" dirty="0" err="1"/>
              <a:t>at</a:t>
            </a:r>
            <a:r>
              <a:rPr lang="hu-HU" sz="2000" dirty="0"/>
              <a:t> </a:t>
            </a:r>
            <a:r>
              <a:rPr lang="hu-HU" sz="2000" dirty="0" err="1"/>
              <a:t>the</a:t>
            </a:r>
            <a:r>
              <a:rPr lang="hu-HU" sz="2000" dirty="0"/>
              <a:t> </a:t>
            </a:r>
            <a:r>
              <a:rPr lang="hu-HU" sz="2000" dirty="0">
                <a:hlinkClick r:id="rId2"/>
              </a:rPr>
              <a:t>BKK website</a:t>
            </a:r>
            <a:r>
              <a:rPr lang="hu-HU" sz="2000" dirty="0"/>
              <a:t>!</a:t>
            </a:r>
          </a:p>
        </p:txBody>
      </p:sp>
      <p:pic>
        <p:nvPicPr>
          <p:cNvPr id="8" name="Tartalom helye 7">
            <a:extLst>
              <a:ext uri="{FF2B5EF4-FFF2-40B4-BE49-F238E27FC236}">
                <a16:creationId xmlns:a16="http://schemas.microsoft.com/office/drawing/2014/main" id="{3223248A-EE65-4B75-BAB1-21013EC240E8}"/>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295486" y="3987819"/>
            <a:ext cx="4285714" cy="1771429"/>
          </a:xfrm>
        </p:spPr>
      </p:pic>
      <p:sp>
        <p:nvSpPr>
          <p:cNvPr id="11" name="Tartalom helye 2">
            <a:extLst>
              <a:ext uri="{FF2B5EF4-FFF2-40B4-BE49-F238E27FC236}">
                <a16:creationId xmlns:a16="http://schemas.microsoft.com/office/drawing/2014/main" id="{05E79AE7-A3DA-4BB3-8224-8E410C927BAD}"/>
              </a:ext>
            </a:extLst>
          </p:cNvPr>
          <p:cNvSpPr txBox="1">
            <a:spLocks/>
          </p:cNvSpPr>
          <p:nvPr/>
        </p:nvSpPr>
        <p:spPr>
          <a:xfrm>
            <a:off x="1304145" y="1278634"/>
            <a:ext cx="9164184" cy="1771430"/>
          </a:xfrm>
          <a:prstGeom prst="rect">
            <a:avLst/>
          </a:prstGeom>
        </p:spPr>
        <p:txBody>
          <a:bodyPr vert="horz" lIns="91440" tIns="45720" rIns="91440" bIns="45720" rtlCol="0" anchor="t">
            <a:normAutofit/>
          </a:bodyPr>
          <a:lstStyle>
            <a:lvl1pPr marL="0" indent="0" algn="l" defTabSz="1219170" rtl="0" eaLnBrk="1" latinLnBrk="0" hangingPunct="1">
              <a:spcBef>
                <a:spcPct val="20000"/>
              </a:spcBef>
              <a:buClr>
                <a:srgbClr val="3A4E62"/>
              </a:buClr>
              <a:buFont typeface="Arial" panose="020B0604020202020204" pitchFamily="34" charset="0"/>
              <a:buNone/>
              <a:defRPr sz="2000" b="0" kern="1200">
                <a:solidFill>
                  <a:srgbClr val="3A4E62"/>
                </a:solidFill>
                <a:latin typeface="Open Sans" panose="020B0606030504020204" pitchFamily="34" charset="0"/>
                <a:ea typeface="Open Sans" panose="020B0606030504020204" pitchFamily="34" charset="0"/>
                <a:cs typeface="Open Sans" panose="020B0606030504020204" pitchFamily="34" charset="0"/>
              </a:defRPr>
            </a:lvl1pPr>
            <a:lvl2pPr marL="609585" indent="0" algn="l" defTabSz="1219170" rtl="0" eaLnBrk="1" latinLnBrk="0" hangingPunct="1">
              <a:spcBef>
                <a:spcPct val="20000"/>
              </a:spcBef>
              <a:buClr>
                <a:srgbClr val="3A4E62"/>
              </a:buClr>
              <a:buFont typeface="Arial" panose="020B0604020202020204" pitchFamily="34" charset="0"/>
              <a:buNone/>
              <a:defRPr sz="2667" b="1" kern="1200">
                <a:solidFill>
                  <a:srgbClr val="3A4E62"/>
                </a:solidFill>
                <a:latin typeface="Open Sans" panose="020B0606030504020204" pitchFamily="34" charset="0"/>
                <a:ea typeface="Open Sans" panose="020B0606030504020204" pitchFamily="34" charset="0"/>
                <a:cs typeface="Open Sans" panose="020B0606030504020204" pitchFamily="34" charset="0"/>
              </a:defRPr>
            </a:lvl2pPr>
            <a:lvl3pPr marL="1219170" indent="0" algn="l" defTabSz="1219170" rtl="0" eaLnBrk="1" latinLnBrk="0" hangingPunct="1">
              <a:spcBef>
                <a:spcPct val="20000"/>
              </a:spcBef>
              <a:buClr>
                <a:srgbClr val="3A4E62"/>
              </a:buClr>
              <a:buFont typeface="Arial" panose="020B0604020202020204" pitchFamily="34" charset="0"/>
              <a:buNone/>
              <a:defRPr sz="2400" b="1" kern="1200">
                <a:solidFill>
                  <a:srgbClr val="3A4E62"/>
                </a:solidFill>
                <a:latin typeface="Open Sans" panose="020B0606030504020204" pitchFamily="34" charset="0"/>
                <a:ea typeface="Open Sans" panose="020B0606030504020204" pitchFamily="34" charset="0"/>
                <a:cs typeface="Open Sans" panose="020B0606030504020204" pitchFamily="34" charset="0"/>
              </a:defRPr>
            </a:lvl3pPr>
            <a:lvl4pPr marL="1828754" indent="0" algn="l" defTabSz="1219170" rtl="0" eaLnBrk="1" latinLnBrk="0" hangingPunct="1">
              <a:spcBef>
                <a:spcPct val="20000"/>
              </a:spcBef>
              <a:buClr>
                <a:srgbClr val="3A4E62"/>
              </a:buClr>
              <a:buFont typeface="Arial" panose="020B0604020202020204" pitchFamily="34" charset="0"/>
              <a:buNone/>
              <a:defRPr sz="2133" b="1" kern="1200">
                <a:solidFill>
                  <a:srgbClr val="3A4E62"/>
                </a:solidFill>
                <a:latin typeface="Open Sans" panose="020B0606030504020204" pitchFamily="34" charset="0"/>
                <a:ea typeface="Open Sans" panose="020B0606030504020204" pitchFamily="34" charset="0"/>
                <a:cs typeface="Open Sans" panose="020B0606030504020204" pitchFamily="34" charset="0"/>
              </a:defRPr>
            </a:lvl4pPr>
            <a:lvl5pPr marL="2438339" indent="0" algn="l" defTabSz="1219170" rtl="0" eaLnBrk="1" latinLnBrk="0" hangingPunct="1">
              <a:spcBef>
                <a:spcPct val="20000"/>
              </a:spcBef>
              <a:buClr>
                <a:srgbClr val="3A4E62"/>
              </a:buClr>
              <a:buFont typeface="Arial" panose="020B0604020202020204" pitchFamily="34" charset="0"/>
              <a:buNone/>
              <a:defRPr sz="2133" b="1" kern="1200">
                <a:solidFill>
                  <a:srgbClr val="3A4E62"/>
                </a:solidFill>
                <a:latin typeface="Open Sans" panose="020B0606030504020204" pitchFamily="34" charset="0"/>
                <a:ea typeface="Open Sans" panose="020B0606030504020204" pitchFamily="34" charset="0"/>
                <a:cs typeface="Open Sans" panose="020B0606030504020204" pitchFamily="34" charset="0"/>
              </a:defRPr>
            </a:lvl5pPr>
            <a:lvl6pPr marL="3047924" indent="0" algn="l" defTabSz="1219170" rtl="0" eaLnBrk="1" latinLnBrk="0" hangingPunct="1">
              <a:spcBef>
                <a:spcPct val="20000"/>
              </a:spcBef>
              <a:buFont typeface="Arial" panose="020B0604020202020204" pitchFamily="34" charset="0"/>
              <a:buNone/>
              <a:defRPr sz="2133" b="1" kern="1200">
                <a:solidFill>
                  <a:schemeClr val="tx1"/>
                </a:solidFill>
                <a:latin typeface="+mn-lt"/>
                <a:ea typeface="+mn-ea"/>
                <a:cs typeface="+mn-cs"/>
              </a:defRPr>
            </a:lvl6pPr>
            <a:lvl7pPr marL="3657509" indent="0" algn="l" defTabSz="1219170" rtl="0" eaLnBrk="1" latinLnBrk="0" hangingPunct="1">
              <a:spcBef>
                <a:spcPct val="20000"/>
              </a:spcBef>
              <a:buFont typeface="Arial" panose="020B0604020202020204" pitchFamily="34" charset="0"/>
              <a:buNone/>
              <a:defRPr sz="2133" b="1" kern="1200">
                <a:solidFill>
                  <a:schemeClr val="tx1"/>
                </a:solidFill>
                <a:latin typeface="+mn-lt"/>
                <a:ea typeface="+mn-ea"/>
                <a:cs typeface="+mn-cs"/>
              </a:defRPr>
            </a:lvl7pPr>
            <a:lvl8pPr marL="4267093" indent="0" algn="l" defTabSz="1219170" rtl="0" eaLnBrk="1" latinLnBrk="0" hangingPunct="1">
              <a:spcBef>
                <a:spcPct val="20000"/>
              </a:spcBef>
              <a:buFont typeface="Arial" panose="020B0604020202020204" pitchFamily="34" charset="0"/>
              <a:buNone/>
              <a:defRPr sz="2133" b="1" kern="1200">
                <a:solidFill>
                  <a:schemeClr val="tx1"/>
                </a:solidFill>
                <a:latin typeface="+mn-lt"/>
                <a:ea typeface="+mn-ea"/>
                <a:cs typeface="+mn-cs"/>
              </a:defRPr>
            </a:lvl8pPr>
            <a:lvl9pPr marL="4876678" indent="0" algn="l" defTabSz="1219170" rtl="0" eaLnBrk="1" latinLnBrk="0" hangingPunct="1">
              <a:spcBef>
                <a:spcPct val="20000"/>
              </a:spcBef>
              <a:buFont typeface="Arial" panose="020B0604020202020204" pitchFamily="34" charset="0"/>
              <a:buNone/>
              <a:defRPr sz="2133" b="1" kern="1200">
                <a:solidFill>
                  <a:schemeClr val="tx1"/>
                </a:solidFill>
                <a:latin typeface="+mn-lt"/>
                <a:ea typeface="+mn-ea"/>
                <a:cs typeface="+mn-cs"/>
              </a:defRPr>
            </a:lvl9pPr>
          </a:lstStyle>
          <a:p>
            <a:endParaRPr lang="hu-HU" sz="1800" b="1" dirty="0"/>
          </a:p>
        </p:txBody>
      </p:sp>
      <p:sp>
        <p:nvSpPr>
          <p:cNvPr id="12" name="Tartalom helye 2">
            <a:extLst>
              <a:ext uri="{FF2B5EF4-FFF2-40B4-BE49-F238E27FC236}">
                <a16:creationId xmlns:a16="http://schemas.microsoft.com/office/drawing/2014/main" id="{29CBEC68-15CA-4479-AB8E-7CC750A45708}"/>
              </a:ext>
            </a:extLst>
          </p:cNvPr>
          <p:cNvSpPr txBox="1">
            <a:spLocks/>
          </p:cNvSpPr>
          <p:nvPr/>
        </p:nvSpPr>
        <p:spPr>
          <a:xfrm>
            <a:off x="838800" y="1277366"/>
            <a:ext cx="10868518" cy="1885559"/>
          </a:xfrm>
          <a:prstGeom prst="rect">
            <a:avLst/>
          </a:prstGeom>
        </p:spPr>
        <p:txBody>
          <a:bodyPr vert="horz" lIns="91440" tIns="45720" rIns="91440" bIns="45720" rtlCol="0" anchor="t">
            <a:normAutofit lnSpcReduction="10000"/>
          </a:bodyPr>
          <a:lstStyle>
            <a:lvl1pPr marL="0" indent="0" algn="l" defTabSz="1219170" rtl="0" eaLnBrk="1" latinLnBrk="0" hangingPunct="1">
              <a:spcBef>
                <a:spcPct val="20000"/>
              </a:spcBef>
              <a:buClr>
                <a:srgbClr val="3A4E62"/>
              </a:buClr>
              <a:buFont typeface="Arial" panose="020B0604020202020204" pitchFamily="34" charset="0"/>
              <a:buNone/>
              <a:defRPr sz="2000" b="0" kern="1200">
                <a:solidFill>
                  <a:srgbClr val="3A4E62"/>
                </a:solidFill>
                <a:latin typeface="Open Sans" panose="020B0606030504020204" pitchFamily="34" charset="0"/>
                <a:ea typeface="Open Sans" panose="020B0606030504020204" pitchFamily="34" charset="0"/>
                <a:cs typeface="Open Sans" panose="020B0606030504020204" pitchFamily="34" charset="0"/>
              </a:defRPr>
            </a:lvl1pPr>
            <a:lvl2pPr marL="609585" indent="0" algn="l" defTabSz="1219170" rtl="0" eaLnBrk="1" latinLnBrk="0" hangingPunct="1">
              <a:spcBef>
                <a:spcPct val="20000"/>
              </a:spcBef>
              <a:buClr>
                <a:srgbClr val="3A4E62"/>
              </a:buClr>
              <a:buFont typeface="Arial" panose="020B0604020202020204" pitchFamily="34" charset="0"/>
              <a:buNone/>
              <a:defRPr sz="2667" b="1" kern="1200">
                <a:solidFill>
                  <a:srgbClr val="3A4E62"/>
                </a:solidFill>
                <a:latin typeface="Open Sans" panose="020B0606030504020204" pitchFamily="34" charset="0"/>
                <a:ea typeface="Open Sans" panose="020B0606030504020204" pitchFamily="34" charset="0"/>
                <a:cs typeface="Open Sans" panose="020B0606030504020204" pitchFamily="34" charset="0"/>
              </a:defRPr>
            </a:lvl2pPr>
            <a:lvl3pPr marL="1219170" indent="0" algn="l" defTabSz="1219170" rtl="0" eaLnBrk="1" latinLnBrk="0" hangingPunct="1">
              <a:spcBef>
                <a:spcPct val="20000"/>
              </a:spcBef>
              <a:buClr>
                <a:srgbClr val="3A4E62"/>
              </a:buClr>
              <a:buFont typeface="Arial" panose="020B0604020202020204" pitchFamily="34" charset="0"/>
              <a:buNone/>
              <a:defRPr sz="2400" b="1" kern="1200">
                <a:solidFill>
                  <a:srgbClr val="3A4E62"/>
                </a:solidFill>
                <a:latin typeface="Open Sans" panose="020B0606030504020204" pitchFamily="34" charset="0"/>
                <a:ea typeface="Open Sans" panose="020B0606030504020204" pitchFamily="34" charset="0"/>
                <a:cs typeface="Open Sans" panose="020B0606030504020204" pitchFamily="34" charset="0"/>
              </a:defRPr>
            </a:lvl3pPr>
            <a:lvl4pPr marL="1828754" indent="0" algn="l" defTabSz="1219170" rtl="0" eaLnBrk="1" latinLnBrk="0" hangingPunct="1">
              <a:spcBef>
                <a:spcPct val="20000"/>
              </a:spcBef>
              <a:buClr>
                <a:srgbClr val="3A4E62"/>
              </a:buClr>
              <a:buFont typeface="Arial" panose="020B0604020202020204" pitchFamily="34" charset="0"/>
              <a:buNone/>
              <a:defRPr sz="2133" b="1" kern="1200">
                <a:solidFill>
                  <a:srgbClr val="3A4E62"/>
                </a:solidFill>
                <a:latin typeface="Open Sans" panose="020B0606030504020204" pitchFamily="34" charset="0"/>
                <a:ea typeface="Open Sans" panose="020B0606030504020204" pitchFamily="34" charset="0"/>
                <a:cs typeface="Open Sans" panose="020B0606030504020204" pitchFamily="34" charset="0"/>
              </a:defRPr>
            </a:lvl4pPr>
            <a:lvl5pPr marL="2438339" indent="0" algn="l" defTabSz="1219170" rtl="0" eaLnBrk="1" latinLnBrk="0" hangingPunct="1">
              <a:spcBef>
                <a:spcPct val="20000"/>
              </a:spcBef>
              <a:buClr>
                <a:srgbClr val="3A4E62"/>
              </a:buClr>
              <a:buFont typeface="Arial" panose="020B0604020202020204" pitchFamily="34" charset="0"/>
              <a:buNone/>
              <a:defRPr sz="2133" b="1" kern="1200">
                <a:solidFill>
                  <a:srgbClr val="3A4E62"/>
                </a:solidFill>
                <a:latin typeface="Open Sans" panose="020B0606030504020204" pitchFamily="34" charset="0"/>
                <a:ea typeface="Open Sans" panose="020B0606030504020204" pitchFamily="34" charset="0"/>
                <a:cs typeface="Open Sans" panose="020B0606030504020204" pitchFamily="34" charset="0"/>
              </a:defRPr>
            </a:lvl5pPr>
            <a:lvl6pPr marL="3047924" indent="0" algn="l" defTabSz="1219170" rtl="0" eaLnBrk="1" latinLnBrk="0" hangingPunct="1">
              <a:spcBef>
                <a:spcPct val="20000"/>
              </a:spcBef>
              <a:buFont typeface="Arial" panose="020B0604020202020204" pitchFamily="34" charset="0"/>
              <a:buNone/>
              <a:defRPr sz="2133" b="1" kern="1200">
                <a:solidFill>
                  <a:schemeClr val="tx1"/>
                </a:solidFill>
                <a:latin typeface="+mn-lt"/>
                <a:ea typeface="+mn-ea"/>
                <a:cs typeface="+mn-cs"/>
              </a:defRPr>
            </a:lvl6pPr>
            <a:lvl7pPr marL="3657509" indent="0" algn="l" defTabSz="1219170" rtl="0" eaLnBrk="1" latinLnBrk="0" hangingPunct="1">
              <a:spcBef>
                <a:spcPct val="20000"/>
              </a:spcBef>
              <a:buFont typeface="Arial" panose="020B0604020202020204" pitchFamily="34" charset="0"/>
              <a:buNone/>
              <a:defRPr sz="2133" b="1" kern="1200">
                <a:solidFill>
                  <a:schemeClr val="tx1"/>
                </a:solidFill>
                <a:latin typeface="+mn-lt"/>
                <a:ea typeface="+mn-ea"/>
                <a:cs typeface="+mn-cs"/>
              </a:defRPr>
            </a:lvl7pPr>
            <a:lvl8pPr marL="4267093" indent="0" algn="l" defTabSz="1219170" rtl="0" eaLnBrk="1" latinLnBrk="0" hangingPunct="1">
              <a:spcBef>
                <a:spcPct val="20000"/>
              </a:spcBef>
              <a:buFont typeface="Arial" panose="020B0604020202020204" pitchFamily="34" charset="0"/>
              <a:buNone/>
              <a:defRPr sz="2133" b="1" kern="1200">
                <a:solidFill>
                  <a:schemeClr val="tx1"/>
                </a:solidFill>
                <a:latin typeface="+mn-lt"/>
                <a:ea typeface="+mn-ea"/>
                <a:cs typeface="+mn-cs"/>
              </a:defRPr>
            </a:lvl8pPr>
            <a:lvl9pPr marL="4876678" indent="0" algn="l" defTabSz="1219170" rtl="0" eaLnBrk="1" latinLnBrk="0" hangingPunct="1">
              <a:spcBef>
                <a:spcPct val="20000"/>
              </a:spcBef>
              <a:buFont typeface="Arial" panose="020B0604020202020204" pitchFamily="34" charset="0"/>
              <a:buNone/>
              <a:defRPr sz="2133" b="1" kern="1200">
                <a:solidFill>
                  <a:schemeClr val="tx1"/>
                </a:solidFill>
                <a:latin typeface="+mn-lt"/>
                <a:ea typeface="+mn-ea"/>
                <a:cs typeface="+mn-cs"/>
              </a:defRPr>
            </a:lvl9pPr>
          </a:lstStyle>
          <a:p>
            <a:pPr marL="438151" indent="-514350">
              <a:spcBef>
                <a:spcPts val="0"/>
              </a:spcBef>
              <a:spcAft>
                <a:spcPts val="1200"/>
              </a:spcAft>
              <a:buFont typeface="+mj-lt"/>
              <a:buAutoNum type="arabicPeriod"/>
            </a:pPr>
            <a:r>
              <a:rPr lang="hu-HU" dirty="0" err="1"/>
              <a:t>Arrange</a:t>
            </a:r>
            <a:r>
              <a:rPr lang="hu-HU" dirty="0"/>
              <a:t> </a:t>
            </a:r>
            <a:r>
              <a:rPr lang="hu-HU" dirty="0" err="1"/>
              <a:t>your</a:t>
            </a:r>
            <a:r>
              <a:rPr lang="hu-HU" dirty="0"/>
              <a:t> </a:t>
            </a:r>
            <a:r>
              <a:rPr lang="en-GB" b="0" dirty="0"/>
              <a:t>NEK ID</a:t>
            </a:r>
            <a:r>
              <a:rPr lang="hu-HU" b="0" dirty="0"/>
              <a:t> </a:t>
            </a:r>
            <a:r>
              <a:rPr lang="en-GB" b="0" dirty="0"/>
              <a:t>at a “</a:t>
            </a:r>
            <a:r>
              <a:rPr lang="en-GB" b="0" dirty="0">
                <a:hlinkClick r:id="rId4"/>
              </a:rPr>
              <a:t>Kormányablak</a:t>
            </a:r>
            <a:r>
              <a:rPr lang="en-GB" b="0" dirty="0"/>
              <a:t>” (integrated government customer service)</a:t>
            </a:r>
            <a:r>
              <a:rPr lang="hu-HU" b="0" dirty="0"/>
              <a:t>.</a:t>
            </a:r>
          </a:p>
          <a:p>
            <a:pPr marL="438151" indent="-514350">
              <a:spcBef>
                <a:spcPts val="0"/>
              </a:spcBef>
              <a:spcAft>
                <a:spcPts val="1200"/>
              </a:spcAft>
              <a:buFont typeface="+mj-lt"/>
              <a:buAutoNum type="arabicPeriod"/>
            </a:pPr>
            <a:r>
              <a:rPr lang="hu-HU" b="0" dirty="0" err="1"/>
              <a:t>Upload</a:t>
            </a:r>
            <a:r>
              <a:rPr lang="hu-HU" b="0" dirty="0"/>
              <a:t> </a:t>
            </a:r>
            <a:r>
              <a:rPr lang="en-GB" b="0" dirty="0"/>
              <a:t>this NEK ID number into the </a:t>
            </a:r>
            <a:r>
              <a:rPr lang="en-GB" b="0" dirty="0" err="1"/>
              <a:t>Neptun</a:t>
            </a:r>
            <a:r>
              <a:rPr lang="en-GB" b="0" dirty="0"/>
              <a:t> system.</a:t>
            </a:r>
            <a:endParaRPr lang="hu-HU" b="0" dirty="0"/>
          </a:p>
          <a:p>
            <a:pPr marL="438151" indent="-514350">
              <a:spcBef>
                <a:spcPts val="0"/>
              </a:spcBef>
              <a:spcAft>
                <a:spcPts val="1200"/>
              </a:spcAft>
              <a:buFont typeface="+mj-lt"/>
              <a:buAutoNum type="arabicPeriod"/>
            </a:pPr>
            <a:r>
              <a:rPr lang="en-GB" b="0" dirty="0"/>
              <a:t>Fin</a:t>
            </a:r>
            <a:r>
              <a:rPr lang="hu-HU" b="0" dirty="0" err="1"/>
              <a:t>alize</a:t>
            </a:r>
            <a:r>
              <a:rPr lang="hu-HU" dirty="0"/>
              <a:t> </a:t>
            </a:r>
            <a:r>
              <a:rPr lang="hu-HU" dirty="0" err="1"/>
              <a:t>the</a:t>
            </a:r>
            <a:r>
              <a:rPr lang="hu-HU" dirty="0"/>
              <a:t> </a:t>
            </a:r>
            <a:r>
              <a:rPr lang="hu-HU" dirty="0" err="1"/>
              <a:t>procedure</a:t>
            </a:r>
            <a:r>
              <a:rPr lang="en-GB" b="0" dirty="0"/>
              <a:t> at </a:t>
            </a:r>
            <a:r>
              <a:rPr lang="en-GB" b="0" u="sng" dirty="0" err="1">
                <a:hlinkClick r:id="rId5"/>
              </a:rPr>
              <a:t>Quaestura</a:t>
            </a:r>
            <a:r>
              <a:rPr lang="en-GB" b="0" u="sng" dirty="0">
                <a:hlinkClick r:id="rId5"/>
              </a:rPr>
              <a:t> Office</a:t>
            </a:r>
            <a:r>
              <a:rPr lang="en-GB" b="0" dirty="0"/>
              <a:t> and request a </a:t>
            </a:r>
            <a:r>
              <a:rPr lang="hu-HU" b="0" dirty="0" err="1"/>
              <a:t>temporary</a:t>
            </a:r>
            <a:r>
              <a:rPr lang="hu-HU" b="0" dirty="0"/>
              <a:t> </a:t>
            </a:r>
            <a:r>
              <a:rPr lang="en-GB" b="0" dirty="0"/>
              <a:t>Student ID</a:t>
            </a:r>
            <a:r>
              <a:rPr lang="hu-HU" b="0" dirty="0"/>
              <a:t>!</a:t>
            </a:r>
          </a:p>
          <a:p>
            <a:pPr indent="-76199">
              <a:spcBef>
                <a:spcPts val="0"/>
              </a:spcBef>
              <a:spcAft>
                <a:spcPts val="1200"/>
              </a:spcAft>
            </a:pPr>
            <a:r>
              <a:rPr lang="hu-HU" b="1" dirty="0" err="1"/>
              <a:t>Follow</a:t>
            </a:r>
            <a:r>
              <a:rPr lang="hu-HU" b="1" dirty="0"/>
              <a:t> </a:t>
            </a:r>
            <a:r>
              <a:rPr lang="hu-HU" b="1" dirty="0" err="1"/>
              <a:t>the</a:t>
            </a:r>
            <a:r>
              <a:rPr lang="hu-HU" b="1" dirty="0"/>
              <a:t> </a:t>
            </a:r>
            <a:r>
              <a:rPr lang="hu-HU" b="1" dirty="0" err="1"/>
              <a:t>steps</a:t>
            </a:r>
            <a:r>
              <a:rPr lang="hu-HU" b="1" dirty="0"/>
              <a:t> </a:t>
            </a:r>
            <a:r>
              <a:rPr lang="hu-HU" b="1" dirty="0" err="1"/>
              <a:t>at</a:t>
            </a:r>
            <a:r>
              <a:rPr lang="hu-HU" b="1" dirty="0"/>
              <a:t>: </a:t>
            </a:r>
            <a:r>
              <a:rPr lang="hu-HU" b="1" dirty="0">
                <a:hlinkClick r:id="rId6"/>
              </a:rPr>
              <a:t>https://qter.elte.hu/Statikus.aspx/GyIK-Diakigazolvany</a:t>
            </a:r>
            <a:endParaRPr lang="hu-HU" b="1" dirty="0"/>
          </a:p>
          <a:p>
            <a:pPr indent="-76199">
              <a:spcBef>
                <a:spcPts val="0"/>
              </a:spcBef>
              <a:spcAft>
                <a:spcPts val="1200"/>
              </a:spcAft>
            </a:pPr>
            <a:endParaRPr lang="hu-HU" b="1" dirty="0"/>
          </a:p>
          <a:p>
            <a:endParaRPr lang="hu-HU" dirty="0"/>
          </a:p>
        </p:txBody>
      </p:sp>
    </p:spTree>
    <p:extLst>
      <p:ext uri="{BB962C8B-B14F-4D97-AF65-F5344CB8AC3E}">
        <p14:creationId xmlns:p14="http://schemas.microsoft.com/office/powerpoint/2010/main" val="397196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A51A446-27BB-E2C6-6DBB-620CD23163D4}"/>
              </a:ext>
            </a:extLst>
          </p:cNvPr>
          <p:cNvSpPr>
            <a:spLocks noGrp="1"/>
          </p:cNvSpPr>
          <p:nvPr>
            <p:ph type="title"/>
          </p:nvPr>
        </p:nvSpPr>
        <p:spPr/>
        <p:txBody>
          <a:bodyPr>
            <a:normAutofit fontScale="90000"/>
          </a:bodyPr>
          <a:lstStyle/>
          <a:p>
            <a:r>
              <a:rPr lang="hu-HU" b="1" dirty="0">
                <a:solidFill>
                  <a:srgbClr val="9900CC"/>
                </a:solidFill>
              </a:rPr>
              <a:t>Health </a:t>
            </a:r>
            <a:r>
              <a:rPr lang="hu-HU" b="1" dirty="0" err="1">
                <a:solidFill>
                  <a:srgbClr val="9900CC"/>
                </a:solidFill>
              </a:rPr>
              <a:t>Insurance</a:t>
            </a:r>
            <a:endParaRPr lang="en-US" b="1" dirty="0">
              <a:solidFill>
                <a:srgbClr val="9900CC"/>
              </a:solidFill>
            </a:endParaRPr>
          </a:p>
        </p:txBody>
      </p:sp>
      <p:sp>
        <p:nvSpPr>
          <p:cNvPr id="7" name="Tartalom helye 6">
            <a:extLst>
              <a:ext uri="{FF2B5EF4-FFF2-40B4-BE49-F238E27FC236}">
                <a16:creationId xmlns:a16="http://schemas.microsoft.com/office/drawing/2014/main" id="{5639AAC7-49B6-7533-E437-904CCA10E613}"/>
              </a:ext>
            </a:extLst>
          </p:cNvPr>
          <p:cNvSpPr>
            <a:spLocks noGrp="1"/>
          </p:cNvSpPr>
          <p:nvPr>
            <p:ph idx="1"/>
          </p:nvPr>
        </p:nvSpPr>
        <p:spPr/>
        <p:txBody>
          <a:bodyPr>
            <a:normAutofit fontScale="62500" lnSpcReduction="20000"/>
          </a:bodyPr>
          <a:lstStyle/>
          <a:p>
            <a:pPr>
              <a:spcBef>
                <a:spcPts val="0"/>
              </a:spcBef>
              <a:spcAft>
                <a:spcPts val="1200"/>
              </a:spcAft>
            </a:pPr>
            <a:r>
              <a:rPr lang="hu-HU" b="1" dirty="0">
                <a:hlinkClick r:id="rId2"/>
              </a:rPr>
              <a:t>TAJ </a:t>
            </a:r>
            <a:r>
              <a:rPr lang="hu-HU" b="1" dirty="0" err="1">
                <a:hlinkClick r:id="rId2"/>
              </a:rPr>
              <a:t>card</a:t>
            </a:r>
            <a:r>
              <a:rPr lang="hu-HU" dirty="0"/>
              <a:t>: </a:t>
            </a:r>
            <a:r>
              <a:rPr lang="hu-HU" dirty="0" err="1"/>
              <a:t>for</a:t>
            </a:r>
            <a:r>
              <a:rPr lang="hu-HU" dirty="0"/>
              <a:t> </a:t>
            </a:r>
            <a:r>
              <a:rPr lang="hu-HU" dirty="0" err="1"/>
              <a:t>scholarship</a:t>
            </a:r>
            <a:r>
              <a:rPr lang="hu-HU" dirty="0"/>
              <a:t> </a:t>
            </a:r>
            <a:r>
              <a:rPr lang="hu-HU" dirty="0" err="1"/>
              <a:t>holders</a:t>
            </a:r>
            <a:r>
              <a:rPr lang="hu-HU" dirty="0"/>
              <a:t> (Q-tér), </a:t>
            </a:r>
            <a:r>
              <a:rPr lang="hu-HU" dirty="0" err="1"/>
              <a:t>or</a:t>
            </a:r>
            <a:r>
              <a:rPr lang="hu-HU" dirty="0"/>
              <a:t> </a:t>
            </a:r>
            <a:r>
              <a:rPr lang="hu-HU" dirty="0" err="1"/>
              <a:t>based</a:t>
            </a:r>
            <a:r>
              <a:rPr lang="hu-HU" dirty="0"/>
              <a:t> </a:t>
            </a:r>
            <a:r>
              <a:rPr lang="hu-HU" dirty="0" err="1"/>
              <a:t>on</a:t>
            </a:r>
            <a:r>
              <a:rPr lang="hu-HU" dirty="0"/>
              <a:t> </a:t>
            </a:r>
            <a:r>
              <a:rPr lang="hu-HU" dirty="0" err="1"/>
              <a:t>employment</a:t>
            </a:r>
            <a:r>
              <a:rPr lang="hu-HU" dirty="0"/>
              <a:t> (</a:t>
            </a:r>
            <a:r>
              <a:rPr lang="hu-HU" dirty="0" err="1"/>
              <a:t>employer</a:t>
            </a:r>
            <a:r>
              <a:rPr lang="hu-HU" dirty="0"/>
              <a:t>)</a:t>
            </a:r>
          </a:p>
          <a:p>
            <a:pPr>
              <a:spcBef>
                <a:spcPts val="0"/>
              </a:spcBef>
              <a:spcAft>
                <a:spcPts val="1200"/>
              </a:spcAft>
            </a:pPr>
            <a:r>
              <a:rPr lang="hu-HU" b="1" dirty="0" err="1">
                <a:hlinkClick r:id="rId3"/>
              </a:rPr>
              <a:t>Private</a:t>
            </a:r>
            <a:r>
              <a:rPr lang="hu-HU" b="1" dirty="0">
                <a:hlinkClick r:id="rId3"/>
              </a:rPr>
              <a:t> </a:t>
            </a:r>
            <a:r>
              <a:rPr lang="hu-HU" b="1" dirty="0" err="1">
                <a:hlinkClick r:id="rId3"/>
              </a:rPr>
              <a:t>health</a:t>
            </a:r>
            <a:r>
              <a:rPr lang="hu-HU" b="1" dirty="0">
                <a:hlinkClick r:id="rId3"/>
              </a:rPr>
              <a:t> </a:t>
            </a:r>
            <a:r>
              <a:rPr lang="hu-HU" b="1" dirty="0" err="1">
                <a:hlinkClick r:id="rId3"/>
              </a:rPr>
              <a:t>insurance</a:t>
            </a:r>
            <a:r>
              <a:rPr lang="hu-HU" dirty="0"/>
              <a:t>:</a:t>
            </a:r>
          </a:p>
          <a:p>
            <a:pPr lvl="1">
              <a:spcBef>
                <a:spcPts val="0"/>
              </a:spcBef>
              <a:spcAft>
                <a:spcPts val="1200"/>
              </a:spcAft>
            </a:pPr>
            <a:r>
              <a:rPr lang="hu-HU" b="1" dirty="0"/>
              <a:t>ELTE Union Insurance: </a:t>
            </a:r>
            <a:r>
              <a:rPr lang="hu-HU" dirty="0"/>
              <a:t>optional </a:t>
            </a:r>
            <a:r>
              <a:rPr lang="en-US" dirty="0"/>
              <a:t>fee-for-service health insurance in person at the </a:t>
            </a:r>
            <a:r>
              <a:rPr lang="en-US" dirty="0" err="1">
                <a:hlinkClick r:id="rId4"/>
              </a:rPr>
              <a:t>Quaestura</a:t>
            </a:r>
            <a:r>
              <a:rPr lang="en-US" dirty="0">
                <a:hlinkClick r:id="rId4"/>
              </a:rPr>
              <a:t> Office of Student Services</a:t>
            </a:r>
            <a:endParaRPr lang="hu-HU" dirty="0"/>
          </a:p>
          <a:p>
            <a:pPr lvl="1">
              <a:spcBef>
                <a:spcPts val="0"/>
              </a:spcBef>
              <a:spcAft>
                <a:spcPts val="1200"/>
              </a:spcAft>
            </a:pPr>
            <a:r>
              <a:rPr lang="en-US" b="1" dirty="0"/>
              <a:t>Private insurance for S</a:t>
            </a:r>
            <a:r>
              <a:rPr lang="hu-HU" b="1" dirty="0"/>
              <a:t>H</a:t>
            </a:r>
            <a:r>
              <a:rPr lang="en-US" b="1" dirty="0"/>
              <a:t> scholarship holders</a:t>
            </a:r>
          </a:p>
          <a:p>
            <a:pPr lvl="1">
              <a:spcBef>
                <a:spcPts val="0"/>
              </a:spcBef>
              <a:spcAft>
                <a:spcPts val="1200"/>
              </a:spcAft>
            </a:pPr>
            <a:r>
              <a:rPr lang="en-US" b="1" dirty="0"/>
              <a:t>Private insurance for SCYP and Hungarian Diaspora Scholarship </a:t>
            </a:r>
            <a:r>
              <a:rPr lang="en-US" b="1" dirty="0" err="1"/>
              <a:t>scholarship</a:t>
            </a:r>
            <a:r>
              <a:rPr lang="en-US" b="1" dirty="0"/>
              <a:t> holders</a:t>
            </a:r>
            <a:endParaRPr lang="hu-HU" dirty="0"/>
          </a:p>
          <a:p>
            <a:pPr marL="0" indent="0">
              <a:buNone/>
            </a:pPr>
            <a:r>
              <a:rPr lang="hu-HU" sz="5800" b="1" dirty="0" err="1">
                <a:ln w="6600">
                  <a:solidFill>
                    <a:schemeClr val="accent2"/>
                  </a:solidFill>
                  <a:prstDash val="solid"/>
                </a:ln>
                <a:solidFill>
                  <a:srgbClr val="FFFFFF"/>
                </a:solidFill>
                <a:effectLst>
                  <a:outerShdw dist="38100" dir="2700000" algn="tl" rotWithShape="0">
                    <a:schemeClr val="accent2"/>
                  </a:outerShdw>
                </a:effectLst>
              </a:rPr>
              <a:t>Make</a:t>
            </a:r>
            <a:r>
              <a:rPr lang="hu-HU" sz="5800" b="1" dirty="0">
                <a:ln w="6600">
                  <a:solidFill>
                    <a:schemeClr val="accent2"/>
                  </a:solidFill>
                  <a:prstDash val="solid"/>
                </a:ln>
                <a:solidFill>
                  <a:srgbClr val="FFFFFF"/>
                </a:solidFill>
                <a:effectLst>
                  <a:outerShdw dist="38100" dir="2700000" algn="tl" rotWithShape="0">
                    <a:schemeClr val="accent2"/>
                  </a:outerShdw>
                </a:effectLst>
              </a:rPr>
              <a:t> </a:t>
            </a:r>
            <a:r>
              <a:rPr lang="hu-HU" sz="5800" b="1" dirty="0" err="1">
                <a:ln w="6600">
                  <a:solidFill>
                    <a:schemeClr val="accent2"/>
                  </a:solidFill>
                  <a:prstDash val="solid"/>
                </a:ln>
                <a:solidFill>
                  <a:srgbClr val="FFFFFF"/>
                </a:solidFill>
                <a:effectLst>
                  <a:outerShdw dist="38100" dir="2700000" algn="tl" rotWithShape="0">
                    <a:schemeClr val="accent2"/>
                  </a:outerShdw>
                </a:effectLst>
              </a:rPr>
              <a:t>sure</a:t>
            </a:r>
            <a:r>
              <a:rPr lang="hu-HU" sz="5800" b="1" dirty="0">
                <a:ln w="6600">
                  <a:solidFill>
                    <a:schemeClr val="accent2"/>
                  </a:solidFill>
                  <a:prstDash val="solid"/>
                </a:ln>
                <a:solidFill>
                  <a:srgbClr val="FFFFFF"/>
                </a:solidFill>
                <a:effectLst>
                  <a:outerShdw dist="38100" dir="2700000" algn="tl" rotWithShape="0">
                    <a:schemeClr val="accent2"/>
                  </a:outerShdw>
                </a:effectLst>
              </a:rPr>
              <a:t> </a:t>
            </a:r>
            <a:r>
              <a:rPr lang="hu-HU" sz="5800" b="1" dirty="0" err="1">
                <a:ln w="6600">
                  <a:solidFill>
                    <a:schemeClr val="accent2"/>
                  </a:solidFill>
                  <a:prstDash val="solid"/>
                </a:ln>
                <a:solidFill>
                  <a:srgbClr val="FFFFFF"/>
                </a:solidFill>
                <a:effectLst>
                  <a:outerShdw dist="38100" dir="2700000" algn="tl" rotWithShape="0">
                    <a:schemeClr val="accent2"/>
                  </a:outerShdw>
                </a:effectLst>
              </a:rPr>
              <a:t>you</a:t>
            </a:r>
            <a:r>
              <a:rPr lang="hu-HU" sz="5800" b="1" dirty="0">
                <a:ln w="6600">
                  <a:solidFill>
                    <a:schemeClr val="accent2"/>
                  </a:solidFill>
                  <a:prstDash val="solid"/>
                </a:ln>
                <a:solidFill>
                  <a:srgbClr val="FFFFFF"/>
                </a:solidFill>
                <a:effectLst>
                  <a:outerShdw dist="38100" dir="2700000" algn="tl" rotWithShape="0">
                    <a:schemeClr val="accent2"/>
                  </a:outerShdw>
                </a:effectLst>
              </a:rPr>
              <a:t> </a:t>
            </a:r>
            <a:r>
              <a:rPr lang="hu-HU" sz="5800" b="1" dirty="0" err="1">
                <a:ln w="6600">
                  <a:solidFill>
                    <a:schemeClr val="accent2"/>
                  </a:solidFill>
                  <a:prstDash val="solid"/>
                </a:ln>
                <a:solidFill>
                  <a:srgbClr val="FFFFFF"/>
                </a:solidFill>
                <a:effectLst>
                  <a:outerShdw dist="38100" dir="2700000" algn="tl" rotWithShape="0">
                    <a:schemeClr val="accent2"/>
                  </a:outerShdw>
                </a:effectLst>
              </a:rPr>
              <a:t>are</a:t>
            </a:r>
            <a:r>
              <a:rPr lang="hu-HU" sz="5800" b="1" dirty="0">
                <a:ln w="6600">
                  <a:solidFill>
                    <a:schemeClr val="accent2"/>
                  </a:solidFill>
                  <a:prstDash val="solid"/>
                </a:ln>
                <a:solidFill>
                  <a:srgbClr val="FFFFFF"/>
                </a:solidFill>
                <a:effectLst>
                  <a:outerShdw dist="38100" dir="2700000" algn="tl" rotWithShape="0">
                    <a:schemeClr val="accent2"/>
                  </a:outerShdw>
                </a:effectLst>
              </a:rPr>
              <a:t> </a:t>
            </a:r>
            <a:r>
              <a:rPr lang="hu-HU" sz="5800" b="1" dirty="0" err="1">
                <a:ln w="6600">
                  <a:solidFill>
                    <a:schemeClr val="accent2"/>
                  </a:solidFill>
                  <a:prstDash val="solid"/>
                </a:ln>
                <a:solidFill>
                  <a:srgbClr val="FFFFFF"/>
                </a:solidFill>
                <a:effectLst>
                  <a:outerShdw dist="38100" dir="2700000" algn="tl" rotWithShape="0">
                    <a:schemeClr val="accent2"/>
                  </a:outerShdw>
                </a:effectLst>
              </a:rPr>
              <a:t>covered</a:t>
            </a:r>
            <a:r>
              <a:rPr lang="hu-HU" sz="5800" b="1" dirty="0">
                <a:ln w="6600">
                  <a:solidFill>
                    <a:schemeClr val="accent2"/>
                  </a:solidFill>
                  <a:prstDash val="solid"/>
                </a:ln>
                <a:solidFill>
                  <a:srgbClr val="FFFFFF"/>
                </a:solidFill>
                <a:effectLst>
                  <a:outerShdw dist="38100" dir="2700000" algn="tl" rotWithShape="0">
                    <a:schemeClr val="accent2"/>
                  </a:outerShdw>
                </a:effectLst>
              </a:rPr>
              <a:t>!</a:t>
            </a:r>
          </a:p>
        </p:txBody>
      </p:sp>
    </p:spTree>
    <p:extLst>
      <p:ext uri="{BB962C8B-B14F-4D97-AF65-F5344CB8AC3E}">
        <p14:creationId xmlns:p14="http://schemas.microsoft.com/office/powerpoint/2010/main" val="174926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A64F0E-41AD-632C-471E-61165311CB17}"/>
              </a:ext>
            </a:extLst>
          </p:cNvPr>
          <p:cNvSpPr>
            <a:spLocks noGrp="1"/>
          </p:cNvSpPr>
          <p:nvPr>
            <p:ph type="title"/>
          </p:nvPr>
        </p:nvSpPr>
        <p:spPr>
          <a:xfrm>
            <a:off x="7727258" y="453391"/>
            <a:ext cx="4301709" cy="1162051"/>
          </a:xfrm>
        </p:spPr>
        <p:txBody>
          <a:bodyPr anchor="b">
            <a:normAutofit/>
          </a:bodyPr>
          <a:lstStyle/>
          <a:p>
            <a:r>
              <a:rPr lang="hu-HU" b="1" dirty="0" err="1">
                <a:solidFill>
                  <a:srgbClr val="9900CC"/>
                </a:solidFill>
              </a:rPr>
              <a:t>What</a:t>
            </a:r>
            <a:r>
              <a:rPr lang="hu-HU" b="1" dirty="0">
                <a:solidFill>
                  <a:srgbClr val="9900CC"/>
                </a:solidFill>
              </a:rPr>
              <a:t> </a:t>
            </a:r>
            <a:r>
              <a:rPr lang="hu-HU" b="1" dirty="0" err="1">
                <a:solidFill>
                  <a:srgbClr val="9900CC"/>
                </a:solidFill>
              </a:rPr>
              <a:t>we</a:t>
            </a:r>
            <a:r>
              <a:rPr lang="hu-HU" b="1" dirty="0">
                <a:solidFill>
                  <a:srgbClr val="9900CC"/>
                </a:solidFill>
              </a:rPr>
              <a:t> </a:t>
            </a:r>
            <a:r>
              <a:rPr lang="hu-HU" b="1" dirty="0" err="1">
                <a:solidFill>
                  <a:srgbClr val="9900CC"/>
                </a:solidFill>
              </a:rPr>
              <a:t>will</a:t>
            </a:r>
            <a:r>
              <a:rPr lang="hu-HU" b="1" dirty="0">
                <a:solidFill>
                  <a:srgbClr val="9900CC"/>
                </a:solidFill>
              </a:rPr>
              <a:t> </a:t>
            </a:r>
            <a:r>
              <a:rPr lang="hu-HU" b="1" dirty="0" err="1">
                <a:solidFill>
                  <a:srgbClr val="9900CC"/>
                </a:solidFill>
              </a:rPr>
              <a:t>talk</a:t>
            </a:r>
            <a:r>
              <a:rPr lang="hu-HU" b="1" dirty="0">
                <a:solidFill>
                  <a:srgbClr val="9900CC"/>
                </a:solidFill>
              </a:rPr>
              <a:t> </a:t>
            </a:r>
            <a:r>
              <a:rPr lang="hu-HU" b="1" dirty="0" err="1">
                <a:solidFill>
                  <a:srgbClr val="9900CC"/>
                </a:solidFill>
              </a:rPr>
              <a:t>about</a:t>
            </a:r>
            <a:endParaRPr lang="hu-HU" b="1" dirty="0">
              <a:solidFill>
                <a:srgbClr val="9900CC"/>
              </a:solidFill>
            </a:endParaRPr>
          </a:p>
        </p:txBody>
      </p:sp>
      <p:graphicFrame>
        <p:nvGraphicFramePr>
          <p:cNvPr id="11" name="Text Placeholder 3">
            <a:extLst>
              <a:ext uri="{FF2B5EF4-FFF2-40B4-BE49-F238E27FC236}">
                <a16:creationId xmlns:a16="http://schemas.microsoft.com/office/drawing/2014/main" id="{4B8922BC-A12F-2D2C-ADD0-A0B535872BC4}"/>
              </a:ext>
            </a:extLst>
          </p:cNvPr>
          <p:cNvGraphicFramePr/>
          <p:nvPr>
            <p:extLst>
              <p:ext uri="{D42A27DB-BD31-4B8C-83A1-F6EECF244321}">
                <p14:modId xmlns:p14="http://schemas.microsoft.com/office/powerpoint/2010/main" val="420301584"/>
              </p:ext>
            </p:extLst>
          </p:nvPr>
        </p:nvGraphicFramePr>
        <p:xfrm>
          <a:off x="667042" y="726073"/>
          <a:ext cx="6815667" cy="5405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4066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B0D01-BAED-31B4-45BD-35A04B74805D}"/>
              </a:ext>
            </a:extLst>
          </p:cNvPr>
          <p:cNvSpPr>
            <a:spLocks noGrp="1"/>
          </p:cNvSpPr>
          <p:nvPr>
            <p:ph type="title"/>
          </p:nvPr>
        </p:nvSpPr>
        <p:spPr/>
        <p:txBody>
          <a:bodyPr>
            <a:normAutofit/>
          </a:bodyPr>
          <a:lstStyle/>
          <a:p>
            <a:r>
              <a:rPr lang="hu-HU" b="1" dirty="0">
                <a:solidFill>
                  <a:srgbClr val="9900CC"/>
                </a:solidFill>
              </a:rPr>
              <a:t>Funding and finances</a:t>
            </a:r>
            <a:br>
              <a:rPr lang="hu-HU" b="1" dirty="0">
                <a:solidFill>
                  <a:srgbClr val="9900CC"/>
                </a:solidFill>
              </a:rPr>
            </a:br>
            <a:endParaRPr lang="hu-HU" dirty="0"/>
          </a:p>
        </p:txBody>
      </p:sp>
      <p:sp>
        <p:nvSpPr>
          <p:cNvPr id="3" name="Content Placeholder 2">
            <a:extLst>
              <a:ext uri="{FF2B5EF4-FFF2-40B4-BE49-F238E27FC236}">
                <a16:creationId xmlns:a16="http://schemas.microsoft.com/office/drawing/2014/main" id="{405E4A71-8865-D214-1EEE-C91963290025}"/>
              </a:ext>
            </a:extLst>
          </p:cNvPr>
          <p:cNvSpPr>
            <a:spLocks noGrp="1"/>
          </p:cNvSpPr>
          <p:nvPr>
            <p:ph idx="1"/>
          </p:nvPr>
        </p:nvSpPr>
        <p:spPr>
          <a:xfrm>
            <a:off x="4752940" y="564455"/>
            <a:ext cx="6815667" cy="5405853"/>
          </a:xfrm>
        </p:spPr>
        <p:txBody>
          <a:bodyPr>
            <a:normAutofit fontScale="55000" lnSpcReduction="20000"/>
          </a:bodyPr>
          <a:lstStyle/>
          <a:p>
            <a:r>
              <a:rPr lang="hu-HU" dirty="0">
                <a:hlinkClick r:id="rId3"/>
              </a:rPr>
              <a:t>Stipendium Hungaricum Scholarship</a:t>
            </a:r>
            <a:endParaRPr lang="hu-HU" dirty="0"/>
          </a:p>
          <a:p>
            <a:r>
              <a:rPr lang="hu-HU" dirty="0">
                <a:hlinkClick r:id="rId4"/>
              </a:rPr>
              <a:t>Hungarian Diaspora Scholarship</a:t>
            </a:r>
            <a:endParaRPr lang="hu-HU" dirty="0"/>
          </a:p>
          <a:p>
            <a:r>
              <a:rPr lang="en-US" dirty="0"/>
              <a:t>further funding possibilities for fee-paying students from the </a:t>
            </a:r>
            <a:r>
              <a:rPr lang="en-US" dirty="0">
                <a:hlinkClick r:id="rId5"/>
              </a:rPr>
              <a:t>United States</a:t>
            </a:r>
            <a:r>
              <a:rPr lang="en-US" dirty="0"/>
              <a:t> and </a:t>
            </a:r>
            <a:r>
              <a:rPr lang="en-US" dirty="0">
                <a:hlinkClick r:id="rId6"/>
              </a:rPr>
              <a:t>Canada</a:t>
            </a:r>
            <a:endParaRPr lang="hu-HU" dirty="0"/>
          </a:p>
          <a:p>
            <a:pPr lvl="1"/>
            <a:r>
              <a:rPr lang="hu-HU" dirty="0">
                <a:hlinkClick r:id="rId7"/>
              </a:rPr>
              <a:t>https://www.elte.hu/en/funding</a:t>
            </a:r>
            <a:endParaRPr lang="hu-HU" dirty="0"/>
          </a:p>
          <a:p>
            <a:pPr lvl="1"/>
            <a:r>
              <a:rPr lang="hu-HU" dirty="0">
                <a:hlinkClick r:id="rId8"/>
              </a:rPr>
              <a:t>https://www.elte.hu/en/student-finances/student-loans</a:t>
            </a:r>
            <a:r>
              <a:rPr lang="hu-HU" dirty="0"/>
              <a:t> </a:t>
            </a:r>
          </a:p>
          <a:p>
            <a:pPr lvl="1"/>
            <a:r>
              <a:rPr lang="hu-HU" dirty="0">
                <a:hlinkClick r:id="rId9"/>
              </a:rPr>
              <a:t>https://www.elte.hu/en/about-hungary/work-permit</a:t>
            </a:r>
            <a:r>
              <a:rPr lang="hu-HU" dirty="0"/>
              <a:t> </a:t>
            </a:r>
          </a:p>
          <a:p>
            <a:r>
              <a:rPr lang="hu-HU" dirty="0"/>
              <a:t>C</a:t>
            </a:r>
            <a:r>
              <a:rPr lang="en-US" dirty="0" err="1"/>
              <a:t>osts</a:t>
            </a:r>
            <a:r>
              <a:rPr lang="en-US" dirty="0"/>
              <a:t> of living in Budapest: </a:t>
            </a:r>
            <a:r>
              <a:rPr lang="en-US" dirty="0">
                <a:hlinkClick r:id="rId10"/>
              </a:rPr>
              <a:t>http://studyinhungary.hu/living-in-hungary/menu/your-costs-of-living.html</a:t>
            </a:r>
            <a:r>
              <a:rPr lang="hu-HU" dirty="0"/>
              <a:t> </a:t>
            </a:r>
          </a:p>
          <a:p>
            <a:pPr marL="0" indent="0">
              <a:buNone/>
            </a:pPr>
            <a:endParaRPr lang="hu-HU" dirty="0"/>
          </a:p>
          <a:p>
            <a:pPr marL="0" indent="0">
              <a:buNone/>
            </a:pPr>
            <a:r>
              <a:rPr lang="hu-HU" b="1" dirty="0"/>
              <a:t>S</a:t>
            </a:r>
            <a:r>
              <a:rPr lang="en-US" b="1" dirty="0" err="1"/>
              <a:t>earch</a:t>
            </a:r>
            <a:r>
              <a:rPr lang="en-US" b="1" dirty="0"/>
              <a:t> for scholarship opportunities on your own, as these might not be your only options</a:t>
            </a:r>
            <a:r>
              <a:rPr lang="hu-HU" b="1" dirty="0"/>
              <a:t>!</a:t>
            </a:r>
          </a:p>
        </p:txBody>
      </p:sp>
      <p:pic>
        <p:nvPicPr>
          <p:cNvPr id="9" name="Picture 8">
            <a:extLst>
              <a:ext uri="{FF2B5EF4-FFF2-40B4-BE49-F238E27FC236}">
                <a16:creationId xmlns:a16="http://schemas.microsoft.com/office/drawing/2014/main" id="{6DEAFD3F-4A83-2045-3700-28E809E5BA7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0705" y="2734056"/>
            <a:ext cx="4173772" cy="2711168"/>
          </a:xfrm>
          <a:prstGeom prst="rect">
            <a:avLst/>
          </a:prstGeom>
        </p:spPr>
      </p:pic>
    </p:spTree>
    <p:extLst>
      <p:ext uri="{BB962C8B-B14F-4D97-AF65-F5344CB8AC3E}">
        <p14:creationId xmlns:p14="http://schemas.microsoft.com/office/powerpoint/2010/main" val="1392894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BBEB55D-6C23-83E2-BA08-C6E5044B5B1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3790" y="178326"/>
            <a:ext cx="3617983" cy="1158242"/>
          </a:xfrm>
        </p:spPr>
      </p:pic>
      <p:sp>
        <p:nvSpPr>
          <p:cNvPr id="13" name="Text Placeholder 12">
            <a:extLst>
              <a:ext uri="{FF2B5EF4-FFF2-40B4-BE49-F238E27FC236}">
                <a16:creationId xmlns:a16="http://schemas.microsoft.com/office/drawing/2014/main" id="{AEA96ED2-0E22-D514-AFE4-A71643C30C91}"/>
              </a:ext>
            </a:extLst>
          </p:cNvPr>
          <p:cNvSpPr>
            <a:spLocks noGrp="1"/>
          </p:cNvSpPr>
          <p:nvPr>
            <p:ph type="body" sz="half" idx="4294967295"/>
          </p:nvPr>
        </p:nvSpPr>
        <p:spPr>
          <a:xfrm>
            <a:off x="892865" y="1569727"/>
            <a:ext cx="10406269" cy="3718545"/>
          </a:xfrm>
        </p:spPr>
        <p:txBody>
          <a:bodyPr>
            <a:normAutofit/>
          </a:bodyPr>
          <a:lstStyle/>
          <a:p>
            <a:pPr marL="342900" indent="-342900">
              <a:buFont typeface="Arial" panose="020B0604020202020204" pitchFamily="34" charset="0"/>
              <a:buChar char="•"/>
            </a:pPr>
            <a:r>
              <a:rPr lang="hu-HU" sz="2000" dirty="0">
                <a:latin typeface="Open Sans" panose="020B0604020202020204" charset="0"/>
                <a:ea typeface="Open Sans" panose="020B0604020202020204" charset="0"/>
                <a:cs typeface="Open Sans" panose="020B0604020202020204" charset="0"/>
              </a:rPr>
              <a:t>F</a:t>
            </a:r>
            <a:r>
              <a:rPr lang="en-US" sz="2000" dirty="0" err="1">
                <a:latin typeface="Open Sans" panose="020B0604020202020204" charset="0"/>
                <a:ea typeface="Open Sans" panose="020B0604020202020204" charset="0"/>
                <a:cs typeface="Open Sans" panose="020B0604020202020204" charset="0"/>
              </a:rPr>
              <a:t>ounded</a:t>
            </a:r>
            <a:r>
              <a:rPr lang="en-US" sz="2000" dirty="0">
                <a:latin typeface="Open Sans" panose="020B0604020202020204" charset="0"/>
                <a:ea typeface="Open Sans" panose="020B0604020202020204" charset="0"/>
                <a:cs typeface="Open Sans" panose="020B0604020202020204" charset="0"/>
              </a:rPr>
              <a:t> by the Hungarian Government in 2013</a:t>
            </a:r>
            <a:endParaRPr lang="hu-HU" sz="2000" dirty="0">
              <a:latin typeface="Open Sans" panose="020B0604020202020204" charset="0"/>
              <a:ea typeface="Open Sans" panose="020B0604020202020204" charset="0"/>
              <a:cs typeface="Open Sans" panose="020B0604020202020204" charset="0"/>
            </a:endParaRPr>
          </a:p>
          <a:p>
            <a:pPr marL="342900" indent="-342900">
              <a:buFont typeface="Arial" panose="020B0604020202020204" pitchFamily="34" charset="0"/>
              <a:buChar char="•"/>
            </a:pPr>
            <a:r>
              <a:rPr lang="hu-HU" sz="2000" dirty="0">
                <a:latin typeface="Open Sans" panose="020B0604020202020204" charset="0"/>
                <a:ea typeface="Open Sans" panose="020B0604020202020204" charset="0"/>
                <a:cs typeface="Open Sans" panose="020B0604020202020204" charset="0"/>
              </a:rPr>
              <a:t>A</a:t>
            </a:r>
            <a:r>
              <a:rPr lang="en-US" sz="2000" dirty="0" err="1">
                <a:latin typeface="Open Sans" panose="020B0604020202020204" charset="0"/>
                <a:ea typeface="Open Sans" panose="020B0604020202020204" charset="0"/>
                <a:cs typeface="Open Sans" panose="020B0604020202020204" charset="0"/>
              </a:rPr>
              <a:t>ims</a:t>
            </a:r>
            <a:r>
              <a:rPr lang="en-US" sz="2000" dirty="0">
                <a:latin typeface="Open Sans" panose="020B0604020202020204" charset="0"/>
                <a:ea typeface="Open Sans" panose="020B0604020202020204" charset="0"/>
                <a:cs typeface="Open Sans" panose="020B0604020202020204" charset="0"/>
              </a:rPr>
              <a:t> to promote cultural understanding, economic and cultural relations between Hungary and other countries</a:t>
            </a:r>
          </a:p>
          <a:p>
            <a:pPr marL="342900" indent="-342900">
              <a:buFont typeface="Arial" panose="020B0604020202020204" pitchFamily="34" charset="0"/>
              <a:buChar char="•"/>
            </a:pPr>
            <a:r>
              <a:rPr lang="hu-HU" sz="2000" dirty="0">
                <a:latin typeface="Open Sans" panose="020B0604020202020204" charset="0"/>
                <a:ea typeface="Open Sans" panose="020B0604020202020204" charset="0"/>
                <a:cs typeface="Open Sans" panose="020B0604020202020204" charset="0"/>
              </a:rPr>
              <a:t>B</a:t>
            </a:r>
            <a:r>
              <a:rPr lang="en-US" sz="2000" dirty="0" err="1">
                <a:latin typeface="Open Sans" panose="020B0604020202020204" charset="0"/>
                <a:ea typeface="Open Sans" panose="020B0604020202020204" charset="0"/>
                <a:cs typeface="Open Sans" panose="020B0604020202020204" charset="0"/>
              </a:rPr>
              <a:t>ased</a:t>
            </a:r>
            <a:r>
              <a:rPr lang="en-US" sz="2000" dirty="0">
                <a:latin typeface="Open Sans" panose="020B0604020202020204" charset="0"/>
                <a:ea typeface="Open Sans" panose="020B0604020202020204" charset="0"/>
                <a:cs typeface="Open Sans" panose="020B0604020202020204" charset="0"/>
              </a:rPr>
              <a:t> on bilateral education agreements between Hungary and the governments of the sending countries</a:t>
            </a:r>
            <a:endParaRPr lang="hu-HU" sz="2000" dirty="0">
              <a:latin typeface="Open Sans" panose="020B0604020202020204" charset="0"/>
              <a:ea typeface="Open Sans" panose="020B0604020202020204" charset="0"/>
              <a:cs typeface="Open Sans" panose="020B0604020202020204" charset="0"/>
            </a:endParaRPr>
          </a:p>
          <a:p>
            <a:pPr marL="342900" indent="-342900"/>
            <a:r>
              <a:rPr lang="hu-HU" sz="2000" dirty="0">
                <a:latin typeface="Open Sans" panose="020B0604020202020204" charset="0"/>
                <a:ea typeface="Open Sans" panose="020B0604020202020204" charset="0"/>
                <a:cs typeface="Open Sans" panose="020B0604020202020204" charset="0"/>
              </a:rPr>
              <a:t>A</a:t>
            </a:r>
            <a:r>
              <a:rPr lang="en-US" sz="2000" dirty="0" err="1">
                <a:latin typeface="Open Sans" panose="020B0604020202020204" charset="0"/>
                <a:ea typeface="Open Sans" panose="020B0604020202020204" charset="0"/>
                <a:cs typeface="Open Sans" panose="020B0604020202020204" charset="0"/>
              </a:rPr>
              <a:t>lready</a:t>
            </a:r>
            <a:r>
              <a:rPr lang="en-US" sz="2000" dirty="0">
                <a:latin typeface="Open Sans" panose="020B0604020202020204" charset="0"/>
                <a:ea typeface="Open Sans" panose="020B0604020202020204" charset="0"/>
                <a:cs typeface="Open Sans" panose="020B0604020202020204" charset="0"/>
              </a:rPr>
              <a:t> available on five continents in almost 80 countries and territories, attracting more than 5000 international students each year</a:t>
            </a:r>
            <a:endParaRPr lang="hu-HU" sz="2000" dirty="0">
              <a:latin typeface="Open Sans" panose="020B0604020202020204" charset="0"/>
              <a:ea typeface="Open Sans" panose="020B0604020202020204" charset="0"/>
              <a:cs typeface="Open Sans" panose="020B0604020202020204" charset="0"/>
            </a:endParaRPr>
          </a:p>
          <a:p>
            <a:pPr marL="342900" indent="-342900"/>
            <a:r>
              <a:rPr lang="en-US" sz="2000" dirty="0">
                <a:latin typeface="Open Sans" panose="020B0604020202020204" charset="0"/>
                <a:ea typeface="Open Sans" panose="020B0604020202020204" charset="0"/>
                <a:cs typeface="Open Sans" panose="020B0604020202020204" charset="0"/>
              </a:rPr>
              <a:t>Applicants are offered more than 600 full degree </a:t>
            </a:r>
            <a:r>
              <a:rPr lang="en-US" sz="2000" dirty="0" err="1">
                <a:latin typeface="Open Sans" panose="020B0604020202020204" charset="0"/>
                <a:ea typeface="Open Sans" panose="020B0604020202020204" charset="0"/>
                <a:cs typeface="Open Sans" panose="020B0604020202020204" charset="0"/>
              </a:rPr>
              <a:t>programmes</a:t>
            </a:r>
            <a:r>
              <a:rPr lang="en-US" sz="2000" dirty="0">
                <a:latin typeface="Open Sans" panose="020B0604020202020204" charset="0"/>
                <a:ea typeface="Open Sans" panose="020B0604020202020204" charset="0"/>
                <a:cs typeface="Open Sans" panose="020B0604020202020204" charset="0"/>
              </a:rPr>
              <a:t>, covering all higher education fields at all degree levels, including part-time and doctoral </a:t>
            </a:r>
            <a:r>
              <a:rPr lang="en-US" sz="2000" dirty="0" err="1">
                <a:latin typeface="Open Sans" panose="020B0604020202020204" charset="0"/>
                <a:ea typeface="Open Sans" panose="020B0604020202020204" charset="0"/>
                <a:cs typeface="Open Sans" panose="020B0604020202020204" charset="0"/>
              </a:rPr>
              <a:t>programmes</a:t>
            </a:r>
            <a:endParaRPr lang="hu-HU" sz="2000" dirty="0">
              <a:latin typeface="Open Sans" panose="020B0604020202020204" charset="0"/>
              <a:ea typeface="Open Sans" panose="020B0604020202020204" charset="0"/>
              <a:cs typeface="Open Sans" panose="020B0604020202020204" charset="0"/>
            </a:endParaRPr>
          </a:p>
          <a:p>
            <a:pPr marL="0" indent="0">
              <a:buNone/>
            </a:pPr>
            <a:endParaRPr lang="hu-HU" sz="1600" b="1" dirty="0">
              <a:latin typeface="Open Sans" panose="020B0604020202020204" charset="0"/>
              <a:ea typeface="Open Sans" panose="020B0604020202020204" charset="0"/>
              <a:cs typeface="Open Sans" panose="020B0604020202020204" charset="0"/>
            </a:endParaRPr>
          </a:p>
          <a:p>
            <a:pPr marL="0" indent="0">
              <a:buNone/>
            </a:pPr>
            <a:r>
              <a:rPr lang="hu-HU" sz="1600" b="1" dirty="0">
                <a:latin typeface="Open Sans" panose="020B0604020202020204" charset="0"/>
                <a:ea typeface="Open Sans" panose="020B0604020202020204" charset="0"/>
                <a:cs typeface="Open Sans" panose="020B0604020202020204" charset="0"/>
              </a:rPr>
              <a:t>Operational regulations and useful info: </a:t>
            </a:r>
            <a:r>
              <a:rPr lang="hu-HU" sz="1600" b="1" dirty="0">
                <a:latin typeface="Open Sans" panose="020B0604020202020204" charset="0"/>
                <a:ea typeface="Open Sans" panose="020B0604020202020204" charset="0"/>
                <a:cs typeface="Open Sans" panose="020B0604020202020204" charset="0"/>
                <a:hlinkClick r:id="rId3"/>
              </a:rPr>
              <a:t>https://stipendiumhungaricum.hu/scholarship-holders/</a:t>
            </a:r>
            <a:r>
              <a:rPr lang="hu-HU" sz="1600" b="1" dirty="0">
                <a:latin typeface="Open Sans" panose="020B0604020202020204" charset="0"/>
                <a:ea typeface="Open Sans" panose="020B0604020202020204" charset="0"/>
                <a:cs typeface="Open Sans" panose="020B0604020202020204" charset="0"/>
              </a:rPr>
              <a:t> </a:t>
            </a:r>
          </a:p>
          <a:p>
            <a:pPr marL="342900" indent="-342900">
              <a:buFont typeface="Arial" panose="020B0604020202020204" pitchFamily="34" charset="0"/>
              <a:buChar char="•"/>
            </a:pPr>
            <a:endParaRPr lang="hu-HU" sz="2000" dirty="0">
              <a:latin typeface="Open Sans" panose="020B0604020202020204" charset="0"/>
              <a:ea typeface="Open Sans" panose="020B0604020202020204" charset="0"/>
              <a:cs typeface="Open Sans" panose="020B0604020202020204" charset="0"/>
            </a:endParaRPr>
          </a:p>
          <a:p>
            <a:pPr marL="0" indent="0">
              <a:buNone/>
            </a:pPr>
            <a:endParaRPr lang="hu-HU" sz="2000" dirty="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3964511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0E35405-FFCA-92DB-9861-AFD334A758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070" y="89162"/>
            <a:ext cx="3570726" cy="1249100"/>
          </a:xfrm>
        </p:spPr>
      </p:pic>
      <p:sp>
        <p:nvSpPr>
          <p:cNvPr id="9" name="Text Placeholder 12">
            <a:extLst>
              <a:ext uri="{FF2B5EF4-FFF2-40B4-BE49-F238E27FC236}">
                <a16:creationId xmlns:a16="http://schemas.microsoft.com/office/drawing/2014/main" id="{97FA09B2-A9CE-126B-A16D-FC0633D849D8}"/>
              </a:ext>
            </a:extLst>
          </p:cNvPr>
          <p:cNvSpPr txBox="1">
            <a:spLocks/>
          </p:cNvSpPr>
          <p:nvPr/>
        </p:nvSpPr>
        <p:spPr>
          <a:xfrm>
            <a:off x="892865" y="1569727"/>
            <a:ext cx="10406269" cy="3718545"/>
          </a:xfrm>
          <a:prstGeom prst="rect">
            <a:avLst/>
          </a:prstGeom>
        </p:spPr>
        <p:txBody>
          <a:bodyPr vert="horz" lIns="91440" tIns="45720" rIns="91440" bIns="45720" rtlCol="0">
            <a:normAutofit lnSpcReduction="10000"/>
          </a:bodyPr>
          <a:lstStyle>
            <a:lvl1pPr marL="457189" indent="-457189" algn="l" defTabSz="1219170" rtl="0" eaLnBrk="1" latinLnBrk="0" hangingPunct="1">
              <a:spcBef>
                <a:spcPct val="20000"/>
              </a:spcBef>
              <a:buClr>
                <a:srgbClr val="3A4E62"/>
              </a:buClr>
              <a:buFont typeface="Arial" panose="020B0604020202020204" pitchFamily="34" charset="0"/>
              <a:buChar char="•"/>
              <a:defRPr sz="4267" kern="1200">
                <a:solidFill>
                  <a:srgbClr val="3A4E62"/>
                </a:solidFill>
                <a:latin typeface="Open Sans" panose="020B0606030504020204" pitchFamily="34" charset="0"/>
                <a:ea typeface="Open Sans" panose="020B0606030504020204" pitchFamily="34" charset="0"/>
                <a:cs typeface="Open Sans" panose="020B0606030504020204" pitchFamily="34" charset="0"/>
              </a:defRPr>
            </a:lvl1pPr>
            <a:lvl2pPr marL="990575" indent="-380990" algn="l" defTabSz="1219170" rtl="0" eaLnBrk="1" latinLnBrk="0" hangingPunct="1">
              <a:spcBef>
                <a:spcPct val="20000"/>
              </a:spcBef>
              <a:buClr>
                <a:srgbClr val="3A4E62"/>
              </a:buClr>
              <a:buFont typeface="Arial" panose="020B0604020202020204" pitchFamily="34" charset="0"/>
              <a:buChar char="•"/>
              <a:defRPr sz="3733" kern="1200">
                <a:solidFill>
                  <a:srgbClr val="3A4E62"/>
                </a:solidFill>
                <a:latin typeface="Open Sans" panose="020B0606030504020204" pitchFamily="34" charset="0"/>
                <a:ea typeface="Open Sans" panose="020B0606030504020204" pitchFamily="34" charset="0"/>
                <a:cs typeface="Open Sans" panose="020B0606030504020204" pitchFamily="34" charset="0"/>
              </a:defRPr>
            </a:lvl2pPr>
            <a:lvl3pPr marL="1523962" indent="-304792" algn="l" defTabSz="1219170" rtl="0" eaLnBrk="1" latinLnBrk="0" hangingPunct="1">
              <a:spcBef>
                <a:spcPct val="20000"/>
              </a:spcBef>
              <a:buClr>
                <a:srgbClr val="3A4E62"/>
              </a:buClr>
              <a:buFont typeface="Arial" panose="020B0604020202020204" pitchFamily="34" charset="0"/>
              <a:buChar char="•"/>
              <a:defRPr sz="3200" kern="1200">
                <a:solidFill>
                  <a:srgbClr val="3A4E62"/>
                </a:solidFill>
                <a:latin typeface="Open Sans" panose="020B0606030504020204" pitchFamily="34" charset="0"/>
                <a:ea typeface="Open Sans" panose="020B0606030504020204" pitchFamily="34" charset="0"/>
                <a:cs typeface="Open Sans" panose="020B0606030504020204" pitchFamily="34" charset="0"/>
              </a:defRPr>
            </a:lvl3pPr>
            <a:lvl4pPr marL="2133547" indent="-304792" algn="l" defTabSz="1219170" rtl="0" eaLnBrk="1" latinLnBrk="0" hangingPunct="1">
              <a:spcBef>
                <a:spcPct val="20000"/>
              </a:spcBef>
              <a:buClr>
                <a:srgbClr val="3A4E62"/>
              </a:buClr>
              <a:buFont typeface="Arial" panose="020B0604020202020204" pitchFamily="34" charset="0"/>
              <a:buChar char="•"/>
              <a:defRPr sz="2667" kern="1200">
                <a:solidFill>
                  <a:srgbClr val="3A4E62"/>
                </a:solidFill>
                <a:latin typeface="Open Sans" panose="020B0606030504020204" pitchFamily="34" charset="0"/>
                <a:ea typeface="Open Sans" panose="020B0606030504020204" pitchFamily="34" charset="0"/>
                <a:cs typeface="Open Sans" panose="020B0606030504020204" pitchFamily="34" charset="0"/>
              </a:defRPr>
            </a:lvl4pPr>
            <a:lvl5pPr marL="2743131" indent="-304792" algn="l" defTabSz="1219170" rtl="0" eaLnBrk="1" latinLnBrk="0" hangingPunct="1">
              <a:spcBef>
                <a:spcPct val="20000"/>
              </a:spcBef>
              <a:buClr>
                <a:srgbClr val="3A4E62"/>
              </a:buClr>
              <a:buFont typeface="Arial" panose="020B0604020202020204" pitchFamily="34" charset="0"/>
              <a:buChar char="•"/>
              <a:defRPr sz="2667" kern="1200">
                <a:solidFill>
                  <a:srgbClr val="3A4E62"/>
                </a:solidFill>
                <a:latin typeface="Open Sans" panose="020B0606030504020204" pitchFamily="34" charset="0"/>
                <a:ea typeface="Open Sans" panose="020B0606030504020204" pitchFamily="34" charset="0"/>
                <a:cs typeface="Open Sans" panose="020B0606030504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342900" indent="-342900"/>
            <a:r>
              <a:rPr lang="hu-HU" sz="2000" dirty="0">
                <a:latin typeface="Open Sans" panose="020B0604020202020204" charset="0"/>
                <a:ea typeface="Open Sans" panose="020B0604020202020204" charset="0"/>
                <a:cs typeface="Open Sans" panose="020B0604020202020204" charset="0"/>
              </a:rPr>
              <a:t>E</a:t>
            </a:r>
            <a:r>
              <a:rPr lang="en-US" sz="2000" dirty="0">
                <a:latin typeface="Open Sans" panose="020B0604020202020204" charset="0"/>
                <a:ea typeface="Open Sans" panose="020B0604020202020204" charset="0"/>
                <a:cs typeface="Open Sans" panose="020B0604020202020204" charset="0"/>
              </a:rPr>
              <a:t>stablished by the Hungarian Government for those who live in a Hungarian diaspora outside of Europe and wish to study at a Hungarian higher education institution to develop their personal, professional and cultural relations to Hungary</a:t>
            </a:r>
            <a:endParaRPr lang="hu-HU" sz="2000" dirty="0">
              <a:latin typeface="Open Sans" panose="020B0604020202020204" charset="0"/>
              <a:ea typeface="Open Sans" panose="020B0604020202020204" charset="0"/>
              <a:cs typeface="Open Sans" panose="020B0604020202020204" charset="0"/>
            </a:endParaRPr>
          </a:p>
          <a:p>
            <a:pPr marL="342900" indent="-342900"/>
            <a:r>
              <a:rPr lang="hu-HU" sz="2000" dirty="0">
                <a:latin typeface="Open Sans" panose="020B0604020202020204" charset="0"/>
                <a:ea typeface="Open Sans" panose="020B0604020202020204" charset="0"/>
                <a:cs typeface="Open Sans" panose="020B0604020202020204" charset="0"/>
              </a:rPr>
              <a:t>A</a:t>
            </a:r>
            <a:r>
              <a:rPr lang="en-US" sz="2000" dirty="0" err="1">
                <a:latin typeface="Open Sans" panose="020B0604020202020204" charset="0"/>
                <a:ea typeface="Open Sans" panose="020B0604020202020204" charset="0"/>
                <a:cs typeface="Open Sans" panose="020B0604020202020204" charset="0"/>
              </a:rPr>
              <a:t>ims</a:t>
            </a:r>
            <a:r>
              <a:rPr lang="en-US" sz="2000" dirty="0">
                <a:latin typeface="Open Sans" panose="020B0604020202020204" charset="0"/>
                <a:ea typeface="Open Sans" panose="020B0604020202020204" charset="0"/>
                <a:cs typeface="Open Sans" panose="020B0604020202020204" charset="0"/>
              </a:rPr>
              <a:t> to support the professional advancement of the scholarship holders with high-quality Hungarian higher education while improving their Hungarian language skills and strengthening their Hungarian identity</a:t>
            </a:r>
            <a:endParaRPr lang="hu-HU" sz="2000" dirty="0">
              <a:latin typeface="Open Sans" panose="020B0604020202020204" charset="0"/>
              <a:ea typeface="Open Sans" panose="020B0604020202020204" charset="0"/>
              <a:cs typeface="Open Sans" panose="020B0604020202020204" charset="0"/>
            </a:endParaRPr>
          </a:p>
          <a:p>
            <a:pPr marL="342900" indent="-342900"/>
            <a:r>
              <a:rPr lang="hu-HU" sz="2000" dirty="0">
                <a:latin typeface="Open Sans" panose="020B0604020202020204" charset="0"/>
                <a:ea typeface="Open Sans" panose="020B0604020202020204" charset="0"/>
                <a:cs typeface="Open Sans" panose="020B0604020202020204" charset="0"/>
              </a:rPr>
              <a:t>30 Hungarian host institutions and around 1500 degree programmes available, nearly half of them are in English</a:t>
            </a:r>
          </a:p>
          <a:p>
            <a:pPr marL="342900" indent="-342900"/>
            <a:r>
              <a:rPr lang="hu-HU" sz="2000" dirty="0">
                <a:latin typeface="Open Sans" panose="020B0604020202020204" charset="0"/>
                <a:ea typeface="Open Sans" panose="020B0604020202020204" charset="0"/>
                <a:cs typeface="Open Sans" panose="020B0604020202020204" charset="0"/>
              </a:rPr>
              <a:t>Around 250 applicants awarded, with steadily growing numbers in each year</a:t>
            </a:r>
          </a:p>
          <a:p>
            <a:pPr marL="342900" indent="-342900"/>
            <a:endParaRPr lang="hu-HU" sz="2000" dirty="0">
              <a:latin typeface="Open Sans" panose="020B0604020202020204" charset="0"/>
              <a:ea typeface="Open Sans" panose="020B0604020202020204" charset="0"/>
              <a:cs typeface="Open Sans" panose="020B0604020202020204" charset="0"/>
            </a:endParaRPr>
          </a:p>
          <a:p>
            <a:pPr marL="342900" indent="-342900"/>
            <a:endParaRPr lang="hu-HU" sz="1600" b="1" dirty="0">
              <a:latin typeface="Open Sans" panose="020B0604020202020204" charset="0"/>
              <a:ea typeface="Open Sans" panose="020B0604020202020204" charset="0"/>
              <a:cs typeface="Open Sans" panose="020B0604020202020204" charset="0"/>
            </a:endParaRPr>
          </a:p>
          <a:p>
            <a:pPr marL="0" indent="0">
              <a:buFont typeface="Arial" panose="020B0604020202020204" pitchFamily="34" charset="0"/>
              <a:buNone/>
            </a:pPr>
            <a:r>
              <a:rPr lang="hu-HU" sz="1600" b="1" dirty="0">
                <a:latin typeface="Open Sans" panose="020B0604020202020204" charset="0"/>
                <a:ea typeface="Open Sans" panose="020B0604020202020204" charset="0"/>
                <a:cs typeface="Open Sans" panose="020B0604020202020204" charset="0"/>
              </a:rPr>
              <a:t>Operational regulations and useful info: </a:t>
            </a:r>
            <a:r>
              <a:rPr lang="hu-HU" sz="1600" b="1" dirty="0">
                <a:latin typeface="Open Sans" panose="020B0604020202020204" charset="0"/>
                <a:ea typeface="Open Sans" panose="020B0604020202020204" charset="0"/>
                <a:cs typeface="Open Sans" panose="020B0604020202020204" charset="0"/>
                <a:hlinkClick r:id="rId3"/>
              </a:rPr>
              <a:t>https://diasporascholarship.hu/en/scholarship-holders/</a:t>
            </a:r>
            <a:r>
              <a:rPr lang="hu-HU" sz="1600" b="1" dirty="0">
                <a:latin typeface="Open Sans" panose="020B0604020202020204" charset="0"/>
                <a:ea typeface="Open Sans" panose="020B0604020202020204" charset="0"/>
                <a:cs typeface="Open Sans" panose="020B0604020202020204" charset="0"/>
              </a:rPr>
              <a:t> </a:t>
            </a:r>
            <a:endParaRPr lang="hu-HU" sz="2000" dirty="0">
              <a:latin typeface="Open Sans" panose="020B0604020202020204" charset="0"/>
              <a:ea typeface="Open Sans" panose="020B0604020202020204" charset="0"/>
              <a:cs typeface="Open Sans" panose="020B0604020202020204" charset="0"/>
            </a:endParaRPr>
          </a:p>
          <a:p>
            <a:pPr marL="342900" indent="-342900"/>
            <a:endParaRPr lang="hu-HU" sz="2000" dirty="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4049198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24B88A3-1DB5-5FD6-1BEE-535A06604630}"/>
              </a:ext>
            </a:extLst>
          </p:cNvPr>
          <p:cNvSpPr>
            <a:spLocks noGrp="1"/>
          </p:cNvSpPr>
          <p:nvPr>
            <p:ph type="title"/>
          </p:nvPr>
        </p:nvSpPr>
        <p:spPr/>
        <p:txBody>
          <a:bodyPr>
            <a:normAutofit fontScale="90000"/>
          </a:bodyPr>
          <a:lstStyle/>
          <a:p>
            <a:r>
              <a:rPr lang="hu-HU" b="1" dirty="0">
                <a:solidFill>
                  <a:srgbClr val="9900CC"/>
                </a:solidFill>
              </a:rPr>
              <a:t>Extra tasks of scholarship holders</a:t>
            </a:r>
            <a:endParaRPr lang="en-US" b="1" dirty="0">
              <a:solidFill>
                <a:srgbClr val="9900CC"/>
              </a:solidFill>
            </a:endParaRPr>
          </a:p>
        </p:txBody>
      </p:sp>
      <p:sp>
        <p:nvSpPr>
          <p:cNvPr id="3" name="Tartalom helye 2">
            <a:extLst>
              <a:ext uri="{FF2B5EF4-FFF2-40B4-BE49-F238E27FC236}">
                <a16:creationId xmlns:a16="http://schemas.microsoft.com/office/drawing/2014/main" id="{9A8A13B1-34DB-72DC-88E5-495C2925227E}"/>
              </a:ext>
            </a:extLst>
          </p:cNvPr>
          <p:cNvSpPr>
            <a:spLocks noGrp="1"/>
          </p:cNvSpPr>
          <p:nvPr>
            <p:ph idx="1"/>
          </p:nvPr>
        </p:nvSpPr>
        <p:spPr/>
        <p:txBody>
          <a:bodyPr>
            <a:normAutofit fontScale="85000" lnSpcReduction="20000"/>
          </a:bodyPr>
          <a:lstStyle/>
          <a:p>
            <a:pPr>
              <a:spcBef>
                <a:spcPts val="0"/>
              </a:spcBef>
              <a:spcAft>
                <a:spcPts val="1200"/>
              </a:spcAft>
            </a:pPr>
            <a:r>
              <a:rPr lang="en-US" sz="1800" dirty="0"/>
              <a:t>Prepare everything to receive your </a:t>
            </a:r>
            <a:r>
              <a:rPr lang="en-US" sz="1800" b="1" dirty="0"/>
              <a:t>monthly scholarship</a:t>
            </a:r>
            <a:r>
              <a:rPr lang="en-US" sz="1800" dirty="0"/>
              <a:t>:</a:t>
            </a:r>
          </a:p>
          <a:p>
            <a:pPr lvl="1"/>
            <a:r>
              <a:rPr lang="en-US" sz="1266" dirty="0"/>
              <a:t>Address in Hungary</a:t>
            </a:r>
            <a:r>
              <a:rPr lang="hu-HU" sz="1266" dirty="0"/>
              <a:t> – </a:t>
            </a:r>
            <a:r>
              <a:rPr lang="hu-HU" sz="1266" dirty="0" err="1"/>
              <a:t>accommodation</a:t>
            </a:r>
            <a:r>
              <a:rPr lang="hu-HU" sz="1266" dirty="0"/>
              <a:t> </a:t>
            </a:r>
            <a:r>
              <a:rPr lang="hu-HU" sz="1266" dirty="0" err="1"/>
              <a:t>contribution</a:t>
            </a:r>
            <a:r>
              <a:rPr lang="hu-HU" sz="1266" dirty="0"/>
              <a:t> OR </a:t>
            </a:r>
            <a:r>
              <a:rPr lang="hu-HU" sz="1266" dirty="0" err="1"/>
              <a:t>dormitory</a:t>
            </a:r>
            <a:r>
              <a:rPr lang="hu-HU" sz="1266" dirty="0"/>
              <a:t> </a:t>
            </a:r>
            <a:r>
              <a:rPr lang="hu-HU" sz="1266" dirty="0" err="1"/>
              <a:t>placement</a:t>
            </a:r>
            <a:endParaRPr lang="en-US" sz="1266" dirty="0"/>
          </a:p>
          <a:p>
            <a:pPr lvl="1"/>
            <a:r>
              <a:rPr lang="en-US" sz="1266" dirty="0">
                <a:hlinkClick r:id="rId3"/>
              </a:rPr>
              <a:t>Tax card</a:t>
            </a:r>
            <a:r>
              <a:rPr lang="en-US" sz="1266" dirty="0"/>
              <a:t> (also </a:t>
            </a:r>
            <a:r>
              <a:rPr lang="hu-HU" sz="1266" dirty="0"/>
              <a:t>necessary </a:t>
            </a:r>
            <a:r>
              <a:rPr lang="en-US" sz="1266" dirty="0"/>
              <a:t>if you want to take a part time job)</a:t>
            </a:r>
          </a:p>
          <a:p>
            <a:pPr lvl="1"/>
            <a:r>
              <a:rPr lang="en-US" sz="1266" dirty="0">
                <a:hlinkClick r:id="rId4"/>
              </a:rPr>
              <a:t>Hungarian bank account</a:t>
            </a:r>
            <a:endParaRPr lang="en-US" sz="1266" dirty="0"/>
          </a:p>
          <a:p>
            <a:pPr>
              <a:spcBef>
                <a:spcPts val="1200"/>
              </a:spcBef>
              <a:spcAft>
                <a:spcPts val="1200"/>
              </a:spcAft>
            </a:pPr>
            <a:r>
              <a:rPr lang="en-US" sz="1800" b="1" dirty="0"/>
              <a:t>Check in-person </a:t>
            </a:r>
            <a:r>
              <a:rPr lang="en-US" sz="1800" dirty="0"/>
              <a:t>at the International Office at the beginning of each semester</a:t>
            </a:r>
            <a:r>
              <a:rPr lang="hu-HU" sz="1800" dirty="0"/>
              <a:t>! </a:t>
            </a:r>
            <a:r>
              <a:rPr lang="hu-HU" sz="1800" dirty="0" err="1"/>
              <a:t>Make</a:t>
            </a:r>
            <a:r>
              <a:rPr lang="hu-HU" sz="1800" dirty="0"/>
              <a:t> </a:t>
            </a:r>
            <a:r>
              <a:rPr lang="hu-HU" sz="1800" dirty="0" err="1"/>
              <a:t>sure</a:t>
            </a:r>
            <a:r>
              <a:rPr lang="hu-HU" sz="1800" dirty="0"/>
              <a:t> </a:t>
            </a:r>
            <a:r>
              <a:rPr lang="hu-HU" sz="1800" dirty="0" err="1"/>
              <a:t>to</a:t>
            </a:r>
            <a:r>
              <a:rPr lang="hu-HU" sz="1800" dirty="0"/>
              <a:t> </a:t>
            </a:r>
            <a:r>
              <a:rPr lang="hu-HU" sz="1800" dirty="0" err="1"/>
              <a:t>submit</a:t>
            </a:r>
            <a:r>
              <a:rPr lang="hu-HU" sz="1800" dirty="0"/>
              <a:t> a </a:t>
            </a:r>
            <a:r>
              <a:rPr lang="hu-HU" sz="1800" dirty="0" err="1"/>
              <a:t>travel</a:t>
            </a:r>
            <a:r>
              <a:rPr lang="hu-HU" sz="1800" dirty="0"/>
              <a:t> </a:t>
            </a:r>
            <a:r>
              <a:rPr lang="hu-HU" sz="1800" dirty="0" err="1"/>
              <a:t>request</a:t>
            </a:r>
            <a:r>
              <a:rPr lang="hu-HU" sz="1800" dirty="0"/>
              <a:t> </a:t>
            </a:r>
            <a:r>
              <a:rPr lang="hu-HU" sz="1800" dirty="0" err="1"/>
              <a:t>if</a:t>
            </a:r>
            <a:r>
              <a:rPr lang="hu-HU" sz="1800" dirty="0"/>
              <a:t> </a:t>
            </a:r>
            <a:r>
              <a:rPr lang="hu-HU" sz="1800" dirty="0" err="1"/>
              <a:t>you</a:t>
            </a:r>
            <a:r>
              <a:rPr lang="hu-HU" sz="1800" dirty="0"/>
              <a:t> </a:t>
            </a:r>
            <a:r>
              <a:rPr lang="hu-HU" sz="1800" dirty="0" err="1"/>
              <a:t>leave</a:t>
            </a:r>
            <a:r>
              <a:rPr lang="hu-HU" sz="1800" dirty="0"/>
              <a:t> Hungary </a:t>
            </a:r>
            <a:r>
              <a:rPr lang="hu-HU" sz="1800" dirty="0" err="1"/>
              <a:t>for</a:t>
            </a:r>
            <a:r>
              <a:rPr lang="hu-HU" sz="1800" dirty="0"/>
              <a:t> more </a:t>
            </a:r>
            <a:r>
              <a:rPr lang="hu-HU" sz="1800" dirty="0" err="1"/>
              <a:t>than</a:t>
            </a:r>
            <a:r>
              <a:rPr lang="hu-HU" sz="1800" dirty="0"/>
              <a:t> 10 </a:t>
            </a:r>
            <a:r>
              <a:rPr lang="hu-HU" sz="1800" dirty="0" err="1"/>
              <a:t>days</a:t>
            </a:r>
            <a:r>
              <a:rPr lang="hu-HU" sz="1800" dirty="0"/>
              <a:t>!</a:t>
            </a:r>
          </a:p>
          <a:p>
            <a:pPr>
              <a:spcBef>
                <a:spcPts val="0"/>
              </a:spcBef>
              <a:spcAft>
                <a:spcPts val="1200"/>
              </a:spcAft>
            </a:pPr>
            <a:r>
              <a:rPr lang="hu-HU" sz="1800" dirty="0"/>
              <a:t>Complete the mandatory </a:t>
            </a:r>
            <a:r>
              <a:rPr lang="hu-HU" sz="1800" b="1" dirty="0"/>
              <a:t>Hungarian language and culture course</a:t>
            </a:r>
            <a:r>
              <a:rPr lang="hu-HU" sz="1800" dirty="0"/>
              <a:t>! (BA&amp;MA students)</a:t>
            </a:r>
            <a:endParaRPr lang="en-US" sz="1800" dirty="0"/>
          </a:p>
          <a:p>
            <a:pPr>
              <a:spcBef>
                <a:spcPts val="0"/>
              </a:spcBef>
              <a:spcAft>
                <a:spcPts val="1200"/>
              </a:spcAft>
            </a:pPr>
            <a:r>
              <a:rPr lang="hu-HU" sz="1800" dirty="0" err="1"/>
              <a:t>Participate</a:t>
            </a:r>
            <a:r>
              <a:rPr lang="hu-HU" sz="1800" dirty="0"/>
              <a:t> in </a:t>
            </a:r>
            <a:r>
              <a:rPr lang="hu-HU" sz="1800" dirty="0" err="1"/>
              <a:t>the</a:t>
            </a:r>
            <a:r>
              <a:rPr lang="hu-HU" sz="1800" dirty="0"/>
              <a:t> m</a:t>
            </a:r>
            <a:r>
              <a:rPr lang="en-US" sz="1800" dirty="0" err="1"/>
              <a:t>andatory</a:t>
            </a:r>
            <a:r>
              <a:rPr lang="en-US" sz="1800" dirty="0"/>
              <a:t> </a:t>
            </a:r>
            <a:r>
              <a:rPr lang="hu-HU" sz="1800" b="1" dirty="0" err="1"/>
              <a:t>medical</a:t>
            </a:r>
            <a:r>
              <a:rPr lang="hu-HU" sz="1800" b="1" dirty="0"/>
              <a:t> </a:t>
            </a:r>
            <a:r>
              <a:rPr lang="hu-HU" sz="1800" b="1" dirty="0" err="1"/>
              <a:t>examination</a:t>
            </a:r>
            <a:r>
              <a:rPr lang="hu-HU" sz="1800" dirty="0"/>
              <a:t>!</a:t>
            </a:r>
          </a:p>
          <a:p>
            <a:pPr>
              <a:spcBef>
                <a:spcPts val="0"/>
              </a:spcBef>
              <a:spcAft>
                <a:spcPts val="1200"/>
              </a:spcAft>
            </a:pPr>
            <a:r>
              <a:rPr lang="hu-HU" sz="1800" dirty="0"/>
              <a:t>Complete the </a:t>
            </a:r>
            <a:r>
              <a:rPr lang="hu-HU" sz="1800" b="1" dirty="0"/>
              <a:t>minimum credit requirement </a:t>
            </a:r>
            <a:r>
              <a:rPr lang="hu-HU" sz="1800" dirty="0"/>
              <a:t>in each academic year! (BA&amp;MA students)</a:t>
            </a:r>
          </a:p>
          <a:p>
            <a:pPr>
              <a:spcBef>
                <a:spcPts val="0"/>
              </a:spcBef>
              <a:spcAft>
                <a:spcPts val="1200"/>
              </a:spcAft>
            </a:pPr>
            <a:r>
              <a:rPr lang="hu-HU" sz="1800" dirty="0" err="1"/>
              <a:t>Complete</a:t>
            </a:r>
            <a:r>
              <a:rPr lang="hu-HU" sz="1800" dirty="0"/>
              <a:t> </a:t>
            </a:r>
            <a:r>
              <a:rPr lang="hu-HU" sz="1800" dirty="0" err="1"/>
              <a:t>the</a:t>
            </a:r>
            <a:r>
              <a:rPr lang="hu-HU" sz="1800" dirty="0"/>
              <a:t> </a:t>
            </a:r>
            <a:r>
              <a:rPr lang="hu-HU" sz="1800" b="1" dirty="0" err="1"/>
              <a:t>scholarship</a:t>
            </a:r>
            <a:r>
              <a:rPr lang="hu-HU" sz="1800" b="1" dirty="0"/>
              <a:t> </a:t>
            </a:r>
            <a:r>
              <a:rPr lang="hu-HU" sz="1800" b="1" dirty="0" err="1"/>
              <a:t>survey</a:t>
            </a:r>
            <a:r>
              <a:rPr lang="hu-HU" sz="1800" b="1" dirty="0"/>
              <a:t> </a:t>
            </a:r>
            <a:r>
              <a:rPr lang="hu-HU" sz="1800" dirty="0" err="1"/>
              <a:t>at</a:t>
            </a:r>
            <a:r>
              <a:rPr lang="hu-HU" sz="1800" dirty="0"/>
              <a:t> </a:t>
            </a:r>
            <a:r>
              <a:rPr lang="hu-HU" sz="1800" dirty="0" err="1"/>
              <a:t>the</a:t>
            </a:r>
            <a:r>
              <a:rPr lang="hu-HU" sz="1800" dirty="0"/>
              <a:t> end </a:t>
            </a:r>
            <a:r>
              <a:rPr lang="hu-HU" sz="1800" dirty="0" err="1"/>
              <a:t>each</a:t>
            </a:r>
            <a:r>
              <a:rPr lang="hu-HU" sz="1800" dirty="0"/>
              <a:t> </a:t>
            </a:r>
            <a:r>
              <a:rPr lang="hu-HU" sz="1800" dirty="0" err="1"/>
              <a:t>academic</a:t>
            </a:r>
            <a:r>
              <a:rPr lang="hu-HU" sz="1800" dirty="0"/>
              <a:t> </a:t>
            </a:r>
            <a:r>
              <a:rPr lang="hu-HU" sz="1800" dirty="0" err="1"/>
              <a:t>year</a:t>
            </a:r>
            <a:r>
              <a:rPr lang="hu-HU" sz="1800" dirty="0"/>
              <a:t>!</a:t>
            </a:r>
          </a:p>
          <a:p>
            <a:pPr>
              <a:spcBef>
                <a:spcPts val="0"/>
              </a:spcBef>
              <a:spcAft>
                <a:spcPts val="1200"/>
              </a:spcAft>
            </a:pPr>
            <a:r>
              <a:rPr lang="hu-HU" sz="1800" b="1" dirty="0" err="1"/>
              <a:t>Participate</a:t>
            </a:r>
            <a:r>
              <a:rPr lang="hu-HU" sz="1800" dirty="0"/>
              <a:t> in </a:t>
            </a:r>
            <a:r>
              <a:rPr lang="hu-HU" sz="1800" dirty="0" err="1"/>
              <a:t>the</a:t>
            </a:r>
            <a:r>
              <a:rPr lang="hu-HU" sz="1800" dirty="0"/>
              <a:t> </a:t>
            </a:r>
            <a:r>
              <a:rPr lang="hu-HU" sz="1800" dirty="0" err="1"/>
              <a:t>programmes</a:t>
            </a:r>
            <a:r>
              <a:rPr lang="hu-HU" sz="1800" dirty="0"/>
              <a:t> </a:t>
            </a:r>
            <a:r>
              <a:rPr lang="hu-HU" sz="1800" dirty="0" err="1"/>
              <a:t>organized</a:t>
            </a:r>
            <a:r>
              <a:rPr lang="hu-HU" sz="1800" dirty="0"/>
              <a:t> </a:t>
            </a:r>
            <a:r>
              <a:rPr lang="hu-HU" sz="1800" dirty="0" err="1"/>
              <a:t>by</a:t>
            </a:r>
            <a:r>
              <a:rPr lang="hu-HU" sz="1800" dirty="0"/>
              <a:t> Tempus!</a:t>
            </a:r>
          </a:p>
          <a:p>
            <a:pPr marL="0" indent="0">
              <a:buNone/>
            </a:pPr>
            <a:r>
              <a:rPr lang="en-US" sz="2800" b="1" dirty="0">
                <a:ln w="22225">
                  <a:solidFill>
                    <a:schemeClr val="accent2"/>
                  </a:solidFill>
                  <a:prstDash val="solid"/>
                </a:ln>
                <a:solidFill>
                  <a:schemeClr val="accent2">
                    <a:lumMod val="40000"/>
                    <a:lumOff val="60000"/>
                  </a:schemeClr>
                </a:solidFill>
              </a:rPr>
              <a:t>Read the Operational Regulations of your scholarship!</a:t>
            </a:r>
            <a:endParaRPr lang="hu-HU" sz="2800" b="1" dirty="0">
              <a:ln w="22225">
                <a:solidFill>
                  <a:schemeClr val="accent2"/>
                </a:solidFill>
                <a:prstDash val="solid"/>
              </a:ln>
              <a:solidFill>
                <a:schemeClr val="accent2">
                  <a:lumMod val="40000"/>
                  <a:lumOff val="60000"/>
                </a:schemeClr>
              </a:solidFill>
            </a:endParaRPr>
          </a:p>
          <a:p>
            <a:pPr marL="0" indent="0">
              <a:buNone/>
            </a:pPr>
            <a:r>
              <a:rPr lang="en-US" sz="2800" b="1" dirty="0">
                <a:ln w="22225">
                  <a:solidFill>
                    <a:schemeClr val="accent2"/>
                  </a:solidFill>
                  <a:prstDash val="solid"/>
                </a:ln>
                <a:solidFill>
                  <a:schemeClr val="accent2">
                    <a:lumMod val="40000"/>
                    <a:lumOff val="60000"/>
                  </a:schemeClr>
                </a:solidFill>
              </a:rPr>
              <a:t>Keep us informed at all times about changes</a:t>
            </a:r>
            <a:r>
              <a:rPr lang="hu-HU" sz="2800" b="1" dirty="0">
                <a:ln w="22225">
                  <a:solidFill>
                    <a:schemeClr val="accent2"/>
                  </a:solidFill>
                  <a:prstDash val="solid"/>
                </a:ln>
                <a:solidFill>
                  <a:schemeClr val="accent2">
                    <a:lumMod val="40000"/>
                    <a:lumOff val="60000"/>
                  </a:schemeClr>
                </a:solidFill>
              </a:rPr>
              <a:t>!</a:t>
            </a:r>
            <a:endParaRPr lang="en-US" sz="28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287027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60D70A7-C98F-43B6-B00D-FAF65E4E5E5A}"/>
              </a:ext>
            </a:extLst>
          </p:cNvPr>
          <p:cNvSpPr>
            <a:spLocks noGrp="1"/>
          </p:cNvSpPr>
          <p:nvPr>
            <p:ph type="title"/>
          </p:nvPr>
        </p:nvSpPr>
        <p:spPr/>
        <p:txBody>
          <a:bodyPr>
            <a:normAutofit fontScale="90000"/>
          </a:bodyPr>
          <a:lstStyle/>
          <a:p>
            <a:r>
              <a:rPr lang="hu-HU" b="1" dirty="0">
                <a:solidFill>
                  <a:srgbClr val="9900CC"/>
                </a:solidFill>
              </a:rPr>
              <a:t>Erasmus+</a:t>
            </a:r>
          </a:p>
        </p:txBody>
      </p:sp>
      <p:graphicFrame>
        <p:nvGraphicFramePr>
          <p:cNvPr id="6" name="Tartalom helye 5">
            <a:extLst>
              <a:ext uri="{FF2B5EF4-FFF2-40B4-BE49-F238E27FC236}">
                <a16:creationId xmlns:a16="http://schemas.microsoft.com/office/drawing/2014/main" id="{A4A8A6B8-546A-4BE5-9EC9-B65D69B57337}"/>
              </a:ext>
            </a:extLst>
          </p:cNvPr>
          <p:cNvGraphicFramePr>
            <a:graphicFrameLocks noGrp="1"/>
          </p:cNvGraphicFramePr>
          <p:nvPr>
            <p:ph idx="1"/>
            <p:extLst>
              <p:ext uri="{D42A27DB-BD31-4B8C-83A1-F6EECF244321}">
                <p14:modId xmlns:p14="http://schemas.microsoft.com/office/powerpoint/2010/main" val="2640699448"/>
              </p:ext>
            </p:extLst>
          </p:nvPr>
        </p:nvGraphicFramePr>
        <p:xfrm>
          <a:off x="842961" y="1536700"/>
          <a:ext cx="10739439" cy="3571240"/>
        </p:xfrm>
        <a:graphic>
          <a:graphicData uri="http://schemas.openxmlformats.org/drawingml/2006/table">
            <a:tbl>
              <a:tblPr firstRow="1" bandRow="1">
                <a:tableStyleId>{00A15C55-8517-42AA-B614-E9B94910E393}</a:tableStyleId>
              </a:tblPr>
              <a:tblGrid>
                <a:gridCol w="3579813">
                  <a:extLst>
                    <a:ext uri="{9D8B030D-6E8A-4147-A177-3AD203B41FA5}">
                      <a16:colId xmlns:a16="http://schemas.microsoft.com/office/drawing/2014/main" val="1073483096"/>
                    </a:ext>
                  </a:extLst>
                </a:gridCol>
                <a:gridCol w="3579813">
                  <a:extLst>
                    <a:ext uri="{9D8B030D-6E8A-4147-A177-3AD203B41FA5}">
                      <a16:colId xmlns:a16="http://schemas.microsoft.com/office/drawing/2014/main" val="1658752830"/>
                    </a:ext>
                  </a:extLst>
                </a:gridCol>
                <a:gridCol w="3579813">
                  <a:extLst>
                    <a:ext uri="{9D8B030D-6E8A-4147-A177-3AD203B41FA5}">
                      <a16:colId xmlns:a16="http://schemas.microsoft.com/office/drawing/2014/main" val="1862659470"/>
                    </a:ext>
                  </a:extLst>
                </a:gridCol>
              </a:tblGrid>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hu-HU" sz="2000" dirty="0"/>
                        <a:t>STUDY ABROAD</a:t>
                      </a:r>
                    </a:p>
                    <a:p>
                      <a:pPr algn="ctr"/>
                      <a:endParaRPr lang="hu-HU" sz="1400" dirty="0"/>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hu-HU" sz="2000" dirty="0"/>
                        <a:t>TRAINEESHIP ABROAD DURING STUDIES</a:t>
                      </a:r>
                    </a:p>
                    <a:p>
                      <a:pPr algn="ctr"/>
                      <a:endParaRPr lang="hu-HU" sz="1400" dirty="0"/>
                    </a:p>
                  </a:txBody>
                  <a:tcPr/>
                </a:tc>
                <a:tc>
                  <a:txBody>
                    <a:bodyPr/>
                    <a:lstStyle/>
                    <a:p>
                      <a:pPr algn="ctr"/>
                      <a:r>
                        <a:rPr lang="en-US" sz="2000" b="1" dirty="0"/>
                        <a:t>TRAINEESHIP ABROAD AFTER GRADUATION</a:t>
                      </a:r>
                      <a:br>
                        <a:rPr lang="en-US" sz="1400" dirty="0"/>
                      </a:br>
                      <a:r>
                        <a:rPr lang="en-US" sz="1400" dirty="0"/>
                        <a:t>(For </a:t>
                      </a:r>
                      <a:r>
                        <a:rPr lang="hu-HU" sz="1400" dirty="0" err="1"/>
                        <a:t>scholarship</a:t>
                      </a:r>
                      <a:r>
                        <a:rPr lang="hu-HU" sz="1400" dirty="0"/>
                        <a:t> </a:t>
                      </a:r>
                      <a:r>
                        <a:rPr lang="hu-HU" sz="1400" dirty="0" err="1"/>
                        <a:t>holders</a:t>
                      </a:r>
                      <a:r>
                        <a:rPr lang="hu-HU" sz="1400" dirty="0"/>
                        <a:t> </a:t>
                      </a:r>
                      <a:r>
                        <a:rPr lang="en-US" sz="1400" dirty="0"/>
                        <a:t>as well)</a:t>
                      </a:r>
                      <a:endParaRPr lang="hu-HU" sz="1400" dirty="0"/>
                    </a:p>
                  </a:txBody>
                  <a:tcPr/>
                </a:tc>
                <a:extLst>
                  <a:ext uri="{0D108BD9-81ED-4DB2-BD59-A6C34878D82A}">
                    <a16:rowId xmlns:a16="http://schemas.microsoft.com/office/drawing/2014/main" val="863992202"/>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400" b="0" dirty="0"/>
                        <a:t>Application period: 28 August - 26 September 2023</a:t>
                      </a:r>
                    </a:p>
                  </a:txBody>
                  <a:tcPr/>
                </a:tc>
                <a:tc gridSpan="2">
                  <a:txBody>
                    <a:bodyPr/>
                    <a:lstStyle/>
                    <a:p>
                      <a:pPr algn="ctr"/>
                      <a:r>
                        <a:rPr lang="en-US" sz="1400" b="0" dirty="0"/>
                        <a:t>Continuous application</a:t>
                      </a:r>
                    </a:p>
                  </a:txBody>
                  <a:tcPr/>
                </a:tc>
                <a:tc hMerge="1">
                  <a:txBody>
                    <a:bodyPr/>
                    <a:lstStyle/>
                    <a:p>
                      <a:pPr algn="ctr"/>
                      <a:endParaRPr lang="hu-HU" dirty="0"/>
                    </a:p>
                  </a:txBody>
                  <a:tcPr/>
                </a:tc>
                <a:extLst>
                  <a:ext uri="{0D108BD9-81ED-4DB2-BD59-A6C34878D82A}">
                    <a16:rowId xmlns:a16="http://schemas.microsoft.com/office/drawing/2014/main" val="3736041507"/>
                  </a:ext>
                </a:extLst>
              </a:tr>
              <a:tr h="370840">
                <a:tc>
                  <a:txBody>
                    <a:bodyPr/>
                    <a:lstStyle/>
                    <a:p>
                      <a:pPr algn="ctr"/>
                      <a:r>
                        <a:rPr lang="en-US" sz="1400" dirty="0"/>
                        <a:t>Study part of your degree abroad </a:t>
                      </a:r>
                      <a:r>
                        <a:rPr lang="hu-HU" sz="1400" dirty="0" err="1"/>
                        <a:t>for</a:t>
                      </a:r>
                      <a:r>
                        <a:rPr lang="hu-HU" sz="1400" dirty="0"/>
                        <a:t> </a:t>
                      </a:r>
                      <a:r>
                        <a:rPr lang="en-US" sz="1400" dirty="0"/>
                        <a:t>a </a:t>
                      </a:r>
                      <a:r>
                        <a:rPr lang="en-US" sz="1400" b="1" dirty="0"/>
                        <a:t>minimum of 60 days, max. 1 semester</a:t>
                      </a:r>
                      <a:r>
                        <a:rPr lang="hu-HU" sz="1400" b="1" dirty="0"/>
                        <a:t>.</a:t>
                      </a:r>
                      <a:endParaRPr lang="hu-HU" sz="1400" dirty="0"/>
                    </a:p>
                  </a:txBody>
                  <a:tcPr/>
                </a:tc>
                <a:tc gridSpan="2">
                  <a:txBody>
                    <a:bodyPr/>
                    <a:lstStyle/>
                    <a:p>
                      <a:pPr algn="ctr"/>
                      <a:r>
                        <a:rPr lang="en-US" sz="1400" dirty="0"/>
                        <a:t>Traineeship activity abroad</a:t>
                      </a:r>
                      <a:r>
                        <a:rPr lang="hu-HU" sz="1400" dirty="0"/>
                        <a:t> – </a:t>
                      </a:r>
                      <a:r>
                        <a:rPr lang="en-US" sz="1400" dirty="0"/>
                        <a:t>minimum of 60 days, maximum of 150 days</a:t>
                      </a:r>
                      <a:r>
                        <a:rPr lang="en-US" sz="1400" b="1" dirty="0"/>
                        <a:t> (2-5 months)*</a:t>
                      </a:r>
                    </a:p>
                    <a:p>
                      <a:pPr algn="ctr"/>
                      <a:r>
                        <a:rPr lang="en-US" sz="1400" b="1" dirty="0"/>
                        <a:t>In the current call students can apply for traineeships completed until 30 September 2024.</a:t>
                      </a:r>
                      <a:endParaRPr lang="en-US" sz="1400" dirty="0"/>
                    </a:p>
                  </a:txBody>
                  <a:tcPr/>
                </a:tc>
                <a:tc hMerge="1">
                  <a:txBody>
                    <a:bodyPr/>
                    <a:lstStyle/>
                    <a:p>
                      <a:pPr algn="ctr"/>
                      <a:endParaRPr lang="hu-HU" dirty="0"/>
                    </a:p>
                  </a:txBody>
                  <a:tcPr/>
                </a:tc>
                <a:extLst>
                  <a:ext uri="{0D108BD9-81ED-4DB2-BD59-A6C34878D82A}">
                    <a16:rowId xmlns:a16="http://schemas.microsoft.com/office/drawing/2014/main" val="4179347933"/>
                  </a:ext>
                </a:extLst>
              </a:tr>
              <a:tr h="370840">
                <a:tc gridSpan="2">
                  <a:txBody>
                    <a:bodyPr/>
                    <a:lstStyle/>
                    <a:p>
                      <a:pPr algn="ctr"/>
                      <a:r>
                        <a:rPr lang="en-US" sz="1400" dirty="0"/>
                        <a:t>Students</a:t>
                      </a:r>
                      <a:r>
                        <a:rPr lang="en-US" sz="1400" b="1" dirty="0"/>
                        <a:t> apply during the studies.</a:t>
                      </a:r>
                      <a:r>
                        <a:rPr lang="hu-HU" sz="1400" b="1" dirty="0"/>
                        <a:t> </a:t>
                      </a:r>
                      <a:r>
                        <a:rPr lang="en-US" sz="1400" b="0" dirty="0"/>
                        <a:t>The mobility is completed during the studies.</a:t>
                      </a:r>
                      <a:br>
                        <a:rPr lang="en-US" sz="1400" b="0" dirty="0"/>
                      </a:br>
                      <a:r>
                        <a:rPr lang="en-US" sz="1400" b="0" dirty="0"/>
                        <a:t>During the mobility period students have </a:t>
                      </a:r>
                      <a:r>
                        <a:rPr lang="en-US" sz="1400" b="1" dirty="0">
                          <a:solidFill>
                            <a:schemeClr val="tx1"/>
                          </a:solidFill>
                        </a:rPr>
                        <a:t>active student status </a:t>
                      </a:r>
                      <a:r>
                        <a:rPr lang="en-US" sz="1400" b="0" dirty="0"/>
                        <a:t>at </a:t>
                      </a:r>
                      <a:r>
                        <a:rPr lang="en-US" sz="1400" b="0" dirty="0" err="1"/>
                        <a:t>Eötvös</a:t>
                      </a:r>
                      <a:r>
                        <a:rPr lang="en-US" sz="1400" b="0" dirty="0"/>
                        <a:t> </a:t>
                      </a:r>
                      <a:r>
                        <a:rPr lang="en-US" sz="1400" b="0" dirty="0" err="1"/>
                        <a:t>Loránd</a:t>
                      </a:r>
                      <a:r>
                        <a:rPr lang="en-US" sz="1400" b="0" dirty="0"/>
                        <a:t> University.</a:t>
                      </a:r>
                      <a:endParaRPr lang="hu-HU" sz="1400" b="0" dirty="0"/>
                    </a:p>
                  </a:txBody>
                  <a:tcPr/>
                </a:tc>
                <a:tc hMerge="1">
                  <a:txBody>
                    <a:bodyPr/>
                    <a:lstStyle/>
                    <a:p>
                      <a:pPr algn="ctr"/>
                      <a:endParaRPr lang="hu-HU" sz="1600" dirty="0"/>
                    </a:p>
                  </a:txBody>
                  <a:tcPr/>
                </a:tc>
                <a:tc>
                  <a:txBody>
                    <a:bodyPr/>
                    <a:lstStyle/>
                    <a:p>
                      <a:pPr algn="ctr"/>
                      <a:r>
                        <a:rPr lang="en-US" sz="1400" dirty="0"/>
                        <a:t>Students</a:t>
                      </a:r>
                      <a:r>
                        <a:rPr lang="en-US" sz="1400" b="1" dirty="0"/>
                        <a:t> can apply until the end of the last active semester</a:t>
                      </a:r>
                      <a:r>
                        <a:rPr lang="hu-HU" sz="1400" b="1" dirty="0"/>
                        <a:t>. </a:t>
                      </a:r>
                      <a:r>
                        <a:rPr lang="hu-HU" sz="1400" b="0" dirty="0" err="1"/>
                        <a:t>Completed</a:t>
                      </a:r>
                      <a:r>
                        <a:rPr lang="hu-HU" sz="1400" b="1" dirty="0"/>
                        <a:t> </a:t>
                      </a:r>
                      <a:r>
                        <a:rPr lang="hu-HU" sz="1400" b="0" dirty="0" err="1"/>
                        <a:t>within</a:t>
                      </a:r>
                      <a:r>
                        <a:rPr lang="hu-HU" sz="1400" b="0" dirty="0"/>
                        <a:t> a </a:t>
                      </a:r>
                      <a:r>
                        <a:rPr lang="hu-HU" sz="1400" b="0" dirty="0" err="1"/>
                        <a:t>year</a:t>
                      </a:r>
                      <a:r>
                        <a:rPr lang="hu-HU" sz="1400" b="0" dirty="0"/>
                        <a:t> </a:t>
                      </a:r>
                      <a:r>
                        <a:rPr lang="hu-HU" sz="1400" b="0" dirty="0" err="1"/>
                        <a:t>after</a:t>
                      </a:r>
                      <a:r>
                        <a:rPr lang="hu-HU" sz="1400" b="0" dirty="0"/>
                        <a:t> </a:t>
                      </a:r>
                      <a:r>
                        <a:rPr lang="hu-HU" sz="1400" b="0" dirty="0" err="1"/>
                        <a:t>absolutorium</a:t>
                      </a:r>
                      <a:r>
                        <a:rPr lang="hu-HU" sz="1400" b="0" dirty="0"/>
                        <a:t>!</a:t>
                      </a:r>
                      <a:endParaRPr lang="en-US" sz="1400" b="0" dirty="0"/>
                    </a:p>
                  </a:txBody>
                  <a:tcPr/>
                </a:tc>
                <a:extLst>
                  <a:ext uri="{0D108BD9-81ED-4DB2-BD59-A6C34878D82A}">
                    <a16:rowId xmlns:a16="http://schemas.microsoft.com/office/drawing/2014/main" val="3653004304"/>
                  </a:ext>
                </a:extLst>
              </a:tr>
              <a:tr h="370840">
                <a:tc gridSpan="2">
                  <a:txBody>
                    <a:bodyPr/>
                    <a:lstStyle/>
                    <a:p>
                      <a:pPr algn="ctr"/>
                      <a:r>
                        <a:rPr lang="en-US" sz="1400" b="1" dirty="0"/>
                        <a:t>Students choose from the higher education institutions</a:t>
                      </a:r>
                      <a:r>
                        <a:rPr lang="en-US" sz="1400" dirty="0"/>
                        <a:t> (so-called partner universities) </a:t>
                      </a:r>
                      <a:r>
                        <a:rPr lang="en-US" sz="1400" b="1" dirty="0"/>
                        <a:t>available to them.</a:t>
                      </a:r>
                      <a:endParaRPr lang="en-US" sz="1400" dirty="0"/>
                    </a:p>
                  </a:txBody>
                  <a:tcPr/>
                </a:tc>
                <a:tc hMerge="1">
                  <a:txBody>
                    <a:bodyPr/>
                    <a:lstStyle/>
                    <a:p>
                      <a:pPr algn="ctr"/>
                      <a:endParaRPr lang="hu-HU" sz="1400" dirty="0"/>
                    </a:p>
                  </a:txBody>
                  <a:tcPr/>
                </a:tc>
                <a:tc>
                  <a:txBody>
                    <a:bodyPr/>
                    <a:lstStyle/>
                    <a:p>
                      <a:pPr algn="ctr"/>
                      <a:r>
                        <a:rPr lang="en-US" sz="1400" dirty="0"/>
                        <a:t>Students </a:t>
                      </a:r>
                      <a:r>
                        <a:rPr lang="en-US" sz="1400" b="1" dirty="0"/>
                        <a:t>independently seek an internship</a:t>
                      </a:r>
                      <a:r>
                        <a:rPr lang="en-US" sz="1400" dirty="0"/>
                        <a:t> (no university partnership required).</a:t>
                      </a:r>
                      <a:endParaRPr lang="hu-HU" sz="1400" dirty="0"/>
                    </a:p>
                  </a:txBody>
                  <a:tcPr/>
                </a:tc>
                <a:extLst>
                  <a:ext uri="{0D108BD9-81ED-4DB2-BD59-A6C34878D82A}">
                    <a16:rowId xmlns:a16="http://schemas.microsoft.com/office/drawing/2014/main" val="2724737363"/>
                  </a:ext>
                </a:extLst>
              </a:tr>
              <a:tr h="370840">
                <a:tc gridSpan="3">
                  <a:txBody>
                    <a:bodyPr/>
                    <a:lstStyle/>
                    <a:p>
                      <a:pPr algn="l"/>
                      <a:r>
                        <a:rPr lang="hu-HU" sz="1800" b="1" dirty="0"/>
                        <a:t>More </a:t>
                      </a:r>
                      <a:r>
                        <a:rPr lang="hu-HU" sz="1800" b="1" dirty="0" err="1"/>
                        <a:t>information</a:t>
                      </a:r>
                      <a:r>
                        <a:rPr lang="hu-HU" sz="1800" b="1" dirty="0"/>
                        <a:t>: </a:t>
                      </a:r>
                      <a:r>
                        <a:rPr lang="hu-HU" sz="1800" b="1" dirty="0">
                          <a:hlinkClick r:id="rId2"/>
                        </a:rPr>
                        <a:t>https://www.elte.hu/en/outgoing-mobility/erasmus/call-for-application/long-term?m=609</a:t>
                      </a:r>
                      <a:endParaRPr lang="hu-HU" sz="1800" b="1" dirty="0"/>
                    </a:p>
                  </a:txBody>
                  <a:tcPr/>
                </a:tc>
                <a:tc hMerge="1">
                  <a:txBody>
                    <a:bodyPr/>
                    <a:lstStyle/>
                    <a:p>
                      <a:pPr algn="ctr"/>
                      <a:endParaRPr lang="hu-HU" sz="1400"/>
                    </a:p>
                  </a:txBody>
                  <a:tcPr/>
                </a:tc>
                <a:tc hMerge="1">
                  <a:txBody>
                    <a:bodyPr/>
                    <a:lstStyle/>
                    <a:p>
                      <a:pPr algn="ctr"/>
                      <a:endParaRPr lang="hu-HU" sz="1400" dirty="0"/>
                    </a:p>
                  </a:txBody>
                  <a:tcPr/>
                </a:tc>
                <a:extLst>
                  <a:ext uri="{0D108BD9-81ED-4DB2-BD59-A6C34878D82A}">
                    <a16:rowId xmlns:a16="http://schemas.microsoft.com/office/drawing/2014/main" val="649271344"/>
                  </a:ext>
                </a:extLst>
              </a:tr>
            </a:tbl>
          </a:graphicData>
        </a:graphic>
      </p:graphicFrame>
    </p:spTree>
    <p:extLst>
      <p:ext uri="{BB962C8B-B14F-4D97-AF65-F5344CB8AC3E}">
        <p14:creationId xmlns:p14="http://schemas.microsoft.com/office/powerpoint/2010/main" val="436912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a:extLst>
              <a:ext uri="{FF2B5EF4-FFF2-40B4-BE49-F238E27FC236}">
                <a16:creationId xmlns:a16="http://schemas.microsoft.com/office/drawing/2014/main" id="{007E3EB8-6AE5-4EB1-82B6-6AE835665E2F}"/>
              </a:ext>
            </a:extLst>
          </p:cNvPr>
          <p:cNvSpPr txBox="1">
            <a:spLocks/>
          </p:cNvSpPr>
          <p:nvPr/>
        </p:nvSpPr>
        <p:spPr>
          <a:xfrm>
            <a:off x="914400" y="2130426"/>
            <a:ext cx="10363200" cy="1470025"/>
          </a:xfrm>
          <a:prstGeom prst="rect">
            <a:avLst/>
          </a:prstGeom>
        </p:spPr>
        <p:txBody>
          <a:bodyPr anchor="ctr"/>
          <a:lstStyle>
            <a:lvl1pPr algn="l" defTabSz="1219170" rtl="0" eaLnBrk="1" latinLnBrk="0" hangingPunct="1">
              <a:spcBef>
                <a:spcPct val="0"/>
              </a:spcBef>
              <a:buNone/>
              <a:defRPr sz="3600" kern="1200">
                <a:solidFill>
                  <a:srgbClr val="3A4E62"/>
                </a:solidFill>
                <a:latin typeface="Open Sans" panose="020B0606030504020204" pitchFamily="34" charset="0"/>
                <a:ea typeface="Open Sans" panose="020B0606030504020204" pitchFamily="34" charset="0"/>
                <a:cs typeface="Open Sans" panose="020B0606030504020204" pitchFamily="34" charset="0"/>
              </a:defRPr>
            </a:lvl1pPr>
          </a:lstStyle>
          <a:p>
            <a:pPr lvl="0">
              <a:buClr>
                <a:schemeClr val="lt1"/>
              </a:buClr>
              <a:buSzPct val="100000"/>
            </a:pPr>
            <a:r>
              <a:rPr lang="hu-HU" sz="4800" b="0" i="0" u="none" strike="noStrike" cap="none" dirty="0">
                <a:solidFill>
                  <a:schemeClr val="lt1"/>
                </a:solidFill>
                <a:latin typeface="Open Sans"/>
                <a:ea typeface="Open Sans"/>
                <a:cs typeface="Open Sans"/>
                <a:sym typeface="Open Sans"/>
              </a:rPr>
              <a:t>ENJOY YOUR JOURNEY AT ELTE! </a:t>
            </a:r>
            <a:endParaRPr lang="en-US" sz="3600" b="0" i="0" u="none" strike="noStrike" cap="none" dirty="0">
              <a:solidFill>
                <a:schemeClr val="lt1"/>
              </a:solidFill>
              <a:latin typeface="Calibri"/>
              <a:ea typeface="Calibri"/>
              <a:cs typeface="Calibri"/>
              <a:sym typeface="Calibri"/>
            </a:endParaRPr>
          </a:p>
        </p:txBody>
      </p:sp>
      <p:sp>
        <p:nvSpPr>
          <p:cNvPr id="4" name="Google Shape;86;p1">
            <a:extLst>
              <a:ext uri="{FF2B5EF4-FFF2-40B4-BE49-F238E27FC236}">
                <a16:creationId xmlns:a16="http://schemas.microsoft.com/office/drawing/2014/main" id="{6C46DC0F-0615-434D-B1D5-2DABB906E46F}"/>
              </a:ext>
            </a:extLst>
          </p:cNvPr>
          <p:cNvSpPr txBox="1"/>
          <p:nvPr/>
        </p:nvSpPr>
        <p:spPr>
          <a:xfrm>
            <a:off x="914400" y="4339322"/>
            <a:ext cx="7365636" cy="1079176"/>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134000"/>
              </a:lnSpc>
              <a:spcBef>
                <a:spcPts val="0"/>
              </a:spcBef>
              <a:spcAft>
                <a:spcPts val="0"/>
              </a:spcAft>
              <a:buClr>
                <a:schemeClr val="lt1"/>
              </a:buClr>
              <a:buSzPct val="100000"/>
              <a:buFont typeface="Open Sans"/>
              <a:buNone/>
            </a:pPr>
            <a:r>
              <a:rPr lang="da-DK" sz="2100" dirty="0">
                <a:solidFill>
                  <a:schemeClr val="lt1"/>
                </a:solidFill>
                <a:latin typeface="Open Sans"/>
                <a:ea typeface="Open Sans"/>
                <a:cs typeface="Open Sans"/>
                <a:sym typeface="Open Sans"/>
              </a:rPr>
              <a:t>Eszter Bagi</a:t>
            </a:r>
            <a:endParaRPr lang="hu-HU" sz="2100" dirty="0">
              <a:solidFill>
                <a:schemeClr val="lt1"/>
              </a:solidFill>
              <a:latin typeface="Open Sans"/>
              <a:ea typeface="Open Sans"/>
              <a:cs typeface="Open Sans"/>
              <a:sym typeface="Open Sans"/>
            </a:endParaRPr>
          </a:p>
          <a:p>
            <a:pPr marL="0" marR="0" lvl="0" indent="0" algn="l" rtl="0">
              <a:lnSpc>
                <a:spcPct val="134000"/>
              </a:lnSpc>
              <a:spcBef>
                <a:spcPts val="0"/>
              </a:spcBef>
              <a:spcAft>
                <a:spcPts val="0"/>
              </a:spcAft>
              <a:buClr>
                <a:schemeClr val="lt1"/>
              </a:buClr>
              <a:buSzPct val="100000"/>
              <a:buFont typeface="Open Sans"/>
              <a:buNone/>
            </a:pPr>
            <a:r>
              <a:rPr lang="hu-HU" sz="2100" b="0" i="0" u="none" strike="noStrike" cap="none" dirty="0">
                <a:solidFill>
                  <a:schemeClr val="lt1"/>
                </a:solidFill>
                <a:latin typeface="Open Sans"/>
                <a:ea typeface="Open Sans"/>
                <a:cs typeface="Open Sans"/>
                <a:sym typeface="Open Sans"/>
              </a:rPr>
              <a:t>international@tatk.elte.hu</a:t>
            </a:r>
            <a:endParaRPr lang="da-DK" sz="1400" b="0" i="0" u="none" strike="noStrike" cap="none" dirty="0">
              <a:solidFill>
                <a:srgbClr val="000000"/>
              </a:solidFill>
              <a:latin typeface="Arial"/>
              <a:ea typeface="Arial"/>
              <a:cs typeface="Arial"/>
              <a:sym typeface="Arial"/>
            </a:endParaRPr>
          </a:p>
        </p:txBody>
      </p:sp>
      <p:sp>
        <p:nvSpPr>
          <p:cNvPr id="5" name="Google Shape;87;p1">
            <a:extLst>
              <a:ext uri="{FF2B5EF4-FFF2-40B4-BE49-F238E27FC236}">
                <a16:creationId xmlns:a16="http://schemas.microsoft.com/office/drawing/2014/main" id="{F9FE507E-9719-49FB-A348-6F9463C350E8}"/>
              </a:ext>
            </a:extLst>
          </p:cNvPr>
          <p:cNvSpPr txBox="1"/>
          <p:nvPr/>
        </p:nvSpPr>
        <p:spPr>
          <a:xfrm>
            <a:off x="914400" y="5531670"/>
            <a:ext cx="7365636" cy="597289"/>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l" rtl="0">
              <a:lnSpc>
                <a:spcPct val="100000"/>
              </a:lnSpc>
              <a:spcBef>
                <a:spcPts val="0"/>
              </a:spcBef>
              <a:spcAft>
                <a:spcPts val="0"/>
              </a:spcAft>
              <a:buClr>
                <a:schemeClr val="dk1"/>
              </a:buClr>
              <a:buSzPct val="100000"/>
              <a:buFont typeface="Calibri"/>
              <a:buNone/>
            </a:pPr>
            <a:endParaRPr sz="2100" b="0" i="0" u="none" strike="noStrike" cap="none" dirty="0">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ct val="100000"/>
              <a:buFont typeface="Open Sans"/>
              <a:buNone/>
            </a:pPr>
            <a:r>
              <a:rPr lang="hu-HU" sz="2200" dirty="0">
                <a:solidFill>
                  <a:schemeClr val="lt1"/>
                </a:solidFill>
                <a:latin typeface="Open Sans"/>
                <a:ea typeface="Open Sans"/>
                <a:cs typeface="Open Sans"/>
                <a:sym typeface="Open Sans"/>
              </a:rPr>
              <a:t>August 8, 2024</a:t>
            </a:r>
            <a:r>
              <a:rPr lang="hu-HU" sz="2200" b="0" i="0" u="none" strike="noStrike" cap="none" dirty="0">
                <a:solidFill>
                  <a:schemeClr val="lt1"/>
                </a:solidFill>
                <a:latin typeface="Open Sans"/>
                <a:ea typeface="Open Sans"/>
                <a:cs typeface="Open Sans"/>
                <a:sym typeface="Open Sans"/>
              </a:rPr>
              <a:t> – Orientation Day</a:t>
            </a:r>
            <a:endParaRPr lang="hu-HU" sz="2200" b="0" i="0" u="none" strike="noStrike" cap="none" dirty="0">
              <a:solidFill>
                <a:schemeClr val="lt1"/>
              </a:solidFill>
              <a:latin typeface="Calibri"/>
              <a:ea typeface="Calibri"/>
              <a:cs typeface="Calibri"/>
              <a:sym typeface="Calibri"/>
            </a:endParaRPr>
          </a:p>
        </p:txBody>
      </p:sp>
      <p:grpSp>
        <p:nvGrpSpPr>
          <p:cNvPr id="10" name="Csoportba foglalás 9">
            <a:extLst>
              <a:ext uri="{FF2B5EF4-FFF2-40B4-BE49-F238E27FC236}">
                <a16:creationId xmlns:a16="http://schemas.microsoft.com/office/drawing/2014/main" id="{3B43D3F5-4B7B-42EA-07DA-2753583A8FDE}"/>
              </a:ext>
            </a:extLst>
          </p:cNvPr>
          <p:cNvGrpSpPr/>
          <p:nvPr/>
        </p:nvGrpSpPr>
        <p:grpSpPr>
          <a:xfrm>
            <a:off x="7342251" y="3767875"/>
            <a:ext cx="2154240" cy="2210760"/>
            <a:chOff x="7342251" y="3767875"/>
            <a:chExt cx="2154240" cy="2210760"/>
          </a:xfrm>
        </p:grpSpPr>
        <mc:AlternateContent xmlns:mc="http://schemas.openxmlformats.org/markup-compatibility/2006" xmlns:p14="http://schemas.microsoft.com/office/powerpoint/2010/main">
          <mc:Choice Requires="p14">
            <p:contentPart p14:bwMode="auto" r:id="rId2">
              <p14:nvContentPartPr>
                <p14:cNvPr id="2" name="Szabadkéz 1">
                  <a:extLst>
                    <a:ext uri="{FF2B5EF4-FFF2-40B4-BE49-F238E27FC236}">
                      <a16:creationId xmlns:a16="http://schemas.microsoft.com/office/drawing/2014/main" id="{04E6E518-4FC3-D517-93E2-78E2F3FFCA9C}"/>
                    </a:ext>
                  </a:extLst>
                </p14:cNvPr>
                <p14:cNvContentPartPr/>
                <p14:nvPr/>
              </p14:nvContentPartPr>
              <p14:xfrm>
                <a:off x="8419731" y="3767875"/>
                <a:ext cx="1076760" cy="2210760"/>
              </p14:xfrm>
            </p:contentPart>
          </mc:Choice>
          <mc:Fallback xmlns="">
            <p:pic>
              <p:nvPicPr>
                <p:cNvPr id="2" name="Szabadkéz 1">
                  <a:extLst>
                    <a:ext uri="{FF2B5EF4-FFF2-40B4-BE49-F238E27FC236}">
                      <a16:creationId xmlns:a16="http://schemas.microsoft.com/office/drawing/2014/main" id="{04E6E518-4FC3-D517-93E2-78E2F3FFCA9C}"/>
                    </a:ext>
                  </a:extLst>
                </p:cNvPr>
                <p:cNvPicPr/>
                <p:nvPr/>
              </p:nvPicPr>
              <p:blipFill>
                <a:blip r:embed="rId3"/>
                <a:stretch>
                  <a:fillRect/>
                </a:stretch>
              </p:blipFill>
              <p:spPr>
                <a:xfrm>
                  <a:off x="8413611" y="3761755"/>
                  <a:ext cx="1089000" cy="2223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Szabadkéz 5">
                  <a:extLst>
                    <a:ext uri="{FF2B5EF4-FFF2-40B4-BE49-F238E27FC236}">
                      <a16:creationId xmlns:a16="http://schemas.microsoft.com/office/drawing/2014/main" id="{E1D19A25-24AA-4F14-B996-76AA273C294A}"/>
                    </a:ext>
                  </a:extLst>
                </p14:cNvPr>
                <p14:cNvContentPartPr/>
                <p14:nvPr/>
              </p14:nvContentPartPr>
              <p14:xfrm>
                <a:off x="7342251" y="3957955"/>
                <a:ext cx="1377720" cy="1872360"/>
              </p14:xfrm>
            </p:contentPart>
          </mc:Choice>
          <mc:Fallback xmlns="">
            <p:pic>
              <p:nvPicPr>
                <p:cNvPr id="6" name="Szabadkéz 5">
                  <a:extLst>
                    <a:ext uri="{FF2B5EF4-FFF2-40B4-BE49-F238E27FC236}">
                      <a16:creationId xmlns:a16="http://schemas.microsoft.com/office/drawing/2014/main" id="{E1D19A25-24AA-4F14-B996-76AA273C294A}"/>
                    </a:ext>
                  </a:extLst>
                </p:cNvPr>
                <p:cNvPicPr/>
                <p:nvPr/>
              </p:nvPicPr>
              <p:blipFill>
                <a:blip r:embed="rId5"/>
                <a:stretch>
                  <a:fillRect/>
                </a:stretch>
              </p:blipFill>
              <p:spPr>
                <a:xfrm>
                  <a:off x="7336131" y="3951835"/>
                  <a:ext cx="1389960" cy="1884600"/>
                </a:xfrm>
                <a:prstGeom prst="rect">
                  <a:avLst/>
                </a:prstGeom>
              </p:spPr>
            </p:pic>
          </mc:Fallback>
        </mc:AlternateContent>
      </p:grpSp>
      <p:grpSp>
        <p:nvGrpSpPr>
          <p:cNvPr id="9" name="Csoportba foglalás 8">
            <a:extLst>
              <a:ext uri="{FF2B5EF4-FFF2-40B4-BE49-F238E27FC236}">
                <a16:creationId xmlns:a16="http://schemas.microsoft.com/office/drawing/2014/main" id="{C56FF380-B4B6-3BFB-3562-87ED027F6944}"/>
              </a:ext>
            </a:extLst>
          </p:cNvPr>
          <p:cNvGrpSpPr/>
          <p:nvPr/>
        </p:nvGrpSpPr>
        <p:grpSpPr>
          <a:xfrm>
            <a:off x="8500011" y="481795"/>
            <a:ext cx="1841760" cy="1836360"/>
            <a:chOff x="8500011" y="481795"/>
            <a:chExt cx="1841760" cy="1836360"/>
          </a:xfrm>
        </p:grpSpPr>
        <mc:AlternateContent xmlns:mc="http://schemas.openxmlformats.org/markup-compatibility/2006" xmlns:p14="http://schemas.microsoft.com/office/powerpoint/2010/main">
          <mc:Choice Requires="p14">
            <p:contentPart p14:bwMode="auto" r:id="rId6">
              <p14:nvContentPartPr>
                <p14:cNvPr id="7" name="Szabadkéz 6">
                  <a:extLst>
                    <a:ext uri="{FF2B5EF4-FFF2-40B4-BE49-F238E27FC236}">
                      <a16:creationId xmlns:a16="http://schemas.microsoft.com/office/drawing/2014/main" id="{FFF05F27-9372-226F-0ED9-DE0ED9FF17E6}"/>
                    </a:ext>
                  </a:extLst>
                </p14:cNvPr>
                <p14:cNvContentPartPr/>
                <p14:nvPr/>
              </p14:nvContentPartPr>
              <p14:xfrm>
                <a:off x="9269691" y="481795"/>
                <a:ext cx="1072080" cy="1836360"/>
              </p14:xfrm>
            </p:contentPart>
          </mc:Choice>
          <mc:Fallback xmlns="">
            <p:pic>
              <p:nvPicPr>
                <p:cNvPr id="7" name="Szabadkéz 6">
                  <a:extLst>
                    <a:ext uri="{FF2B5EF4-FFF2-40B4-BE49-F238E27FC236}">
                      <a16:creationId xmlns:a16="http://schemas.microsoft.com/office/drawing/2014/main" id="{FFF05F27-9372-226F-0ED9-DE0ED9FF17E6}"/>
                    </a:ext>
                  </a:extLst>
                </p:cNvPr>
                <p:cNvPicPr/>
                <p:nvPr/>
              </p:nvPicPr>
              <p:blipFill>
                <a:blip r:embed="rId7"/>
                <a:stretch>
                  <a:fillRect/>
                </a:stretch>
              </p:blipFill>
              <p:spPr>
                <a:xfrm>
                  <a:off x="9263571" y="475675"/>
                  <a:ext cx="1084320" cy="1848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Szabadkéz 7">
                  <a:extLst>
                    <a:ext uri="{FF2B5EF4-FFF2-40B4-BE49-F238E27FC236}">
                      <a16:creationId xmlns:a16="http://schemas.microsoft.com/office/drawing/2014/main" id="{356D273A-9816-A6C6-D0D8-1D5A75A0169F}"/>
                    </a:ext>
                  </a:extLst>
                </p14:cNvPr>
                <p14:cNvContentPartPr/>
                <p14:nvPr/>
              </p14:nvContentPartPr>
              <p14:xfrm>
                <a:off x="8500011" y="680875"/>
                <a:ext cx="900360" cy="1538640"/>
              </p14:xfrm>
            </p:contentPart>
          </mc:Choice>
          <mc:Fallback xmlns="">
            <p:pic>
              <p:nvPicPr>
                <p:cNvPr id="8" name="Szabadkéz 7">
                  <a:extLst>
                    <a:ext uri="{FF2B5EF4-FFF2-40B4-BE49-F238E27FC236}">
                      <a16:creationId xmlns:a16="http://schemas.microsoft.com/office/drawing/2014/main" id="{356D273A-9816-A6C6-D0D8-1D5A75A0169F}"/>
                    </a:ext>
                  </a:extLst>
                </p:cNvPr>
                <p:cNvPicPr/>
                <p:nvPr/>
              </p:nvPicPr>
              <p:blipFill>
                <a:blip r:embed="rId9"/>
                <a:stretch>
                  <a:fillRect/>
                </a:stretch>
              </p:blipFill>
              <p:spPr>
                <a:xfrm>
                  <a:off x="8493891" y="674755"/>
                  <a:ext cx="912600" cy="1550880"/>
                </a:xfrm>
                <a:prstGeom prst="rect">
                  <a:avLst/>
                </a:prstGeom>
              </p:spPr>
            </p:pic>
          </mc:Fallback>
        </mc:AlternateContent>
      </p:grpSp>
      <p:grpSp>
        <p:nvGrpSpPr>
          <p:cNvPr id="13" name="Csoportba foglalás 12">
            <a:extLst>
              <a:ext uri="{FF2B5EF4-FFF2-40B4-BE49-F238E27FC236}">
                <a16:creationId xmlns:a16="http://schemas.microsoft.com/office/drawing/2014/main" id="{110C05BF-FCD8-3F0F-00C9-2DB684D923C9}"/>
              </a:ext>
            </a:extLst>
          </p:cNvPr>
          <p:cNvGrpSpPr/>
          <p:nvPr/>
        </p:nvGrpSpPr>
        <p:grpSpPr>
          <a:xfrm>
            <a:off x="991851" y="3454675"/>
            <a:ext cx="1251000" cy="1116360"/>
            <a:chOff x="991851" y="3454675"/>
            <a:chExt cx="1251000" cy="1116360"/>
          </a:xfrm>
        </p:grpSpPr>
        <mc:AlternateContent xmlns:mc="http://schemas.openxmlformats.org/markup-compatibility/2006" xmlns:p14="http://schemas.microsoft.com/office/powerpoint/2010/main">
          <mc:Choice Requires="p14">
            <p:contentPart p14:bwMode="auto" r:id="rId10">
              <p14:nvContentPartPr>
                <p14:cNvPr id="11" name="Szabadkéz 10">
                  <a:extLst>
                    <a:ext uri="{FF2B5EF4-FFF2-40B4-BE49-F238E27FC236}">
                      <a16:creationId xmlns:a16="http://schemas.microsoft.com/office/drawing/2014/main" id="{A626FBBE-C3B0-D34F-5E00-7F20AAFC908E}"/>
                    </a:ext>
                  </a:extLst>
                </p14:cNvPr>
                <p14:cNvContentPartPr/>
                <p14:nvPr/>
              </p14:nvContentPartPr>
              <p14:xfrm>
                <a:off x="1367331" y="3454675"/>
                <a:ext cx="875520" cy="1116360"/>
              </p14:xfrm>
            </p:contentPart>
          </mc:Choice>
          <mc:Fallback xmlns="">
            <p:pic>
              <p:nvPicPr>
                <p:cNvPr id="11" name="Szabadkéz 10">
                  <a:extLst>
                    <a:ext uri="{FF2B5EF4-FFF2-40B4-BE49-F238E27FC236}">
                      <a16:creationId xmlns:a16="http://schemas.microsoft.com/office/drawing/2014/main" id="{A626FBBE-C3B0-D34F-5E00-7F20AAFC908E}"/>
                    </a:ext>
                  </a:extLst>
                </p:cNvPr>
                <p:cNvPicPr/>
                <p:nvPr/>
              </p:nvPicPr>
              <p:blipFill>
                <a:blip r:embed="rId11"/>
                <a:stretch>
                  <a:fillRect/>
                </a:stretch>
              </p:blipFill>
              <p:spPr>
                <a:xfrm>
                  <a:off x="1361211" y="3448555"/>
                  <a:ext cx="887760" cy="1128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Szabadkéz 11">
                  <a:extLst>
                    <a:ext uri="{FF2B5EF4-FFF2-40B4-BE49-F238E27FC236}">
                      <a16:creationId xmlns:a16="http://schemas.microsoft.com/office/drawing/2014/main" id="{03DB0B1C-000E-F05B-9307-7518B8AF2B04}"/>
                    </a:ext>
                  </a:extLst>
                </p14:cNvPr>
                <p14:cNvContentPartPr/>
                <p14:nvPr/>
              </p14:nvContentPartPr>
              <p14:xfrm>
                <a:off x="991851" y="3855715"/>
                <a:ext cx="914760" cy="659880"/>
              </p14:xfrm>
            </p:contentPart>
          </mc:Choice>
          <mc:Fallback xmlns="">
            <p:pic>
              <p:nvPicPr>
                <p:cNvPr id="12" name="Szabadkéz 11">
                  <a:extLst>
                    <a:ext uri="{FF2B5EF4-FFF2-40B4-BE49-F238E27FC236}">
                      <a16:creationId xmlns:a16="http://schemas.microsoft.com/office/drawing/2014/main" id="{03DB0B1C-000E-F05B-9307-7518B8AF2B04}"/>
                    </a:ext>
                  </a:extLst>
                </p:cNvPr>
                <p:cNvPicPr/>
                <p:nvPr/>
              </p:nvPicPr>
              <p:blipFill>
                <a:blip r:embed="rId13"/>
                <a:stretch>
                  <a:fillRect/>
                </a:stretch>
              </p:blipFill>
              <p:spPr>
                <a:xfrm>
                  <a:off x="985731" y="3849595"/>
                  <a:ext cx="927000" cy="672120"/>
                </a:xfrm>
                <a:prstGeom prst="rect">
                  <a:avLst/>
                </a:prstGeom>
              </p:spPr>
            </p:pic>
          </mc:Fallback>
        </mc:AlternateContent>
      </p:grpSp>
    </p:spTree>
    <p:extLst>
      <p:ext uri="{BB962C8B-B14F-4D97-AF65-F5344CB8AC3E}">
        <p14:creationId xmlns:p14="http://schemas.microsoft.com/office/powerpoint/2010/main" val="3803810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9FB24D6-B05C-481C-955D-2DF3567504F4}"/>
              </a:ext>
            </a:extLst>
          </p:cNvPr>
          <p:cNvSpPr>
            <a:spLocks noGrp="1"/>
          </p:cNvSpPr>
          <p:nvPr>
            <p:ph type="title"/>
          </p:nvPr>
        </p:nvSpPr>
        <p:spPr>
          <a:xfrm>
            <a:off x="1135078" y="2562804"/>
            <a:ext cx="8458101" cy="2009196"/>
          </a:xfrm>
        </p:spPr>
        <p:txBody>
          <a:bodyPr/>
          <a:lstStyle/>
          <a:p>
            <a:r>
              <a:rPr lang="en-US" sz="6000" b="1" dirty="0">
                <a:ln w="6600">
                  <a:solidFill>
                    <a:schemeClr val="accent2"/>
                  </a:solidFill>
                  <a:prstDash val="solid"/>
                </a:ln>
                <a:solidFill>
                  <a:srgbClr val="FFFFFF"/>
                </a:solidFill>
                <a:effectLst>
                  <a:outerShdw dist="38100" dir="2700000" algn="tl" rotWithShape="0">
                    <a:schemeClr val="accent2"/>
                  </a:outerShdw>
                </a:effectLst>
              </a:rPr>
              <a:t>Questions</a:t>
            </a:r>
            <a:r>
              <a:rPr lang="hu-HU" sz="6000" b="1" dirty="0">
                <a:ln w="6600">
                  <a:solidFill>
                    <a:schemeClr val="accent2"/>
                  </a:solidFill>
                  <a:prstDash val="solid"/>
                </a:ln>
                <a:solidFill>
                  <a:srgbClr val="FFFFFF"/>
                </a:solidFill>
                <a:effectLst>
                  <a:outerShdw dist="38100" dir="2700000" algn="tl" rotWithShape="0">
                    <a:schemeClr val="accent2"/>
                  </a:outerShdw>
                </a:effectLst>
              </a:rPr>
              <a:t>?</a:t>
            </a:r>
            <a:endParaRPr lang="hu-HU"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Graphic 6" descr="Question mark">
            <a:extLst>
              <a:ext uri="{FF2B5EF4-FFF2-40B4-BE49-F238E27FC236}">
                <a16:creationId xmlns:a16="http://schemas.microsoft.com/office/drawing/2014/main" id="{AB214A05-368E-3CAD-D6E9-21F6C1C59C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45531" y="1008078"/>
            <a:ext cx="4207669" cy="4207669"/>
          </a:xfrm>
          <a:prstGeom prst="rect">
            <a:avLst/>
          </a:prstGeom>
        </p:spPr>
      </p:pic>
    </p:spTree>
    <p:extLst>
      <p:ext uri="{BB962C8B-B14F-4D97-AF65-F5344CB8AC3E}">
        <p14:creationId xmlns:p14="http://schemas.microsoft.com/office/powerpoint/2010/main" val="1488950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D3AA38-99DF-81C2-B7E6-D913035D9075}"/>
              </a:ext>
            </a:extLst>
          </p:cNvPr>
          <p:cNvSpPr txBox="1"/>
          <p:nvPr/>
        </p:nvSpPr>
        <p:spPr>
          <a:xfrm>
            <a:off x="2923456" y="3560292"/>
            <a:ext cx="5851250" cy="2862322"/>
          </a:xfrm>
          <a:prstGeom prst="rect">
            <a:avLst/>
          </a:prstGeom>
          <a:noFill/>
        </p:spPr>
        <p:txBody>
          <a:bodyPr wrap="square" rtlCol="0">
            <a:spAutoFit/>
          </a:bodyPr>
          <a:lstStyle/>
          <a:p>
            <a:r>
              <a:rPr lang="hu-HU" sz="3600" b="1" dirty="0">
                <a:solidFill>
                  <a:srgbClr val="00CCFF"/>
                </a:solidFill>
                <a:hlinkClick r:id="rId3">
                  <a:extLst>
                    <a:ext uri="{A12FA001-AC4F-418D-AE19-62706E023703}">
                      <ahyp:hlinkClr xmlns:ahyp="http://schemas.microsoft.com/office/drawing/2018/hyperlinkcolor" val="tx"/>
                    </a:ext>
                  </a:extLst>
                </a:hlinkClick>
              </a:rPr>
              <a:t>ELTE</a:t>
            </a:r>
            <a:endParaRPr lang="hu-HU" sz="3600" b="1" dirty="0">
              <a:solidFill>
                <a:srgbClr val="00CCFF"/>
              </a:solidFill>
            </a:endParaRPr>
          </a:p>
          <a:p>
            <a:r>
              <a:rPr lang="hu-HU" sz="3600" b="1" dirty="0">
                <a:solidFill>
                  <a:srgbClr val="00CCFF"/>
                </a:solidFill>
                <a:hlinkClick r:id="rId4">
                  <a:extLst>
                    <a:ext uri="{A12FA001-AC4F-418D-AE19-62706E023703}">
                      <ahyp:hlinkClr xmlns:ahyp="http://schemas.microsoft.com/office/drawing/2018/hyperlinkcolor" val="tx"/>
                    </a:ext>
                  </a:extLst>
                </a:hlinkClick>
              </a:rPr>
              <a:t>TÁTK</a:t>
            </a:r>
            <a:endParaRPr lang="hu-HU" sz="3600" b="1" dirty="0">
              <a:solidFill>
                <a:srgbClr val="00CCFF"/>
              </a:solidFill>
            </a:endParaRPr>
          </a:p>
          <a:p>
            <a:r>
              <a:rPr lang="hu-HU" sz="3600" b="1" dirty="0">
                <a:solidFill>
                  <a:srgbClr val="00CCFF"/>
                </a:solidFill>
                <a:hlinkClick r:id="rId4">
                  <a:extLst>
                    <a:ext uri="{A12FA001-AC4F-418D-AE19-62706E023703}">
                      <ahyp:hlinkClr xmlns:ahyp="http://schemas.microsoft.com/office/drawing/2018/hyperlinkcolor" val="tx"/>
                    </a:ext>
                  </a:extLst>
                </a:hlinkClick>
              </a:rPr>
              <a:t>TÁTK international</a:t>
            </a:r>
            <a:endParaRPr lang="hu-HU" sz="3600" b="1" dirty="0">
              <a:solidFill>
                <a:srgbClr val="00CCFF"/>
              </a:solidFill>
            </a:endParaRPr>
          </a:p>
          <a:p>
            <a:r>
              <a:rPr lang="hu-HU" sz="3600" b="1" dirty="0">
                <a:solidFill>
                  <a:srgbClr val="00CCFF"/>
                </a:solidFill>
                <a:hlinkClick r:id="rId5">
                  <a:extLst>
                    <a:ext uri="{A12FA001-AC4F-418D-AE19-62706E023703}">
                      <ahyp:hlinkClr xmlns:ahyp="http://schemas.microsoft.com/office/drawing/2018/hyperlinkcolor" val="tx"/>
                    </a:ext>
                  </a:extLst>
                </a:hlinkClick>
              </a:rPr>
              <a:t>TÁTK HÖK</a:t>
            </a:r>
            <a:endParaRPr lang="hu-HU" sz="3600" b="1" dirty="0">
              <a:solidFill>
                <a:srgbClr val="00CCFF"/>
              </a:solidFill>
            </a:endParaRPr>
          </a:p>
          <a:p>
            <a:r>
              <a:rPr lang="hu-HU" sz="3600" b="1" dirty="0">
                <a:solidFill>
                  <a:srgbClr val="00CCFF"/>
                </a:solidFill>
                <a:hlinkClick r:id="rId6">
                  <a:extLst>
                    <a:ext uri="{A12FA001-AC4F-418D-AE19-62706E023703}">
                      <ahyp:hlinkClr xmlns:ahyp="http://schemas.microsoft.com/office/drawing/2018/hyperlinkcolor" val="tx"/>
                    </a:ext>
                  </a:extLst>
                </a:hlinkClick>
              </a:rPr>
              <a:t>TÁTK HÖK international</a:t>
            </a:r>
            <a:endParaRPr lang="hu-HU" sz="3600" b="1" dirty="0">
              <a:solidFill>
                <a:srgbClr val="00CCFF"/>
              </a:solidFill>
            </a:endParaRPr>
          </a:p>
        </p:txBody>
      </p:sp>
      <p:pic>
        <p:nvPicPr>
          <p:cNvPr id="5" name="Picture 4">
            <a:extLst>
              <a:ext uri="{FF2B5EF4-FFF2-40B4-BE49-F238E27FC236}">
                <a16:creationId xmlns:a16="http://schemas.microsoft.com/office/drawing/2014/main" id="{8A2C570E-0CCC-2CC4-D0FA-D95BCD7BFD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0530" y="1870265"/>
            <a:ext cx="1359405" cy="1359405"/>
          </a:xfrm>
          <a:prstGeom prst="rect">
            <a:avLst/>
          </a:prstGeom>
        </p:spPr>
      </p:pic>
      <p:pic>
        <p:nvPicPr>
          <p:cNvPr id="7" name="Picture 6">
            <a:extLst>
              <a:ext uri="{FF2B5EF4-FFF2-40B4-BE49-F238E27FC236}">
                <a16:creationId xmlns:a16="http://schemas.microsoft.com/office/drawing/2014/main" id="{642E3E92-A9A9-0A1E-4EFA-84B07EABD4A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0530" y="4311750"/>
            <a:ext cx="1359405" cy="1359405"/>
          </a:xfrm>
          <a:prstGeom prst="rect">
            <a:avLst/>
          </a:prstGeom>
        </p:spPr>
      </p:pic>
      <p:sp>
        <p:nvSpPr>
          <p:cNvPr id="12" name="TextBox 11">
            <a:extLst>
              <a:ext uri="{FF2B5EF4-FFF2-40B4-BE49-F238E27FC236}">
                <a16:creationId xmlns:a16="http://schemas.microsoft.com/office/drawing/2014/main" id="{043C798E-C7F3-ABE1-FD41-3AF85601B9DD}"/>
              </a:ext>
            </a:extLst>
          </p:cNvPr>
          <p:cNvSpPr txBox="1"/>
          <p:nvPr/>
        </p:nvSpPr>
        <p:spPr>
          <a:xfrm>
            <a:off x="2923456" y="1870265"/>
            <a:ext cx="3701553" cy="1323439"/>
          </a:xfrm>
          <a:prstGeom prst="rect">
            <a:avLst/>
          </a:prstGeom>
          <a:noFill/>
        </p:spPr>
        <p:txBody>
          <a:bodyPr wrap="square">
            <a:spAutoFit/>
          </a:bodyPr>
          <a:lstStyle/>
          <a:p>
            <a:r>
              <a:rPr lang="hu-HU" sz="4000" b="1" dirty="0">
                <a:solidFill>
                  <a:srgbClr val="CC99FF"/>
                </a:solidFill>
                <a:hlinkClick r:id="rId9">
                  <a:extLst>
                    <a:ext uri="{A12FA001-AC4F-418D-AE19-62706E023703}">
                      <ahyp:hlinkClr xmlns:ahyp="http://schemas.microsoft.com/office/drawing/2018/hyperlinkcolor" val="tx"/>
                    </a:ext>
                  </a:extLst>
                </a:hlinkClick>
              </a:rPr>
              <a:t>ELTE</a:t>
            </a:r>
            <a:endParaRPr lang="hu-HU" sz="4000" b="1" dirty="0">
              <a:solidFill>
                <a:srgbClr val="CC99FF"/>
              </a:solidFill>
            </a:endParaRPr>
          </a:p>
          <a:p>
            <a:r>
              <a:rPr lang="hu-HU" sz="4000" b="1" dirty="0">
                <a:solidFill>
                  <a:srgbClr val="CC99FF"/>
                </a:solidFill>
                <a:hlinkClick r:id="rId10">
                  <a:extLst>
                    <a:ext uri="{A12FA001-AC4F-418D-AE19-62706E023703}">
                      <ahyp:hlinkClr xmlns:ahyp="http://schemas.microsoft.com/office/drawing/2018/hyperlinkcolor" val="tx"/>
                    </a:ext>
                  </a:extLst>
                </a:hlinkClick>
              </a:rPr>
              <a:t>TÁTK</a:t>
            </a:r>
            <a:endParaRPr lang="hu-HU" sz="4000" b="1" dirty="0">
              <a:solidFill>
                <a:srgbClr val="CC99FF"/>
              </a:solidFill>
            </a:endParaRPr>
          </a:p>
        </p:txBody>
      </p:sp>
      <p:sp>
        <p:nvSpPr>
          <p:cNvPr id="13" name="Rectangle 12">
            <a:extLst>
              <a:ext uri="{FF2B5EF4-FFF2-40B4-BE49-F238E27FC236}">
                <a16:creationId xmlns:a16="http://schemas.microsoft.com/office/drawing/2014/main" id="{5D5D37CD-6EDF-0615-B634-4E610798201A}"/>
              </a:ext>
            </a:extLst>
          </p:cNvPr>
          <p:cNvSpPr/>
          <p:nvPr/>
        </p:nvSpPr>
        <p:spPr>
          <a:xfrm>
            <a:off x="277208" y="231416"/>
            <a:ext cx="10809966" cy="1200329"/>
          </a:xfrm>
          <a:prstGeom prst="rect">
            <a:avLst/>
          </a:prstGeom>
          <a:noFill/>
        </p:spPr>
        <p:txBody>
          <a:bodyPr wrap="square" lIns="91440" tIns="45720" rIns="91440" bIns="45720">
            <a:spAutoFit/>
          </a:bodyPr>
          <a:lstStyle/>
          <a:p>
            <a:pPr algn="ctr"/>
            <a:r>
              <a:rPr lang="hu-HU" sz="7200" b="1" cap="none" spc="0" dirty="0">
                <a:ln w="6600">
                  <a:solidFill>
                    <a:schemeClr val="accent2"/>
                  </a:solidFill>
                  <a:prstDash val="solid"/>
                </a:ln>
                <a:solidFill>
                  <a:srgbClr val="FFFFFF"/>
                </a:solidFill>
                <a:effectLst>
                  <a:outerShdw dist="38100" dir="2700000" algn="tl" rotWithShape="0">
                    <a:schemeClr val="accent2"/>
                  </a:outerShdw>
                </a:effectLst>
              </a:rPr>
              <a:t>Follow us on social media!</a:t>
            </a:r>
          </a:p>
        </p:txBody>
      </p:sp>
    </p:spTree>
    <p:extLst>
      <p:ext uri="{BB962C8B-B14F-4D97-AF65-F5344CB8AC3E}">
        <p14:creationId xmlns:p14="http://schemas.microsoft.com/office/powerpoint/2010/main" val="1807701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8000" b="-8000"/>
          </a:stretch>
        </a:blipFill>
        <a:effectLst/>
      </p:bgPr>
    </p:bg>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97D810B9-B429-4547-9B30-C7967082DD32}"/>
              </a:ext>
            </a:extLst>
          </p:cNvPr>
          <p:cNvSpPr>
            <a:spLocks noGrp="1"/>
          </p:cNvSpPr>
          <p:nvPr>
            <p:ph type="title"/>
          </p:nvPr>
        </p:nvSpPr>
        <p:spPr/>
        <p:txBody>
          <a:bodyPr>
            <a:normAutofit/>
          </a:bodyPr>
          <a:lstStyle/>
          <a:p>
            <a:r>
              <a:rPr lang="hu-HU" b="1" dirty="0" err="1">
                <a:solidFill>
                  <a:srgbClr val="9900CC"/>
                </a:solidFill>
              </a:rPr>
              <a:t>Welcome</a:t>
            </a:r>
            <a:r>
              <a:rPr lang="hu-HU" b="1" dirty="0">
                <a:solidFill>
                  <a:srgbClr val="9900CC"/>
                </a:solidFill>
              </a:rPr>
              <a:t> </a:t>
            </a:r>
            <a:r>
              <a:rPr lang="hu-HU" b="1" dirty="0" err="1">
                <a:solidFill>
                  <a:srgbClr val="9900CC"/>
                </a:solidFill>
              </a:rPr>
              <a:t>to</a:t>
            </a:r>
            <a:r>
              <a:rPr lang="hu-HU" b="1" dirty="0">
                <a:solidFill>
                  <a:srgbClr val="9900CC"/>
                </a:solidFill>
              </a:rPr>
              <a:t> ELTE!</a:t>
            </a:r>
          </a:p>
        </p:txBody>
      </p:sp>
      <p:sp>
        <p:nvSpPr>
          <p:cNvPr id="6" name="Tartalom helye 5">
            <a:extLst>
              <a:ext uri="{FF2B5EF4-FFF2-40B4-BE49-F238E27FC236}">
                <a16:creationId xmlns:a16="http://schemas.microsoft.com/office/drawing/2014/main" id="{1034FE39-BDBC-44EE-BA7C-21612FEB5936}"/>
              </a:ext>
            </a:extLst>
          </p:cNvPr>
          <p:cNvSpPr>
            <a:spLocks noGrp="1"/>
          </p:cNvSpPr>
          <p:nvPr>
            <p:ph idx="1"/>
          </p:nvPr>
        </p:nvSpPr>
        <p:spPr>
          <a:xfrm>
            <a:off x="4766731" y="725557"/>
            <a:ext cx="6815667" cy="4953348"/>
          </a:xfrm>
        </p:spPr>
        <p:txBody>
          <a:bodyPr>
            <a:normAutofit fontScale="55000" lnSpcReduction="20000"/>
          </a:bodyPr>
          <a:lstStyle/>
          <a:p>
            <a:pPr>
              <a:spcBef>
                <a:spcPts val="1200"/>
              </a:spcBef>
              <a:spcAft>
                <a:spcPts val="1200"/>
              </a:spcAft>
              <a:defRPr/>
            </a:pPr>
            <a:r>
              <a:rPr lang="en-US" sz="4400" b="1" dirty="0">
                <a:solidFill>
                  <a:srgbClr val="7030A0"/>
                </a:solidFill>
              </a:rPr>
              <a:t>The oldest university in Hungary (1635)</a:t>
            </a:r>
          </a:p>
          <a:p>
            <a:pPr>
              <a:spcBef>
                <a:spcPts val="1200"/>
              </a:spcBef>
              <a:spcAft>
                <a:spcPts val="1200"/>
              </a:spcAft>
              <a:defRPr/>
            </a:pPr>
            <a:r>
              <a:rPr lang="en-US" sz="4400" b="1" dirty="0">
                <a:solidFill>
                  <a:srgbClr val="7030A0"/>
                </a:solidFill>
              </a:rPr>
              <a:t>9 faculties</a:t>
            </a:r>
          </a:p>
          <a:p>
            <a:pPr>
              <a:spcBef>
                <a:spcPts val="1200"/>
              </a:spcBef>
              <a:spcAft>
                <a:spcPts val="1200"/>
              </a:spcAft>
              <a:defRPr/>
            </a:pPr>
            <a:r>
              <a:rPr lang="en-US" sz="4400" b="1" dirty="0">
                <a:solidFill>
                  <a:srgbClr val="7030A0"/>
                </a:solidFill>
              </a:rPr>
              <a:t>more than 80 degree </a:t>
            </a:r>
            <a:r>
              <a:rPr lang="en-US" sz="4400" b="1" dirty="0" err="1">
                <a:solidFill>
                  <a:srgbClr val="7030A0"/>
                </a:solidFill>
              </a:rPr>
              <a:t>programmes</a:t>
            </a:r>
            <a:r>
              <a:rPr lang="en-US" sz="4400" b="1" dirty="0">
                <a:solidFill>
                  <a:srgbClr val="7030A0"/>
                </a:solidFill>
              </a:rPr>
              <a:t> in foreign languages</a:t>
            </a:r>
          </a:p>
          <a:p>
            <a:pPr>
              <a:spcBef>
                <a:spcPts val="1200"/>
              </a:spcBef>
              <a:spcAft>
                <a:spcPts val="1200"/>
              </a:spcAft>
              <a:defRPr/>
            </a:pPr>
            <a:r>
              <a:rPr lang="en-US" sz="4400" b="1" dirty="0">
                <a:solidFill>
                  <a:srgbClr val="7030A0"/>
                </a:solidFill>
              </a:rPr>
              <a:t>~36,000 students</a:t>
            </a:r>
          </a:p>
          <a:p>
            <a:pPr>
              <a:spcBef>
                <a:spcPts val="1200"/>
              </a:spcBef>
              <a:spcAft>
                <a:spcPts val="1200"/>
              </a:spcAft>
              <a:defRPr/>
            </a:pPr>
            <a:r>
              <a:rPr lang="en-US" sz="4400" b="1" dirty="0">
                <a:solidFill>
                  <a:srgbClr val="7030A0"/>
                </a:solidFill>
              </a:rPr>
              <a:t>#1 university in HUN (HVG 2021)</a:t>
            </a:r>
          </a:p>
          <a:p>
            <a:pPr>
              <a:spcBef>
                <a:spcPts val="1200"/>
              </a:spcBef>
              <a:spcAft>
                <a:spcPts val="1200"/>
              </a:spcAft>
              <a:defRPr/>
            </a:pPr>
            <a:r>
              <a:rPr lang="en-US" sz="4400" b="1" dirty="0">
                <a:solidFill>
                  <a:srgbClr val="7030A0"/>
                </a:solidFill>
              </a:rPr>
              <a:t>Amongst top #30 in CEE &amp; Central Asia (QS 2022), amongst top #300 in EU (CWTS</a:t>
            </a:r>
          </a:p>
          <a:p>
            <a:pPr>
              <a:spcBef>
                <a:spcPts val="1200"/>
              </a:spcBef>
              <a:spcAft>
                <a:spcPts val="1200"/>
              </a:spcAft>
              <a:defRPr/>
            </a:pPr>
            <a:r>
              <a:rPr lang="en-US" sz="4400" b="1" dirty="0">
                <a:solidFill>
                  <a:srgbClr val="7030A0"/>
                </a:solidFill>
              </a:rPr>
              <a:t>Leiden 2019)</a:t>
            </a:r>
          </a:p>
        </p:txBody>
      </p:sp>
      <p:sp>
        <p:nvSpPr>
          <p:cNvPr id="2" name="Text Placeholder 1">
            <a:extLst>
              <a:ext uri="{FF2B5EF4-FFF2-40B4-BE49-F238E27FC236}">
                <a16:creationId xmlns:a16="http://schemas.microsoft.com/office/drawing/2014/main" id="{145DFDB0-EFCD-C194-6A93-343D12AFA54F}"/>
              </a:ext>
            </a:extLst>
          </p:cNvPr>
          <p:cNvSpPr>
            <a:spLocks noGrp="1"/>
          </p:cNvSpPr>
          <p:nvPr>
            <p:ph type="body" sz="half" idx="2"/>
          </p:nvPr>
        </p:nvSpPr>
        <p:spPr/>
        <p:txBody>
          <a:bodyPr>
            <a:normAutofit/>
          </a:bodyPr>
          <a:lstStyle/>
          <a:p>
            <a:r>
              <a:rPr lang="hu-HU" sz="3200" b="1" dirty="0">
                <a:solidFill>
                  <a:srgbClr val="7030A0"/>
                </a:solidFill>
              </a:rPr>
              <a:t>E</a:t>
            </a:r>
            <a:r>
              <a:rPr lang="hu-HU" sz="3200" dirty="0"/>
              <a:t>ötvös </a:t>
            </a:r>
            <a:r>
              <a:rPr lang="hu-HU" sz="3200" b="1" dirty="0">
                <a:solidFill>
                  <a:srgbClr val="7030A0"/>
                </a:solidFill>
              </a:rPr>
              <a:t>L</a:t>
            </a:r>
            <a:r>
              <a:rPr lang="hu-HU" sz="3200" dirty="0"/>
              <a:t>oránd </a:t>
            </a:r>
            <a:r>
              <a:rPr lang="hu-HU" sz="3200" b="1" dirty="0">
                <a:solidFill>
                  <a:srgbClr val="7030A0"/>
                </a:solidFill>
              </a:rPr>
              <a:t>T</a:t>
            </a:r>
            <a:r>
              <a:rPr lang="hu-HU" sz="3200" dirty="0"/>
              <a:t>udomány</a:t>
            </a:r>
            <a:r>
              <a:rPr lang="hu-HU" sz="3200" b="1" dirty="0">
                <a:solidFill>
                  <a:srgbClr val="7030A0"/>
                </a:solidFill>
              </a:rPr>
              <a:t>e</a:t>
            </a:r>
            <a:r>
              <a:rPr lang="hu-HU" sz="3200" dirty="0"/>
              <a:t>gyetem </a:t>
            </a:r>
            <a:r>
              <a:rPr lang="en-GB" sz="3200" b="1" dirty="0">
                <a:solidFill>
                  <a:srgbClr val="7030A0"/>
                </a:solidFill>
              </a:rPr>
              <a:t>(ELTE)</a:t>
            </a:r>
          </a:p>
        </p:txBody>
      </p:sp>
    </p:spTree>
    <p:extLst>
      <p:ext uri="{BB962C8B-B14F-4D97-AF65-F5344CB8AC3E}">
        <p14:creationId xmlns:p14="http://schemas.microsoft.com/office/powerpoint/2010/main" val="2427338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C803288-566C-65A4-F41C-9688F5E1FB5F}"/>
              </a:ext>
            </a:extLst>
          </p:cNvPr>
          <p:cNvSpPr>
            <a:spLocks noGrp="1"/>
          </p:cNvSpPr>
          <p:nvPr>
            <p:ph type="title"/>
          </p:nvPr>
        </p:nvSpPr>
        <p:spPr>
          <a:xfrm>
            <a:off x="449181" y="1063502"/>
            <a:ext cx="4138861" cy="1162051"/>
          </a:xfrm>
        </p:spPr>
        <p:txBody>
          <a:bodyPr>
            <a:normAutofit fontScale="90000"/>
          </a:bodyPr>
          <a:lstStyle/>
          <a:p>
            <a:r>
              <a:rPr lang="hu-HU" b="1" dirty="0">
                <a:solidFill>
                  <a:srgbClr val="9900CC"/>
                </a:solidFill>
              </a:rPr>
              <a:t>ELTE TÁTK (Tá</a:t>
            </a:r>
            <a:r>
              <a:rPr lang="hu-HU" dirty="0">
                <a:solidFill>
                  <a:srgbClr val="9900CC"/>
                </a:solidFill>
              </a:rPr>
              <a:t>rsadalom</a:t>
            </a:r>
            <a:r>
              <a:rPr lang="hu-HU" b="1" dirty="0">
                <a:solidFill>
                  <a:srgbClr val="9900CC"/>
                </a:solidFill>
              </a:rPr>
              <a:t>t</a:t>
            </a:r>
            <a:r>
              <a:rPr lang="hu-HU" dirty="0">
                <a:solidFill>
                  <a:srgbClr val="9900CC"/>
                </a:solidFill>
              </a:rPr>
              <a:t>udományi</a:t>
            </a:r>
            <a:r>
              <a:rPr lang="hu-HU" b="1" dirty="0">
                <a:solidFill>
                  <a:srgbClr val="9900CC"/>
                </a:solidFill>
              </a:rPr>
              <a:t> K</a:t>
            </a:r>
            <a:r>
              <a:rPr lang="hu-HU" dirty="0">
                <a:solidFill>
                  <a:srgbClr val="9900CC"/>
                </a:solidFill>
              </a:rPr>
              <a:t>ar</a:t>
            </a:r>
            <a:r>
              <a:rPr lang="hu-HU" b="1" dirty="0">
                <a:solidFill>
                  <a:srgbClr val="9900CC"/>
                </a:solidFill>
              </a:rPr>
              <a:t>)</a:t>
            </a:r>
            <a:endParaRPr lang="en-US" b="1" dirty="0">
              <a:solidFill>
                <a:srgbClr val="9900CC"/>
              </a:solidFill>
            </a:endParaRPr>
          </a:p>
        </p:txBody>
      </p:sp>
      <p:sp>
        <p:nvSpPr>
          <p:cNvPr id="6" name="Text Placeholder 5">
            <a:extLst>
              <a:ext uri="{FF2B5EF4-FFF2-40B4-BE49-F238E27FC236}">
                <a16:creationId xmlns:a16="http://schemas.microsoft.com/office/drawing/2014/main" id="{64AD6879-9066-F2D1-0AE6-41D394F1F38A}"/>
              </a:ext>
            </a:extLst>
          </p:cNvPr>
          <p:cNvSpPr>
            <a:spLocks noGrp="1"/>
          </p:cNvSpPr>
          <p:nvPr>
            <p:ph type="body" sz="half" idx="2"/>
          </p:nvPr>
        </p:nvSpPr>
        <p:spPr>
          <a:xfrm>
            <a:off x="449181" y="2406315"/>
            <a:ext cx="4011084" cy="3388183"/>
          </a:xfrm>
        </p:spPr>
        <p:txBody>
          <a:bodyPr>
            <a:normAutofit lnSpcReduction="10000"/>
          </a:bodyPr>
          <a:lstStyle/>
          <a:p>
            <a:pPr marL="285750" indent="-285750" algn="just">
              <a:lnSpc>
                <a:spcPct val="114000"/>
              </a:lnSpc>
              <a:spcBef>
                <a:spcPts val="0"/>
              </a:spcBef>
              <a:spcAft>
                <a:spcPts val="1200"/>
              </a:spcAft>
              <a:buClr>
                <a:srgbClr val="000000"/>
              </a:buClr>
              <a:buSzPts val="2000"/>
            </a:pPr>
            <a:r>
              <a:rPr lang="en-US" sz="1800" dirty="0">
                <a:solidFill>
                  <a:srgbClr val="012851"/>
                </a:solidFill>
                <a:latin typeface="Open Sans"/>
                <a:ea typeface="Open Sans"/>
                <a:cs typeface="Open Sans"/>
                <a:sym typeface="Open Sans"/>
              </a:rPr>
              <a:t>The only faculty in Hungary solely focusing on social science research and education</a:t>
            </a:r>
            <a:r>
              <a:rPr lang="hu-HU" sz="1800" dirty="0">
                <a:solidFill>
                  <a:srgbClr val="012851"/>
                </a:solidFill>
                <a:latin typeface="Open Sans"/>
                <a:ea typeface="Open Sans"/>
                <a:cs typeface="Open Sans"/>
                <a:sym typeface="Open Sans"/>
              </a:rPr>
              <a:t>, founded in 2003.</a:t>
            </a:r>
            <a:endParaRPr lang="en-US" sz="1800" dirty="0">
              <a:solidFill>
                <a:srgbClr val="012851"/>
              </a:solidFill>
              <a:latin typeface="Open Sans"/>
              <a:ea typeface="Open Sans"/>
              <a:cs typeface="Open Sans"/>
              <a:sym typeface="Open Sans"/>
            </a:endParaRPr>
          </a:p>
          <a:p>
            <a:pPr marL="285750" indent="-285750" algn="just">
              <a:lnSpc>
                <a:spcPct val="114000"/>
              </a:lnSpc>
              <a:spcBef>
                <a:spcPts val="0"/>
              </a:spcBef>
              <a:spcAft>
                <a:spcPts val="1200"/>
              </a:spcAft>
              <a:buClr>
                <a:srgbClr val="000000"/>
              </a:buClr>
              <a:buSzPts val="2000"/>
            </a:pPr>
            <a:r>
              <a:rPr lang="en-US" sz="1800" dirty="0">
                <a:solidFill>
                  <a:srgbClr val="012851"/>
                </a:solidFill>
                <a:latin typeface="Open Sans"/>
                <a:ea typeface="Open Sans"/>
                <a:cs typeface="Open Sans"/>
                <a:sym typeface="Open Sans"/>
              </a:rPr>
              <a:t>2K+ students </a:t>
            </a:r>
          </a:p>
          <a:p>
            <a:pPr marL="285750" indent="-285750" algn="just">
              <a:lnSpc>
                <a:spcPct val="114000"/>
              </a:lnSpc>
              <a:spcBef>
                <a:spcPts val="0"/>
              </a:spcBef>
              <a:spcAft>
                <a:spcPts val="1200"/>
              </a:spcAft>
              <a:buClr>
                <a:srgbClr val="000000"/>
              </a:buClr>
              <a:buSzPts val="2000"/>
            </a:pPr>
            <a:r>
              <a:rPr lang="hu-HU" sz="1800" dirty="0">
                <a:solidFill>
                  <a:srgbClr val="012851"/>
                </a:solidFill>
                <a:latin typeface="Open Sans"/>
                <a:ea typeface="Open Sans"/>
                <a:cs typeface="Open Sans"/>
                <a:sym typeface="Open Sans"/>
              </a:rPr>
              <a:t>300</a:t>
            </a:r>
            <a:r>
              <a:rPr lang="en-US" sz="1800" dirty="0">
                <a:solidFill>
                  <a:srgbClr val="012851"/>
                </a:solidFill>
                <a:latin typeface="Open Sans"/>
                <a:ea typeface="Open Sans"/>
                <a:cs typeface="Open Sans"/>
                <a:sym typeface="Open Sans"/>
              </a:rPr>
              <a:t>+ (</a:t>
            </a:r>
            <a:r>
              <a:rPr lang="hu-HU" sz="1800" dirty="0">
                <a:solidFill>
                  <a:srgbClr val="012851"/>
                </a:solidFill>
                <a:latin typeface="Open Sans"/>
                <a:ea typeface="Open Sans"/>
                <a:cs typeface="Open Sans"/>
                <a:sym typeface="Open Sans"/>
              </a:rPr>
              <a:t>20</a:t>
            </a:r>
            <a:r>
              <a:rPr lang="en-US" sz="1800" dirty="0">
                <a:solidFill>
                  <a:srgbClr val="012851"/>
                </a:solidFill>
                <a:latin typeface="Open Sans"/>
                <a:ea typeface="Open Sans"/>
                <a:cs typeface="Open Sans"/>
                <a:sym typeface="Open Sans"/>
              </a:rPr>
              <a:t>+%) international (non-Hungarian) students </a:t>
            </a:r>
          </a:p>
          <a:p>
            <a:pPr marL="285750" indent="-285750" algn="just">
              <a:lnSpc>
                <a:spcPct val="114000"/>
              </a:lnSpc>
              <a:spcBef>
                <a:spcPts val="0"/>
              </a:spcBef>
              <a:spcAft>
                <a:spcPts val="1200"/>
              </a:spcAft>
              <a:buClr>
                <a:srgbClr val="000000"/>
              </a:buClr>
              <a:buSzPts val="2000"/>
            </a:pPr>
            <a:r>
              <a:rPr lang="en-US" sz="1800" dirty="0">
                <a:solidFill>
                  <a:srgbClr val="012851"/>
                </a:solidFill>
                <a:latin typeface="Open Sans"/>
                <a:ea typeface="Open Sans"/>
                <a:cs typeface="Open Sans"/>
                <a:sym typeface="Open Sans"/>
              </a:rPr>
              <a:t>100+ academic staff, 70% of which has a</a:t>
            </a:r>
            <a:r>
              <a:rPr lang="hu-HU" sz="1800" dirty="0">
                <a:solidFill>
                  <a:srgbClr val="012851"/>
                </a:solidFill>
                <a:latin typeface="Open Sans"/>
                <a:ea typeface="Open Sans"/>
                <a:cs typeface="Open Sans"/>
                <a:sym typeface="Open Sans"/>
              </a:rPr>
              <a:t>t </a:t>
            </a:r>
            <a:r>
              <a:rPr lang="en-GB" sz="1800" dirty="0">
                <a:solidFill>
                  <a:srgbClr val="012851"/>
                </a:solidFill>
                <a:latin typeface="Open Sans"/>
                <a:ea typeface="Open Sans"/>
                <a:cs typeface="Open Sans"/>
                <a:sym typeface="Open Sans"/>
              </a:rPr>
              <a:t>least Ph.D. </a:t>
            </a:r>
          </a:p>
          <a:p>
            <a:endParaRPr lang="hu-HU" dirty="0"/>
          </a:p>
        </p:txBody>
      </p:sp>
      <p:graphicFrame>
        <p:nvGraphicFramePr>
          <p:cNvPr id="4" name="Table 3">
            <a:extLst>
              <a:ext uri="{FF2B5EF4-FFF2-40B4-BE49-F238E27FC236}">
                <a16:creationId xmlns:a16="http://schemas.microsoft.com/office/drawing/2014/main" id="{19F5F8C9-BAED-A843-9502-3B736221AE67}"/>
              </a:ext>
            </a:extLst>
          </p:cNvPr>
          <p:cNvGraphicFramePr>
            <a:graphicFrameLocks noGrp="1"/>
          </p:cNvGraphicFramePr>
          <p:nvPr>
            <p:extLst>
              <p:ext uri="{D42A27DB-BD31-4B8C-83A1-F6EECF244321}">
                <p14:modId xmlns:p14="http://schemas.microsoft.com/office/powerpoint/2010/main" val="1918476905"/>
              </p:ext>
            </p:extLst>
          </p:nvPr>
        </p:nvGraphicFramePr>
        <p:xfrm>
          <a:off x="4588042" y="591878"/>
          <a:ext cx="7283115" cy="5202620"/>
        </p:xfrm>
        <a:graphic>
          <a:graphicData uri="http://schemas.openxmlformats.org/drawingml/2006/table">
            <a:tbl>
              <a:tblPr firstRow="1" bandRow="1">
                <a:tableStyleId>{17292A2E-F333-43FB-9621-5CBBE7FDCDCB}</a:tableStyleId>
              </a:tblPr>
              <a:tblGrid>
                <a:gridCol w="2017580">
                  <a:extLst>
                    <a:ext uri="{9D8B030D-6E8A-4147-A177-3AD203B41FA5}">
                      <a16:colId xmlns:a16="http://schemas.microsoft.com/office/drawing/2014/main" val="4058011668"/>
                    </a:ext>
                  </a:extLst>
                </a:gridCol>
                <a:gridCol w="2859416">
                  <a:extLst>
                    <a:ext uri="{9D8B030D-6E8A-4147-A177-3AD203B41FA5}">
                      <a16:colId xmlns:a16="http://schemas.microsoft.com/office/drawing/2014/main" val="1761243833"/>
                    </a:ext>
                  </a:extLst>
                </a:gridCol>
                <a:gridCol w="2406119">
                  <a:extLst>
                    <a:ext uri="{9D8B030D-6E8A-4147-A177-3AD203B41FA5}">
                      <a16:colId xmlns:a16="http://schemas.microsoft.com/office/drawing/2014/main" val="197646826"/>
                    </a:ext>
                  </a:extLst>
                </a:gridCol>
              </a:tblGrid>
              <a:tr h="974288">
                <a:tc>
                  <a:txBody>
                    <a:bodyPr/>
                    <a:lstStyle/>
                    <a:p>
                      <a:pPr algn="ctr"/>
                      <a:r>
                        <a:rPr lang="hu-HU" sz="2800" dirty="0"/>
                        <a:t>  BA/BSc -&gt;</a:t>
                      </a:r>
                    </a:p>
                  </a:txBody>
                  <a:tcPr anchor="ctr"/>
                </a:tc>
                <a:tc>
                  <a:txBody>
                    <a:bodyPr/>
                    <a:lstStyle/>
                    <a:p>
                      <a:pPr algn="ctr"/>
                      <a:r>
                        <a:rPr lang="hu-HU" sz="2800" dirty="0"/>
                        <a:t>     MA -&gt;</a:t>
                      </a:r>
                    </a:p>
                  </a:txBody>
                  <a:tcPr anchor="ctr"/>
                </a:tc>
                <a:tc>
                  <a:txBody>
                    <a:bodyPr/>
                    <a:lstStyle/>
                    <a:p>
                      <a:pPr algn="ctr"/>
                      <a:r>
                        <a:rPr lang="hu-HU" sz="2800" dirty="0"/>
                        <a:t>PhD</a:t>
                      </a:r>
                    </a:p>
                  </a:txBody>
                  <a:tcPr anchor="ctr"/>
                </a:tc>
                <a:extLst>
                  <a:ext uri="{0D108BD9-81ED-4DB2-BD59-A6C34878D82A}">
                    <a16:rowId xmlns:a16="http://schemas.microsoft.com/office/drawing/2014/main" val="1423165869"/>
                  </a:ext>
                </a:extLst>
              </a:tr>
              <a:tr h="1057083">
                <a:tc>
                  <a:txBody>
                    <a:bodyPr/>
                    <a:lstStyle/>
                    <a:p>
                      <a:pPr algn="ctr"/>
                      <a:r>
                        <a:rPr lang="hu-HU" dirty="0"/>
                        <a:t>Applied Economics</a:t>
                      </a:r>
                    </a:p>
                  </a:txBody>
                  <a:tcPr anchor="ctr"/>
                </a:tc>
                <a:tc>
                  <a:txBody>
                    <a:bodyPr/>
                    <a:lstStyle/>
                    <a:p>
                      <a:pPr algn="ctr"/>
                      <a:r>
                        <a:rPr lang="hu-HU" dirty="0"/>
                        <a:t>Community and Civil Development Studies</a:t>
                      </a:r>
                    </a:p>
                  </a:txBody>
                  <a:tcPr anchor="ctr"/>
                </a:tc>
                <a:tc>
                  <a:txBody>
                    <a:bodyPr/>
                    <a:lstStyle/>
                    <a:p>
                      <a:pPr algn="ctr"/>
                      <a:r>
                        <a:rPr lang="hu-HU" dirty="0"/>
                        <a:t>Interdisciplinary Social Research</a:t>
                      </a:r>
                    </a:p>
                  </a:txBody>
                  <a:tcPr anchor="ctr"/>
                </a:tc>
                <a:extLst>
                  <a:ext uri="{0D108BD9-81ED-4DB2-BD59-A6C34878D82A}">
                    <a16:rowId xmlns:a16="http://schemas.microsoft.com/office/drawing/2014/main" val="3353065759"/>
                  </a:ext>
                </a:extLst>
              </a:tr>
              <a:tr h="1057083">
                <a:tc>
                  <a:txBody>
                    <a:bodyPr/>
                    <a:lstStyle/>
                    <a:p>
                      <a:pPr algn="ctr"/>
                      <a:r>
                        <a:rPr lang="hu-HU" dirty="0"/>
                        <a:t>International Relations</a:t>
                      </a:r>
                    </a:p>
                  </a:txBody>
                  <a:tcPr anchor="ctr"/>
                </a:tc>
                <a:tc>
                  <a:txBody>
                    <a:bodyPr/>
                    <a:lstStyle/>
                    <a:p>
                      <a:pPr algn="ctr"/>
                      <a:r>
                        <a:rPr lang="hu-HU" dirty="0"/>
                        <a:t>Cultural Anthropology</a:t>
                      </a:r>
                    </a:p>
                  </a:txBody>
                  <a:tcPr anchor="ctr"/>
                </a:tc>
                <a:tc>
                  <a:txBody>
                    <a:bodyPr/>
                    <a:lstStyle/>
                    <a:p>
                      <a:pPr algn="ctr"/>
                      <a:r>
                        <a:rPr lang="hu-HU" dirty="0"/>
                        <a:t>International Studies</a:t>
                      </a:r>
                    </a:p>
                  </a:txBody>
                  <a:tcPr anchor="ctr"/>
                </a:tc>
                <a:extLst>
                  <a:ext uri="{0D108BD9-81ED-4DB2-BD59-A6C34878D82A}">
                    <a16:rowId xmlns:a16="http://schemas.microsoft.com/office/drawing/2014/main" val="244053478"/>
                  </a:ext>
                </a:extLst>
              </a:tr>
              <a:tr h="1057083">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hu-HU" dirty="0"/>
                        <a:t>Sociology</a:t>
                      </a:r>
                    </a:p>
                  </a:txBody>
                  <a:tcPr anchor="ctr"/>
                </a:tc>
                <a:tc>
                  <a:txBody>
                    <a:bodyPr/>
                    <a:lstStyle/>
                    <a:p>
                      <a:pPr algn="ctr"/>
                      <a:r>
                        <a:rPr lang="hu-HU" dirty="0"/>
                        <a:t>Ethnic and Minority Policy</a:t>
                      </a:r>
                    </a:p>
                  </a:txBody>
                  <a:tcPr anchor="ctr"/>
                </a:tc>
                <a:tc>
                  <a:txBody>
                    <a:bodyPr/>
                    <a:lstStyle/>
                    <a:p>
                      <a:pPr algn="ctr"/>
                      <a:r>
                        <a:rPr lang="hu-HU" dirty="0"/>
                        <a:t>Sociology</a:t>
                      </a:r>
                    </a:p>
                  </a:txBody>
                  <a:tcPr anchor="ctr"/>
                </a:tc>
                <a:extLst>
                  <a:ext uri="{0D108BD9-81ED-4DB2-BD59-A6C34878D82A}">
                    <a16:rowId xmlns:a16="http://schemas.microsoft.com/office/drawing/2014/main" val="1800928142"/>
                  </a:ext>
                </a:extLst>
              </a:tr>
              <a:tr h="1057083">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hu-HU" dirty="0"/>
                    </a:p>
                    <a:p>
                      <a:pPr algn="ctr"/>
                      <a:endParaRPr lang="hu-HU" dirty="0"/>
                    </a:p>
                  </a:txBody>
                  <a:tcPr anchor="ctr"/>
                </a:tc>
                <a:tc>
                  <a:txBody>
                    <a:bodyPr/>
                    <a:lstStyle/>
                    <a:p>
                      <a:pPr algn="ctr"/>
                      <a:r>
                        <a:rPr lang="hu-HU" dirty="0"/>
                        <a:t>International Relations</a:t>
                      </a:r>
                    </a:p>
                  </a:txBody>
                  <a:tcPr anchor="ctr"/>
                </a:tc>
                <a:tc>
                  <a:txBody>
                    <a:bodyPr/>
                    <a:lstStyle/>
                    <a:p>
                      <a:pPr algn="ctr"/>
                      <a:endParaRPr lang="hu-HU" dirty="0"/>
                    </a:p>
                  </a:txBody>
                  <a:tcPr anchor="ctr"/>
                </a:tc>
                <a:extLst>
                  <a:ext uri="{0D108BD9-81ED-4DB2-BD59-A6C34878D82A}">
                    <a16:rowId xmlns:a16="http://schemas.microsoft.com/office/drawing/2014/main" val="229146013"/>
                  </a:ext>
                </a:extLst>
              </a:tr>
            </a:tbl>
          </a:graphicData>
        </a:graphic>
      </p:graphicFrame>
    </p:spTree>
    <p:extLst>
      <p:ext uri="{BB962C8B-B14F-4D97-AF65-F5344CB8AC3E}">
        <p14:creationId xmlns:p14="http://schemas.microsoft.com/office/powerpoint/2010/main" val="152199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01D4F35-6045-42DB-BFA5-353B73B0EEA3}"/>
              </a:ext>
            </a:extLst>
          </p:cNvPr>
          <p:cNvSpPr>
            <a:spLocks noGrp="1"/>
          </p:cNvSpPr>
          <p:nvPr>
            <p:ph type="title"/>
          </p:nvPr>
        </p:nvSpPr>
        <p:spPr>
          <a:xfrm>
            <a:off x="838800" y="602148"/>
            <a:ext cx="10743600" cy="612952"/>
          </a:xfrm>
        </p:spPr>
        <p:txBody>
          <a:bodyPr>
            <a:normAutofit fontScale="90000"/>
          </a:bodyPr>
          <a:lstStyle/>
          <a:p>
            <a:r>
              <a:rPr lang="en-US" b="1" dirty="0">
                <a:solidFill>
                  <a:srgbClr val="9900CC"/>
                </a:solidFill>
              </a:rPr>
              <a:t>The International Office</a:t>
            </a:r>
            <a:r>
              <a:rPr lang="hu-HU" b="1" dirty="0">
                <a:solidFill>
                  <a:srgbClr val="9900CC"/>
                </a:solidFill>
              </a:rPr>
              <a:t> – international@tatk.elte.hu</a:t>
            </a:r>
          </a:p>
        </p:txBody>
      </p:sp>
      <p:sp>
        <p:nvSpPr>
          <p:cNvPr id="3" name="Tartalom helye 2">
            <a:extLst>
              <a:ext uri="{FF2B5EF4-FFF2-40B4-BE49-F238E27FC236}">
                <a16:creationId xmlns:a16="http://schemas.microsoft.com/office/drawing/2014/main" id="{1F239683-037C-4F7A-A221-05E6D87CE7CD}"/>
              </a:ext>
            </a:extLst>
          </p:cNvPr>
          <p:cNvSpPr>
            <a:spLocks noGrp="1"/>
          </p:cNvSpPr>
          <p:nvPr>
            <p:ph idx="1"/>
          </p:nvPr>
        </p:nvSpPr>
        <p:spPr>
          <a:xfrm>
            <a:off x="352249" y="1830331"/>
            <a:ext cx="7301400" cy="3825662"/>
          </a:xfrm>
        </p:spPr>
        <p:txBody>
          <a:bodyPr>
            <a:normAutofit/>
          </a:bodyPr>
          <a:lstStyle/>
          <a:p>
            <a:pPr marL="0" indent="0">
              <a:buNone/>
            </a:pPr>
            <a:r>
              <a:rPr lang="en-US" sz="1600" b="1" dirty="0">
                <a:effectLst/>
              </a:rPr>
              <a:t>Dr. Zoltán Gábor SZŰCS, Ph.D., habil.</a:t>
            </a:r>
            <a:r>
              <a:rPr lang="en-US" sz="1600" dirty="0">
                <a:effectLst/>
              </a:rPr>
              <a:t> - vice Dean for International Affairs</a:t>
            </a:r>
          </a:p>
          <a:p>
            <a:pPr marL="0" indent="0">
              <a:buNone/>
            </a:pPr>
            <a:r>
              <a:rPr lang="en-US" sz="1600" b="1" dirty="0">
                <a:effectLst/>
              </a:rPr>
              <a:t>Szilvia Emese KOCSIS</a:t>
            </a:r>
            <a:r>
              <a:rPr lang="en-US" sz="1600" b="1" dirty="0"/>
              <a:t> - </a:t>
            </a:r>
            <a:r>
              <a:rPr lang="en-US" sz="1600" dirty="0">
                <a:effectLst/>
              </a:rPr>
              <a:t>Head of Office</a:t>
            </a:r>
          </a:p>
          <a:p>
            <a:pPr marL="0" indent="0">
              <a:buNone/>
            </a:pPr>
            <a:r>
              <a:rPr lang="hu-HU" sz="1600" b="1" dirty="0">
                <a:effectLst/>
              </a:rPr>
              <a:t>Szandra</a:t>
            </a:r>
            <a:r>
              <a:rPr lang="en-US" sz="1600" b="1" dirty="0">
                <a:effectLst/>
              </a:rPr>
              <a:t> </a:t>
            </a:r>
            <a:r>
              <a:rPr lang="hu-HU" sz="1600" b="1" dirty="0">
                <a:effectLst/>
              </a:rPr>
              <a:t>SZABÓ</a:t>
            </a:r>
            <a:r>
              <a:rPr lang="en-US" sz="1600" b="1" dirty="0"/>
              <a:t> - </a:t>
            </a:r>
            <a:r>
              <a:rPr lang="en-US" sz="1600" dirty="0">
                <a:effectLst/>
              </a:rPr>
              <a:t>International Coordinator of (student) mobility</a:t>
            </a:r>
            <a:endParaRPr lang="hu-HU" sz="1600" dirty="0">
              <a:effectLst/>
            </a:endParaRPr>
          </a:p>
          <a:p>
            <a:pPr marL="0" indent="0">
              <a:buNone/>
            </a:pPr>
            <a:r>
              <a:rPr lang="hu-HU" sz="1600" b="1" dirty="0">
                <a:effectLst/>
              </a:rPr>
              <a:t>Rita HERÁNGLI-VARGA </a:t>
            </a:r>
            <a:r>
              <a:rPr lang="en-US" sz="1600" b="1" dirty="0"/>
              <a:t>- </a:t>
            </a:r>
            <a:r>
              <a:rPr lang="en-US" sz="1600" dirty="0">
                <a:effectLst/>
              </a:rPr>
              <a:t>International Coordinator of (student) mobility</a:t>
            </a:r>
          </a:p>
          <a:p>
            <a:pPr marL="0" indent="0">
              <a:buNone/>
            </a:pPr>
            <a:r>
              <a:rPr lang="en-US" sz="1600" b="1" dirty="0">
                <a:effectLst/>
              </a:rPr>
              <a:t>Eszter BAGI</a:t>
            </a:r>
            <a:r>
              <a:rPr lang="en-US" sz="1600" b="1" dirty="0"/>
              <a:t> - </a:t>
            </a:r>
            <a:r>
              <a:rPr lang="en-US" sz="1600" dirty="0">
                <a:effectLst/>
              </a:rPr>
              <a:t>International Coordinator for full-time international students</a:t>
            </a:r>
            <a:endParaRPr lang="hu-HU" sz="1600" dirty="0"/>
          </a:p>
          <a:p>
            <a:pPr marL="0" indent="0">
              <a:buNone/>
            </a:pPr>
            <a:r>
              <a:rPr lang="en-US" sz="1600" dirty="0"/>
              <a:t>Student m</a:t>
            </a:r>
            <a:r>
              <a:rPr lang="en-US" sz="1600" dirty="0">
                <a:effectLst/>
              </a:rPr>
              <a:t>entor</a:t>
            </a:r>
            <a:r>
              <a:rPr lang="hu-HU" sz="1600" dirty="0">
                <a:effectLst/>
              </a:rPr>
              <a:t> </a:t>
            </a:r>
            <a:r>
              <a:rPr lang="hu-HU" sz="1600" dirty="0" err="1">
                <a:effectLst/>
              </a:rPr>
              <a:t>coordinators</a:t>
            </a:r>
            <a:r>
              <a:rPr lang="hu-HU" sz="1600" dirty="0">
                <a:effectLst/>
              </a:rPr>
              <a:t>:</a:t>
            </a:r>
            <a:endParaRPr lang="en-US" sz="1600" dirty="0">
              <a:effectLst/>
            </a:endParaRPr>
          </a:p>
          <a:p>
            <a:pPr marL="384048" lvl="1"/>
            <a:r>
              <a:rPr lang="hu-HU" sz="1600" b="1" dirty="0"/>
              <a:t>Zsófia BAGAMÉRI</a:t>
            </a:r>
            <a:r>
              <a:rPr lang="hu-HU" sz="1600" dirty="0"/>
              <a:t> </a:t>
            </a:r>
            <a:r>
              <a:rPr lang="en-US" sz="1600" b="1" dirty="0"/>
              <a:t>- </a:t>
            </a:r>
            <a:r>
              <a:rPr lang="en-US" sz="1600" dirty="0"/>
              <a:t>Chief Mentor for Erasmus Student Network (</a:t>
            </a:r>
            <a:r>
              <a:rPr lang="en-US" sz="1600" dirty="0">
                <a:hlinkClick r:id="rId2"/>
              </a:rPr>
              <a:t>tatk@elte.esn.hu</a:t>
            </a:r>
            <a:r>
              <a:rPr lang="en-US" sz="1600" dirty="0"/>
              <a:t>)</a:t>
            </a:r>
          </a:p>
          <a:p>
            <a:pPr marL="384048" lvl="1"/>
            <a:r>
              <a:rPr lang="hu-HU" sz="1600" b="1" dirty="0"/>
              <a:t>Hanna KERSEI-OPRA </a:t>
            </a:r>
            <a:r>
              <a:rPr lang="en-US" sz="1600" dirty="0"/>
              <a:t>– Chief international student mentor</a:t>
            </a:r>
            <a:r>
              <a:rPr lang="hu-HU" sz="1600" dirty="0"/>
              <a:t> – </a:t>
            </a:r>
            <a:r>
              <a:rPr lang="hu-HU" sz="1600" dirty="0" err="1"/>
              <a:t>self-funded</a:t>
            </a:r>
            <a:r>
              <a:rPr lang="hu-HU" sz="1600" dirty="0"/>
              <a:t> </a:t>
            </a:r>
            <a:r>
              <a:rPr lang="hu-HU" sz="1600" dirty="0" err="1"/>
              <a:t>students</a:t>
            </a:r>
            <a:r>
              <a:rPr lang="hu-HU" sz="1600" dirty="0"/>
              <a:t>  (</a:t>
            </a:r>
            <a:r>
              <a:rPr lang="en-US" sz="1600" i="0" u="none" strike="noStrike" dirty="0">
                <a:solidFill>
                  <a:srgbClr val="337AB7"/>
                </a:solidFill>
                <a:effectLst/>
                <a:hlinkClick r:id="rId3"/>
              </a:rPr>
              <a:t>kulugymentor@tatkhok.elte.hu</a:t>
            </a:r>
            <a:r>
              <a:rPr lang="en-US" sz="1600" i="0" dirty="0">
                <a:solidFill>
                  <a:srgbClr val="000000"/>
                </a:solidFill>
                <a:effectLst/>
              </a:rPr>
              <a:t> </a:t>
            </a:r>
            <a:r>
              <a:rPr lang="hu-HU" sz="1600" dirty="0"/>
              <a:t>)</a:t>
            </a:r>
          </a:p>
          <a:p>
            <a:pPr marL="384048" lvl="1"/>
            <a:r>
              <a:rPr lang="hu-HU" sz="1600" b="1" dirty="0"/>
              <a:t>Artur</a:t>
            </a:r>
            <a:r>
              <a:rPr lang="en-US" sz="1600" b="1" dirty="0"/>
              <a:t> </a:t>
            </a:r>
            <a:r>
              <a:rPr lang="hu-HU" sz="1600" b="1" dirty="0"/>
              <a:t>DA SILVA PEDROSA</a:t>
            </a:r>
            <a:r>
              <a:rPr lang="en-US" sz="1600" b="1" dirty="0"/>
              <a:t> - </a:t>
            </a:r>
            <a:r>
              <a:rPr lang="en-US" sz="1600" dirty="0"/>
              <a:t>Stipendium </a:t>
            </a:r>
            <a:r>
              <a:rPr lang="en-US" sz="1600" dirty="0" err="1"/>
              <a:t>Hungaricum</a:t>
            </a:r>
            <a:r>
              <a:rPr lang="en-US" sz="1600" dirty="0"/>
              <a:t> Mentor</a:t>
            </a:r>
            <a:r>
              <a:rPr lang="hu-HU" sz="1600" dirty="0"/>
              <a:t> Coordinator</a:t>
            </a:r>
            <a:r>
              <a:rPr lang="en-US" sz="1600" dirty="0"/>
              <a:t> (</a:t>
            </a:r>
            <a:r>
              <a:rPr lang="en-US" sz="1600" dirty="0">
                <a:hlinkClick r:id="rId4"/>
              </a:rPr>
              <a:t>shmentor.tatk@elte.hu</a:t>
            </a:r>
            <a:r>
              <a:rPr lang="en-US" sz="1600" dirty="0"/>
              <a:t>)</a:t>
            </a:r>
            <a:endParaRPr lang="hu-HU" sz="1600" b="1" dirty="0"/>
          </a:p>
        </p:txBody>
      </p:sp>
      <p:sp>
        <p:nvSpPr>
          <p:cNvPr id="4" name="Google Shape;96;p2">
            <a:extLst>
              <a:ext uri="{FF2B5EF4-FFF2-40B4-BE49-F238E27FC236}">
                <a16:creationId xmlns:a16="http://schemas.microsoft.com/office/drawing/2014/main" id="{98A62877-A625-4C22-A546-623308D60D51}"/>
              </a:ext>
            </a:extLst>
          </p:cNvPr>
          <p:cNvSpPr txBox="1"/>
          <p:nvPr/>
        </p:nvSpPr>
        <p:spPr>
          <a:xfrm>
            <a:off x="3162300" y="6271225"/>
            <a:ext cx="7301400" cy="334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700"/>
              <a:buFont typeface="Calibri"/>
              <a:buNone/>
            </a:pPr>
            <a:endParaRPr sz="1100" b="0" i="0" u="none" strike="noStrike" cap="none" dirty="0">
              <a:solidFill>
                <a:srgbClr val="000000"/>
              </a:solidFill>
              <a:latin typeface="Arial"/>
              <a:ea typeface="Arial"/>
              <a:cs typeface="Arial"/>
              <a:sym typeface="Arial"/>
            </a:endParaRPr>
          </a:p>
        </p:txBody>
      </p:sp>
      <p:pic>
        <p:nvPicPr>
          <p:cNvPr id="6" name="Tartalom helye 5" descr="A képen személy, ember, öltöny, visel látható&#10;&#10;Automatikusan generált leírás">
            <a:extLst>
              <a:ext uri="{FF2B5EF4-FFF2-40B4-BE49-F238E27FC236}">
                <a16:creationId xmlns:a16="http://schemas.microsoft.com/office/drawing/2014/main" id="{FF7D89CC-8290-1E04-10D6-C39973841AA9}"/>
              </a:ext>
            </a:extLst>
          </p:cNvPr>
          <p:cNvPicPr>
            <a:picLocks noChangeAspect="1"/>
          </p:cNvPicPr>
          <p:nvPr/>
        </p:nvPicPr>
        <p:blipFill rotWithShape="1">
          <a:blip r:embed="rId5"/>
          <a:srcRect l="10462" r="8557"/>
          <a:stretch/>
        </p:blipFill>
        <p:spPr>
          <a:xfrm>
            <a:off x="7818454" y="10"/>
            <a:ext cx="4373546" cy="6857990"/>
          </a:xfrm>
          <a:prstGeom prst="rect">
            <a:avLst/>
          </a:prstGeom>
        </p:spPr>
      </p:pic>
    </p:spTree>
    <p:extLst>
      <p:ext uri="{BB962C8B-B14F-4D97-AF65-F5344CB8AC3E}">
        <p14:creationId xmlns:p14="http://schemas.microsoft.com/office/powerpoint/2010/main" val="3062329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63C3A73-0969-97CC-5C59-00B87C53D03B}"/>
              </a:ext>
            </a:extLst>
          </p:cNvPr>
          <p:cNvSpPr>
            <a:spLocks noGrp="1"/>
          </p:cNvSpPr>
          <p:nvPr>
            <p:ph type="title"/>
          </p:nvPr>
        </p:nvSpPr>
        <p:spPr/>
        <p:txBody>
          <a:bodyPr>
            <a:normAutofit fontScale="90000"/>
          </a:bodyPr>
          <a:lstStyle/>
          <a:p>
            <a:r>
              <a:rPr lang="hu-HU" b="1" dirty="0" err="1">
                <a:solidFill>
                  <a:srgbClr val="9900CC"/>
                </a:solidFill>
              </a:rPr>
              <a:t>Other</a:t>
            </a:r>
            <a:r>
              <a:rPr lang="hu-HU" b="1" dirty="0">
                <a:solidFill>
                  <a:srgbClr val="9900CC"/>
                </a:solidFill>
              </a:rPr>
              <a:t> </a:t>
            </a:r>
            <a:r>
              <a:rPr lang="hu-HU" b="1" dirty="0" err="1">
                <a:solidFill>
                  <a:srgbClr val="9900CC"/>
                </a:solidFill>
              </a:rPr>
              <a:t>Offices</a:t>
            </a:r>
            <a:r>
              <a:rPr lang="hu-HU" b="1" dirty="0">
                <a:solidFill>
                  <a:srgbClr val="9900CC"/>
                </a:solidFill>
              </a:rPr>
              <a:t> and </a:t>
            </a:r>
            <a:r>
              <a:rPr lang="hu-HU" b="1" dirty="0" err="1">
                <a:solidFill>
                  <a:srgbClr val="9900CC"/>
                </a:solidFill>
              </a:rPr>
              <a:t>Services</a:t>
            </a:r>
            <a:endParaRPr lang="hu-HU" b="1" dirty="0">
              <a:solidFill>
                <a:srgbClr val="9900CC"/>
              </a:solidFill>
            </a:endParaRPr>
          </a:p>
        </p:txBody>
      </p:sp>
      <p:sp>
        <p:nvSpPr>
          <p:cNvPr id="7" name="Tartalom helye 6">
            <a:extLst>
              <a:ext uri="{FF2B5EF4-FFF2-40B4-BE49-F238E27FC236}">
                <a16:creationId xmlns:a16="http://schemas.microsoft.com/office/drawing/2014/main" id="{CA114ED3-CBBD-730C-3D1F-EA38D48AF6CE}"/>
              </a:ext>
            </a:extLst>
          </p:cNvPr>
          <p:cNvSpPr>
            <a:spLocks noGrp="1"/>
          </p:cNvSpPr>
          <p:nvPr>
            <p:ph idx="1"/>
          </p:nvPr>
        </p:nvSpPr>
        <p:spPr/>
        <p:txBody>
          <a:bodyPr>
            <a:normAutofit fontScale="55000" lnSpcReduction="20000"/>
          </a:bodyPr>
          <a:lstStyle/>
          <a:p>
            <a:pPr marL="0" indent="0">
              <a:spcBef>
                <a:spcPts val="1200"/>
              </a:spcBef>
              <a:spcAft>
                <a:spcPts val="1200"/>
              </a:spcAft>
              <a:buNone/>
            </a:pPr>
            <a:r>
              <a:rPr lang="hu-HU" b="1" dirty="0">
                <a:latin typeface="Open Sans"/>
                <a:ea typeface="Open Sans"/>
                <a:cs typeface="Open Sans"/>
                <a:hlinkClick r:id="rId3"/>
              </a:rPr>
              <a:t>Academic </a:t>
            </a:r>
            <a:r>
              <a:rPr lang="hu-HU" b="1" dirty="0" err="1">
                <a:latin typeface="Open Sans"/>
                <a:ea typeface="Open Sans"/>
                <a:cs typeface="Open Sans"/>
                <a:hlinkClick r:id="rId3"/>
              </a:rPr>
              <a:t>Registrar’s</a:t>
            </a:r>
            <a:r>
              <a:rPr lang="hu-HU" b="1" dirty="0">
                <a:latin typeface="Open Sans"/>
                <a:ea typeface="Open Sans"/>
                <a:cs typeface="Open Sans"/>
                <a:hlinkClick r:id="rId3"/>
              </a:rPr>
              <a:t> Office</a:t>
            </a:r>
            <a:endParaRPr lang="hu-HU" b="1" dirty="0">
              <a:latin typeface="Open Sans"/>
              <a:ea typeface="Open Sans"/>
              <a:cs typeface="Open Sans"/>
            </a:endParaRPr>
          </a:p>
          <a:p>
            <a:pPr lvl="1">
              <a:spcBef>
                <a:spcPts val="1200"/>
              </a:spcBef>
              <a:spcAft>
                <a:spcPts val="1200"/>
              </a:spcAft>
            </a:pPr>
            <a:r>
              <a:rPr lang="hu-HU" sz="3866" dirty="0" err="1">
                <a:latin typeface="Open Sans"/>
                <a:ea typeface="Open Sans"/>
                <a:cs typeface="Open Sans"/>
              </a:rPr>
              <a:t>Neptun</a:t>
            </a:r>
            <a:r>
              <a:rPr lang="hu-HU" sz="3866" dirty="0">
                <a:latin typeface="Open Sans"/>
                <a:ea typeface="Open Sans"/>
                <a:cs typeface="Open Sans"/>
              </a:rPr>
              <a:t>, </a:t>
            </a:r>
            <a:r>
              <a:rPr lang="hu-HU" sz="3866" dirty="0" err="1">
                <a:latin typeface="Open Sans"/>
                <a:ea typeface="Open Sans"/>
                <a:cs typeface="Open Sans"/>
              </a:rPr>
              <a:t>study</a:t>
            </a:r>
            <a:r>
              <a:rPr lang="hu-HU" sz="3866" dirty="0">
                <a:latin typeface="Open Sans"/>
                <a:ea typeface="Open Sans"/>
                <a:cs typeface="Open Sans"/>
              </a:rPr>
              <a:t>- and </a:t>
            </a:r>
            <a:r>
              <a:rPr lang="hu-HU" sz="3866" dirty="0" err="1">
                <a:latin typeface="Open Sans"/>
                <a:ea typeface="Open Sans"/>
                <a:cs typeface="Open Sans"/>
              </a:rPr>
              <a:t>finance-related</a:t>
            </a:r>
            <a:r>
              <a:rPr lang="hu-HU" sz="3866" dirty="0">
                <a:latin typeface="Open Sans"/>
                <a:ea typeface="Open Sans"/>
                <a:cs typeface="Open Sans"/>
              </a:rPr>
              <a:t> </a:t>
            </a:r>
            <a:r>
              <a:rPr lang="hu-HU" sz="3866" dirty="0" err="1">
                <a:latin typeface="Open Sans"/>
                <a:ea typeface="Open Sans"/>
                <a:cs typeface="Open Sans"/>
              </a:rPr>
              <a:t>issues</a:t>
            </a:r>
            <a:r>
              <a:rPr lang="hu-HU" sz="3866" dirty="0">
                <a:latin typeface="Open Sans"/>
                <a:ea typeface="Open Sans"/>
                <a:cs typeface="Open Sans"/>
              </a:rPr>
              <a:t> </a:t>
            </a:r>
            <a:r>
              <a:rPr lang="hu-HU" sz="3866" dirty="0" err="1">
                <a:latin typeface="Open Sans"/>
                <a:ea typeface="Open Sans"/>
                <a:cs typeface="Open Sans"/>
              </a:rPr>
              <a:t>regarding</a:t>
            </a:r>
            <a:r>
              <a:rPr lang="hu-HU" sz="3866" dirty="0">
                <a:latin typeface="Open Sans"/>
                <a:ea typeface="Open Sans"/>
                <a:cs typeface="Open Sans"/>
              </a:rPr>
              <a:t> </a:t>
            </a:r>
            <a:r>
              <a:rPr lang="hu-HU" sz="3866" dirty="0" err="1">
                <a:latin typeface="Open Sans"/>
                <a:ea typeface="Open Sans"/>
                <a:cs typeface="Open Sans"/>
              </a:rPr>
              <a:t>your</a:t>
            </a:r>
            <a:r>
              <a:rPr lang="hu-HU" sz="3866" dirty="0">
                <a:latin typeface="Open Sans"/>
                <a:ea typeface="Open Sans"/>
                <a:cs typeface="Open Sans"/>
              </a:rPr>
              <a:t> </a:t>
            </a:r>
            <a:r>
              <a:rPr lang="hu-HU" sz="3866" dirty="0" err="1">
                <a:latin typeface="Open Sans"/>
                <a:ea typeface="Open Sans"/>
                <a:cs typeface="Open Sans"/>
              </a:rPr>
              <a:t>particular</a:t>
            </a:r>
            <a:r>
              <a:rPr lang="hu-HU" sz="3866" dirty="0">
                <a:latin typeface="Open Sans"/>
                <a:ea typeface="Open Sans"/>
                <a:cs typeface="Open Sans"/>
              </a:rPr>
              <a:t> </a:t>
            </a:r>
            <a:r>
              <a:rPr lang="hu-HU" sz="3866" dirty="0" err="1">
                <a:latin typeface="Open Sans"/>
                <a:ea typeface="Open Sans"/>
                <a:cs typeface="Open Sans"/>
              </a:rPr>
              <a:t>study</a:t>
            </a:r>
            <a:r>
              <a:rPr lang="hu-HU" sz="3866" dirty="0">
                <a:latin typeface="Open Sans"/>
                <a:ea typeface="Open Sans"/>
                <a:cs typeface="Open Sans"/>
              </a:rPr>
              <a:t> </a:t>
            </a:r>
            <a:r>
              <a:rPr lang="hu-HU" sz="3866" dirty="0" err="1">
                <a:latin typeface="Open Sans"/>
                <a:ea typeface="Open Sans"/>
                <a:cs typeface="Open Sans"/>
              </a:rPr>
              <a:t>programme</a:t>
            </a:r>
            <a:r>
              <a:rPr lang="hu-HU" sz="3866" dirty="0">
                <a:latin typeface="Open Sans"/>
                <a:ea typeface="Open Sans"/>
                <a:cs typeface="Open Sans"/>
              </a:rPr>
              <a:t> and </a:t>
            </a:r>
            <a:r>
              <a:rPr lang="hu-HU" sz="3866" dirty="0" err="1">
                <a:latin typeface="Open Sans"/>
                <a:ea typeface="Open Sans"/>
                <a:cs typeface="Open Sans"/>
              </a:rPr>
              <a:t>academic</a:t>
            </a:r>
            <a:r>
              <a:rPr lang="hu-HU" sz="3866" dirty="0">
                <a:latin typeface="Open Sans"/>
                <a:ea typeface="Open Sans"/>
                <a:cs typeface="Open Sans"/>
              </a:rPr>
              <a:t> </a:t>
            </a:r>
            <a:r>
              <a:rPr lang="hu-HU" sz="3866" dirty="0" err="1">
                <a:latin typeface="Open Sans"/>
                <a:ea typeface="Open Sans"/>
                <a:cs typeface="Open Sans"/>
              </a:rPr>
              <a:t>progress</a:t>
            </a:r>
            <a:endParaRPr lang="hu-HU" sz="3866" dirty="0">
              <a:latin typeface="Open Sans"/>
              <a:ea typeface="Open Sans"/>
              <a:cs typeface="Open Sans"/>
            </a:endParaRPr>
          </a:p>
          <a:p>
            <a:pPr marL="0" indent="0">
              <a:spcBef>
                <a:spcPts val="1200"/>
              </a:spcBef>
              <a:spcAft>
                <a:spcPts val="1200"/>
              </a:spcAft>
              <a:buNone/>
            </a:pPr>
            <a:r>
              <a:rPr lang="en-US" b="1" dirty="0" err="1">
                <a:latin typeface="Open Sans"/>
                <a:ea typeface="Open Sans"/>
                <a:cs typeface="Open Sans"/>
                <a:hlinkClick r:id="rId4"/>
              </a:rPr>
              <a:t>Quaestura</a:t>
            </a:r>
            <a:r>
              <a:rPr lang="en-US" b="1" dirty="0">
                <a:latin typeface="Open Sans"/>
                <a:ea typeface="Open Sans"/>
                <a:cs typeface="Open Sans"/>
                <a:hlinkClick r:id="rId4"/>
              </a:rPr>
              <a:t> Office of Student Services</a:t>
            </a:r>
            <a:endParaRPr lang="hu-HU" b="1" dirty="0">
              <a:latin typeface="Open Sans"/>
              <a:ea typeface="Open Sans"/>
              <a:cs typeface="Open Sans"/>
            </a:endParaRPr>
          </a:p>
          <a:p>
            <a:pPr lvl="1">
              <a:spcBef>
                <a:spcPts val="1200"/>
              </a:spcBef>
              <a:spcAft>
                <a:spcPts val="1200"/>
              </a:spcAft>
            </a:pPr>
            <a:r>
              <a:rPr lang="hu-HU" sz="3866" dirty="0" err="1">
                <a:latin typeface="Open Sans"/>
                <a:ea typeface="Open Sans"/>
                <a:cs typeface="Open Sans"/>
              </a:rPr>
              <a:t>Neptun</a:t>
            </a:r>
            <a:r>
              <a:rPr lang="hu-HU" sz="3866" dirty="0">
                <a:latin typeface="Open Sans"/>
                <a:ea typeface="Open Sans"/>
                <a:cs typeface="Open Sans"/>
              </a:rPr>
              <a:t>, </a:t>
            </a:r>
            <a:r>
              <a:rPr lang="hu-HU" sz="3866" dirty="0" err="1">
                <a:latin typeface="Open Sans"/>
                <a:ea typeface="Open Sans"/>
                <a:cs typeface="Open Sans"/>
              </a:rPr>
              <a:t>finances</a:t>
            </a:r>
            <a:r>
              <a:rPr lang="hu-HU" sz="3866" dirty="0">
                <a:latin typeface="Open Sans"/>
                <a:ea typeface="Open Sans"/>
                <a:cs typeface="Open Sans"/>
              </a:rPr>
              <a:t> and </a:t>
            </a:r>
            <a:r>
              <a:rPr lang="hu-HU" sz="3866" dirty="0" err="1">
                <a:latin typeface="Open Sans"/>
                <a:ea typeface="Open Sans"/>
                <a:cs typeface="Open Sans"/>
              </a:rPr>
              <a:t>general</a:t>
            </a:r>
            <a:r>
              <a:rPr lang="hu-HU" sz="3866" dirty="0">
                <a:latin typeface="Open Sans"/>
                <a:ea typeface="Open Sans"/>
                <a:cs typeface="Open Sans"/>
              </a:rPr>
              <a:t> </a:t>
            </a:r>
            <a:r>
              <a:rPr lang="hu-HU" sz="3866" dirty="0" err="1">
                <a:latin typeface="Open Sans"/>
                <a:ea typeface="Open Sans"/>
                <a:cs typeface="Open Sans"/>
              </a:rPr>
              <a:t>issues</a:t>
            </a:r>
            <a:r>
              <a:rPr lang="hu-HU" sz="3866" dirty="0">
                <a:latin typeface="Open Sans"/>
                <a:ea typeface="Open Sans"/>
                <a:cs typeface="Open Sans"/>
              </a:rPr>
              <a:t> </a:t>
            </a:r>
            <a:r>
              <a:rPr lang="hu-HU" sz="3866" dirty="0" err="1">
                <a:latin typeface="Open Sans"/>
                <a:ea typeface="Open Sans"/>
                <a:cs typeface="Open Sans"/>
              </a:rPr>
              <a:t>related</a:t>
            </a:r>
            <a:r>
              <a:rPr lang="hu-HU" sz="3866" dirty="0">
                <a:latin typeface="Open Sans"/>
                <a:ea typeface="Open Sans"/>
                <a:cs typeface="Open Sans"/>
              </a:rPr>
              <a:t> </a:t>
            </a:r>
            <a:r>
              <a:rPr lang="hu-HU" sz="3866" dirty="0" err="1">
                <a:latin typeface="Open Sans"/>
                <a:ea typeface="Open Sans"/>
                <a:cs typeface="Open Sans"/>
              </a:rPr>
              <a:t>to</a:t>
            </a:r>
            <a:r>
              <a:rPr lang="hu-HU" sz="3866" dirty="0">
                <a:latin typeface="Open Sans"/>
                <a:ea typeface="Open Sans"/>
                <a:cs typeface="Open Sans"/>
              </a:rPr>
              <a:t> </a:t>
            </a:r>
            <a:r>
              <a:rPr lang="hu-HU" sz="3866" dirty="0" err="1">
                <a:latin typeface="Open Sans"/>
                <a:ea typeface="Open Sans"/>
                <a:cs typeface="Open Sans"/>
              </a:rPr>
              <a:t>your</a:t>
            </a:r>
            <a:r>
              <a:rPr lang="hu-HU" sz="3866" dirty="0">
                <a:latin typeface="Open Sans"/>
                <a:ea typeface="Open Sans"/>
                <a:cs typeface="Open Sans"/>
              </a:rPr>
              <a:t> </a:t>
            </a:r>
            <a:r>
              <a:rPr lang="hu-HU" sz="3866" dirty="0" err="1">
                <a:latin typeface="Open Sans"/>
                <a:ea typeface="Open Sans"/>
                <a:cs typeface="Open Sans"/>
              </a:rPr>
              <a:t>student</a:t>
            </a:r>
            <a:r>
              <a:rPr lang="hu-HU" sz="3866" dirty="0">
                <a:latin typeface="Open Sans"/>
                <a:ea typeface="Open Sans"/>
                <a:cs typeface="Open Sans"/>
              </a:rPr>
              <a:t> status</a:t>
            </a:r>
            <a:endParaRPr lang="hu-HU" sz="3866" dirty="0"/>
          </a:p>
          <a:p>
            <a:pPr marL="0" indent="0">
              <a:spcBef>
                <a:spcPts val="1200"/>
              </a:spcBef>
              <a:spcAft>
                <a:spcPts val="1200"/>
              </a:spcAft>
              <a:buNone/>
            </a:pPr>
            <a:r>
              <a:rPr lang="hu-HU" sz="4400" b="1" dirty="0" err="1">
                <a:latin typeface="Open Sans"/>
                <a:ea typeface="Open Sans"/>
                <a:cs typeface="Open Sans"/>
                <a:hlinkClick r:id="rId5"/>
              </a:rPr>
              <a:t>Student’s</a:t>
            </a:r>
            <a:r>
              <a:rPr lang="hu-HU" sz="4400" b="1" dirty="0">
                <a:latin typeface="Open Sans"/>
                <a:ea typeface="Open Sans"/>
                <a:cs typeface="Open Sans"/>
                <a:hlinkClick r:id="rId5"/>
              </a:rPr>
              <a:t> Union</a:t>
            </a:r>
            <a:r>
              <a:rPr lang="hu-HU" sz="4400" b="1" dirty="0">
                <a:latin typeface="Open Sans"/>
                <a:ea typeface="Open Sans"/>
                <a:cs typeface="Open Sans"/>
              </a:rPr>
              <a:t> (HÖK)</a:t>
            </a:r>
          </a:p>
          <a:p>
            <a:pPr lvl="1">
              <a:spcBef>
                <a:spcPts val="1200"/>
              </a:spcBef>
              <a:spcAft>
                <a:spcPts val="1200"/>
              </a:spcAft>
            </a:pPr>
            <a:r>
              <a:rPr lang="hu-HU" sz="3866" dirty="0" err="1">
                <a:latin typeface="Open Sans"/>
                <a:ea typeface="Open Sans"/>
                <a:cs typeface="Open Sans"/>
              </a:rPr>
              <a:t>Your</a:t>
            </a:r>
            <a:r>
              <a:rPr lang="hu-HU" sz="3866" dirty="0">
                <a:latin typeface="Open Sans"/>
                <a:ea typeface="Open Sans"/>
                <a:cs typeface="Open Sans"/>
              </a:rPr>
              <a:t> </a:t>
            </a:r>
            <a:r>
              <a:rPr lang="hu-HU" sz="3866" dirty="0" err="1">
                <a:latin typeface="Open Sans"/>
                <a:ea typeface="Open Sans"/>
                <a:cs typeface="Open Sans"/>
              </a:rPr>
              <a:t>faculty</a:t>
            </a:r>
            <a:r>
              <a:rPr lang="hu-HU" sz="3866" dirty="0">
                <a:latin typeface="Open Sans"/>
                <a:ea typeface="Open Sans"/>
                <a:cs typeface="Open Sans"/>
              </a:rPr>
              <a:t> </a:t>
            </a:r>
            <a:r>
              <a:rPr lang="hu-HU" sz="3866" dirty="0" err="1">
                <a:latin typeface="Open Sans"/>
                <a:ea typeface="Open Sans"/>
                <a:cs typeface="Open Sans"/>
              </a:rPr>
              <a:t>student</a:t>
            </a:r>
            <a:r>
              <a:rPr lang="hu-HU" sz="3866" dirty="0">
                <a:latin typeface="Open Sans"/>
                <a:ea typeface="Open Sans"/>
                <a:cs typeface="Open Sans"/>
              </a:rPr>
              <a:t> </a:t>
            </a:r>
            <a:r>
              <a:rPr lang="hu-HU" sz="3866" dirty="0" err="1">
                <a:latin typeface="Open Sans"/>
                <a:ea typeface="Open Sans"/>
                <a:cs typeface="Open Sans"/>
              </a:rPr>
              <a:t>government</a:t>
            </a:r>
            <a:r>
              <a:rPr lang="hu-HU" sz="3866" dirty="0">
                <a:latin typeface="Open Sans"/>
                <a:ea typeface="Open Sans"/>
                <a:cs typeface="Open Sans"/>
              </a:rPr>
              <a:t> </a:t>
            </a:r>
            <a:r>
              <a:rPr lang="hu-HU" sz="3866" dirty="0" err="1">
                <a:latin typeface="Open Sans"/>
                <a:ea typeface="Open Sans"/>
                <a:cs typeface="Open Sans"/>
              </a:rPr>
              <a:t>offers</a:t>
            </a:r>
            <a:r>
              <a:rPr lang="hu-HU" sz="3866" dirty="0">
                <a:latin typeface="Open Sans"/>
                <a:ea typeface="Open Sans"/>
                <a:cs typeface="Open Sans"/>
              </a:rPr>
              <a:t> </a:t>
            </a:r>
            <a:r>
              <a:rPr lang="en-US" sz="3866" dirty="0">
                <a:latin typeface="Open Sans"/>
                <a:ea typeface="Open Sans"/>
                <a:cs typeface="Open Sans"/>
              </a:rPr>
              <a:t>representation, </a:t>
            </a:r>
            <a:r>
              <a:rPr lang="hu-HU" sz="4000" dirty="0">
                <a:latin typeface="Open Sans"/>
                <a:ea typeface="Open Sans"/>
                <a:cs typeface="Open Sans"/>
              </a:rPr>
              <a:t>creates a bridge between students and University’s administration and organises fun events as well!</a:t>
            </a:r>
            <a:endParaRPr lang="hu-HU" sz="3866" dirty="0">
              <a:latin typeface="Open Sans"/>
              <a:ea typeface="Open Sans"/>
              <a:cs typeface="Open Sans"/>
            </a:endParaRPr>
          </a:p>
        </p:txBody>
      </p:sp>
    </p:spTree>
    <p:extLst>
      <p:ext uri="{BB962C8B-B14F-4D97-AF65-F5344CB8AC3E}">
        <p14:creationId xmlns:p14="http://schemas.microsoft.com/office/powerpoint/2010/main" val="3675803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B93840-F110-4C3D-5FBC-FF14378487E2}"/>
              </a:ext>
            </a:extLst>
          </p:cNvPr>
          <p:cNvSpPr>
            <a:spLocks noGrp="1"/>
          </p:cNvSpPr>
          <p:nvPr>
            <p:ph type="title"/>
          </p:nvPr>
        </p:nvSpPr>
        <p:spPr/>
        <p:txBody>
          <a:bodyPr/>
          <a:lstStyle/>
          <a:p>
            <a:r>
              <a:rPr lang="hu-HU" b="1" dirty="0">
                <a:solidFill>
                  <a:srgbClr val="9900CC"/>
                </a:solidFill>
              </a:rPr>
              <a:t>ARO</a:t>
            </a:r>
            <a:endParaRPr lang="hu-HU" dirty="0"/>
          </a:p>
        </p:txBody>
      </p:sp>
      <p:pic>
        <p:nvPicPr>
          <p:cNvPr id="5" name="Content Placeholder 4">
            <a:extLst>
              <a:ext uri="{FF2B5EF4-FFF2-40B4-BE49-F238E27FC236}">
                <a16:creationId xmlns:a16="http://schemas.microsoft.com/office/drawing/2014/main" id="{1B27E2E2-759D-4D2D-70A0-3E22218C0AF9}"/>
              </a:ext>
            </a:extLst>
          </p:cNvPr>
          <p:cNvPicPr>
            <a:picLocks noGrp="1" noChangeAspect="1"/>
          </p:cNvPicPr>
          <p:nvPr>
            <p:ph idx="1"/>
          </p:nvPr>
        </p:nvPicPr>
        <p:blipFill>
          <a:blip r:embed="rId2"/>
          <a:stretch>
            <a:fillRect/>
          </a:stretch>
        </p:blipFill>
        <p:spPr>
          <a:xfrm>
            <a:off x="4767263" y="461323"/>
            <a:ext cx="6815137" cy="5028891"/>
          </a:xfrm>
        </p:spPr>
      </p:pic>
      <p:sp>
        <p:nvSpPr>
          <p:cNvPr id="7" name="Text Placeholder 6">
            <a:extLst>
              <a:ext uri="{FF2B5EF4-FFF2-40B4-BE49-F238E27FC236}">
                <a16:creationId xmlns:a16="http://schemas.microsoft.com/office/drawing/2014/main" id="{4B897754-1D40-F54C-AAC4-5F16AFF15470}"/>
              </a:ext>
            </a:extLst>
          </p:cNvPr>
          <p:cNvSpPr>
            <a:spLocks noGrp="1"/>
          </p:cNvSpPr>
          <p:nvPr>
            <p:ph type="body" sz="half" idx="2"/>
          </p:nvPr>
        </p:nvSpPr>
        <p:spPr/>
        <p:txBody>
          <a:bodyPr>
            <a:normAutofit fontScale="92500" lnSpcReduction="20000"/>
          </a:bodyPr>
          <a:lstStyle/>
          <a:p>
            <a:r>
              <a:rPr lang="hu-HU" b="1" dirty="0"/>
              <a:t>Balázs Dominik Fejes - </a:t>
            </a:r>
            <a:r>
              <a:rPr lang="hu-HU" u="sng" dirty="0">
                <a:hlinkClick r:id="rId3"/>
              </a:rPr>
              <a:t>fejes.balazs@tatk.elte.hu</a:t>
            </a:r>
            <a:r>
              <a:rPr lang="hu-HU" b="1" dirty="0"/>
              <a:t>:</a:t>
            </a:r>
          </a:p>
          <a:p>
            <a:pPr marL="342900" indent="-342900">
              <a:buFont typeface="Arial" panose="020B0604020202020204" pitchFamily="34" charset="0"/>
              <a:buChar char="•"/>
            </a:pPr>
            <a:r>
              <a:rPr lang="en-US" dirty="0"/>
              <a:t>Community and Civil Development Studies</a:t>
            </a:r>
            <a:r>
              <a:rPr lang="hu-HU" dirty="0"/>
              <a:t> MA</a:t>
            </a:r>
          </a:p>
          <a:p>
            <a:pPr marL="342900" indent="-342900">
              <a:buFont typeface="Arial" panose="020B0604020202020204" pitchFamily="34" charset="0"/>
              <a:buChar char="•"/>
            </a:pPr>
            <a:r>
              <a:rPr lang="hu-HU" dirty="0"/>
              <a:t>Cultural Anthropology MA</a:t>
            </a:r>
          </a:p>
          <a:p>
            <a:pPr marL="342900" indent="-342900">
              <a:buFont typeface="Arial" panose="020B0604020202020204" pitchFamily="34" charset="0"/>
              <a:buChar char="•"/>
            </a:pPr>
            <a:r>
              <a:rPr lang="hu-HU" dirty="0"/>
              <a:t>Ethnic and Minority Policy MA</a:t>
            </a:r>
          </a:p>
          <a:p>
            <a:pPr marL="342900" indent="-342900">
              <a:buFont typeface="Arial" panose="020B0604020202020204" pitchFamily="34" charset="0"/>
              <a:buChar char="•"/>
            </a:pPr>
            <a:r>
              <a:rPr lang="hu-HU" dirty="0"/>
              <a:t>Sociology BA</a:t>
            </a:r>
          </a:p>
          <a:p>
            <a:r>
              <a:rPr lang="hu-HU" b="1" dirty="0"/>
              <a:t>Enikő Kuklics - </a:t>
            </a:r>
            <a:r>
              <a:rPr lang="hu-HU" u="sng" dirty="0">
                <a:hlinkClick r:id="rId4"/>
              </a:rPr>
              <a:t>kuklics.eniko@tatk.elte.hu</a:t>
            </a:r>
            <a:r>
              <a:rPr lang="hu-HU" u="sng" dirty="0"/>
              <a:t>: </a:t>
            </a:r>
          </a:p>
          <a:p>
            <a:pPr marL="342900" indent="-342900">
              <a:buFont typeface="Arial" panose="020B0604020202020204" pitchFamily="34" charset="0"/>
              <a:buChar char="•"/>
            </a:pPr>
            <a:r>
              <a:rPr lang="hu-HU" dirty="0"/>
              <a:t>Applied Economics BSc</a:t>
            </a:r>
          </a:p>
          <a:p>
            <a:pPr marL="342900" indent="-342900">
              <a:buFont typeface="Arial" panose="020B0604020202020204" pitchFamily="34" charset="0"/>
              <a:buChar char="•"/>
            </a:pPr>
            <a:r>
              <a:rPr lang="hu-HU" dirty="0"/>
              <a:t>International Relations BA</a:t>
            </a:r>
          </a:p>
          <a:p>
            <a:pPr marL="342900" indent="-342900">
              <a:buFont typeface="Arial" panose="020B0604020202020204" pitchFamily="34" charset="0"/>
              <a:buChar char="•"/>
            </a:pPr>
            <a:r>
              <a:rPr lang="hu-HU" dirty="0"/>
              <a:t>International Relations MA</a:t>
            </a:r>
          </a:p>
        </p:txBody>
      </p:sp>
    </p:spTree>
    <p:extLst>
      <p:ext uri="{BB962C8B-B14F-4D97-AF65-F5344CB8AC3E}">
        <p14:creationId xmlns:p14="http://schemas.microsoft.com/office/powerpoint/2010/main" val="3502365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artalom helye 7">
            <a:extLst>
              <a:ext uri="{FF2B5EF4-FFF2-40B4-BE49-F238E27FC236}">
                <a16:creationId xmlns:a16="http://schemas.microsoft.com/office/drawing/2014/main" id="{D0C2A3F2-AA8E-AA6D-C5CB-99F7A04F3329}"/>
              </a:ext>
            </a:extLst>
          </p:cNvPr>
          <p:cNvSpPr>
            <a:spLocks noGrp="1"/>
          </p:cNvSpPr>
          <p:nvPr>
            <p:ph idx="1"/>
          </p:nvPr>
        </p:nvSpPr>
        <p:spPr>
          <a:xfrm>
            <a:off x="6485920" y="786298"/>
            <a:ext cx="4339468" cy="4922874"/>
          </a:xfrm>
        </p:spPr>
        <p:txBody>
          <a:bodyPr>
            <a:normAutofit fontScale="40000" lnSpcReduction="20000"/>
          </a:bodyPr>
          <a:lstStyle/>
          <a:p>
            <a:pPr marL="0" indent="0">
              <a:spcBef>
                <a:spcPts val="1200"/>
              </a:spcBef>
              <a:spcAft>
                <a:spcPts val="1200"/>
              </a:spcAft>
              <a:buNone/>
            </a:pPr>
            <a:r>
              <a:rPr lang="hu-HU" b="1" dirty="0">
                <a:hlinkClick r:id="rId2"/>
              </a:rPr>
              <a:t>Némedi Dénes </a:t>
            </a:r>
            <a:r>
              <a:rPr lang="hu-HU" b="1" dirty="0" err="1">
                <a:hlinkClick r:id="rId2"/>
              </a:rPr>
              <a:t>Library</a:t>
            </a:r>
            <a:r>
              <a:rPr lang="hu-HU" b="1" dirty="0"/>
              <a:t> and </a:t>
            </a:r>
            <a:r>
              <a:rPr lang="hu-HU" b="1" dirty="0" err="1"/>
              <a:t>the</a:t>
            </a:r>
            <a:r>
              <a:rPr lang="hu-HU" b="1" dirty="0"/>
              <a:t> </a:t>
            </a:r>
            <a:r>
              <a:rPr lang="hu-HU" b="1" dirty="0">
                <a:hlinkClick r:id="rId3"/>
              </a:rPr>
              <a:t>ELTE University </a:t>
            </a:r>
            <a:r>
              <a:rPr lang="hu-HU" b="1" dirty="0" err="1">
                <a:hlinkClick r:id="rId3"/>
              </a:rPr>
              <a:t>library</a:t>
            </a:r>
            <a:r>
              <a:rPr lang="hu-HU" b="1" dirty="0">
                <a:hlinkClick r:id="rId3"/>
              </a:rPr>
              <a:t> </a:t>
            </a:r>
            <a:r>
              <a:rPr lang="hu-HU" b="1" dirty="0" err="1">
                <a:hlinkClick r:id="rId3"/>
              </a:rPr>
              <a:t>services</a:t>
            </a:r>
            <a:r>
              <a:rPr lang="hu-HU" b="1" dirty="0"/>
              <a:t>: </a:t>
            </a:r>
            <a:r>
              <a:rPr lang="hu-HU" dirty="0" err="1"/>
              <a:t>learning</a:t>
            </a:r>
            <a:r>
              <a:rPr lang="hu-HU" dirty="0"/>
              <a:t> </a:t>
            </a:r>
            <a:r>
              <a:rPr lang="hu-HU" dirty="0" err="1"/>
              <a:t>support</a:t>
            </a:r>
            <a:r>
              <a:rPr lang="hu-HU" dirty="0"/>
              <a:t> and </a:t>
            </a:r>
            <a:r>
              <a:rPr lang="hu-HU" dirty="0" err="1"/>
              <a:t>vast</a:t>
            </a:r>
            <a:r>
              <a:rPr lang="hu-HU" dirty="0"/>
              <a:t> </a:t>
            </a:r>
            <a:r>
              <a:rPr lang="hu-HU" dirty="0" err="1"/>
              <a:t>collection</a:t>
            </a:r>
            <a:r>
              <a:rPr lang="hu-HU" dirty="0"/>
              <a:t> of </a:t>
            </a:r>
            <a:r>
              <a:rPr lang="hu-HU" dirty="0" err="1"/>
              <a:t>documents</a:t>
            </a:r>
            <a:r>
              <a:rPr lang="hu-HU" dirty="0"/>
              <a:t>!</a:t>
            </a:r>
          </a:p>
          <a:p>
            <a:pPr marL="0" indent="0">
              <a:spcBef>
                <a:spcPts val="1200"/>
              </a:spcBef>
              <a:spcAft>
                <a:spcPts val="1200"/>
              </a:spcAft>
              <a:buNone/>
            </a:pPr>
            <a:r>
              <a:rPr lang="hu-HU" b="1" dirty="0">
                <a:hlinkClick r:id="rId4"/>
              </a:rPr>
              <a:t>Computer </a:t>
            </a:r>
            <a:r>
              <a:rPr lang="hu-HU" b="1" dirty="0" err="1">
                <a:hlinkClick r:id="rId4"/>
              </a:rPr>
              <a:t>facilities</a:t>
            </a:r>
            <a:r>
              <a:rPr lang="hu-HU" b="1" dirty="0">
                <a:hlinkClick r:id="rId4"/>
              </a:rPr>
              <a:t> and internet</a:t>
            </a:r>
            <a:r>
              <a:rPr lang="hu-HU" b="1" dirty="0"/>
              <a:t>: </a:t>
            </a:r>
            <a:r>
              <a:rPr lang="hu-HU" dirty="0" err="1"/>
              <a:t>create</a:t>
            </a:r>
            <a:r>
              <a:rPr lang="hu-HU" dirty="0"/>
              <a:t> </a:t>
            </a:r>
            <a:r>
              <a:rPr lang="hu-HU" dirty="0" err="1"/>
              <a:t>your</a:t>
            </a:r>
            <a:r>
              <a:rPr lang="hu-HU" dirty="0"/>
              <a:t> </a:t>
            </a:r>
            <a:r>
              <a:rPr lang="hu-HU" dirty="0">
                <a:hlinkClick r:id="rId5"/>
              </a:rPr>
              <a:t>IIG ID </a:t>
            </a:r>
            <a:r>
              <a:rPr lang="hu-HU" dirty="0" err="1"/>
              <a:t>to</a:t>
            </a:r>
            <a:r>
              <a:rPr lang="hu-HU" dirty="0"/>
              <a:t> </a:t>
            </a:r>
            <a:r>
              <a:rPr lang="hu-HU" dirty="0" err="1"/>
              <a:t>access</a:t>
            </a:r>
            <a:r>
              <a:rPr lang="hu-HU" dirty="0"/>
              <a:t> </a:t>
            </a:r>
            <a:r>
              <a:rPr lang="hu-HU" dirty="0" err="1"/>
              <a:t>the</a:t>
            </a:r>
            <a:r>
              <a:rPr lang="hu-HU" dirty="0"/>
              <a:t> IT </a:t>
            </a:r>
            <a:r>
              <a:rPr lang="hu-HU" dirty="0" err="1"/>
              <a:t>facilities</a:t>
            </a:r>
            <a:r>
              <a:rPr lang="hu-HU" dirty="0"/>
              <a:t>!</a:t>
            </a:r>
          </a:p>
          <a:p>
            <a:pPr marL="0" indent="0">
              <a:spcBef>
                <a:spcPts val="1200"/>
              </a:spcBef>
              <a:spcAft>
                <a:spcPts val="1200"/>
              </a:spcAft>
              <a:buNone/>
            </a:pPr>
            <a:r>
              <a:rPr lang="hu-HU" b="1" dirty="0">
                <a:hlinkClick r:id="rId6"/>
              </a:rPr>
              <a:t>Free general and academic English courses</a:t>
            </a:r>
            <a:endParaRPr lang="hu-HU" dirty="0"/>
          </a:p>
          <a:p>
            <a:pPr marL="0" indent="0">
              <a:spcBef>
                <a:spcPts val="1200"/>
              </a:spcBef>
              <a:spcAft>
                <a:spcPts val="1200"/>
              </a:spcAft>
              <a:buNone/>
            </a:pPr>
            <a:r>
              <a:rPr lang="hu-HU" b="1" dirty="0" err="1">
                <a:hlinkClick r:id="rId7"/>
              </a:rPr>
              <a:t>Sports</a:t>
            </a:r>
            <a:r>
              <a:rPr lang="hu-HU" b="1" dirty="0">
                <a:hlinkClick r:id="rId7"/>
              </a:rPr>
              <a:t> and </a:t>
            </a:r>
            <a:r>
              <a:rPr lang="hu-HU" b="1" dirty="0" err="1">
                <a:hlinkClick r:id="rId7"/>
              </a:rPr>
              <a:t>culture</a:t>
            </a:r>
            <a:endParaRPr lang="hu-HU" dirty="0"/>
          </a:p>
          <a:p>
            <a:pPr marL="0" indent="0">
              <a:spcBef>
                <a:spcPts val="1200"/>
              </a:spcBef>
              <a:spcAft>
                <a:spcPts val="1200"/>
              </a:spcAft>
              <a:buNone/>
            </a:pPr>
            <a:r>
              <a:rPr lang="hu-HU" b="1" dirty="0">
                <a:hlinkClick r:id="rId8"/>
              </a:rPr>
              <a:t>Services for students with special needs</a:t>
            </a:r>
            <a:endParaRPr lang="hu-HU" b="1" dirty="0"/>
          </a:p>
          <a:p>
            <a:pPr marL="0" indent="0">
              <a:spcBef>
                <a:spcPts val="1200"/>
              </a:spcBef>
              <a:spcAft>
                <a:spcPts val="1200"/>
              </a:spcAft>
              <a:buNone/>
            </a:pPr>
            <a:r>
              <a:rPr lang="hu-HU" b="1" dirty="0">
                <a:hlinkClick r:id="rId9"/>
              </a:rPr>
              <a:t>Pastoral services</a:t>
            </a:r>
            <a:endParaRPr lang="hu-HU" b="1" dirty="0"/>
          </a:p>
          <a:p>
            <a:pPr marL="0" indent="0">
              <a:spcBef>
                <a:spcPts val="1200"/>
              </a:spcBef>
              <a:spcAft>
                <a:spcPts val="1200"/>
              </a:spcAft>
              <a:buNone/>
            </a:pPr>
            <a:r>
              <a:rPr lang="hu-HU" b="1" dirty="0">
                <a:hlinkClick r:id="rId10"/>
              </a:rPr>
              <a:t>Counselling service</a:t>
            </a:r>
            <a:endParaRPr lang="hu-HU" b="1" dirty="0"/>
          </a:p>
        </p:txBody>
      </p:sp>
      <p:pic>
        <p:nvPicPr>
          <p:cNvPr id="14" name="Tartalom helye 7">
            <a:extLst>
              <a:ext uri="{FF2B5EF4-FFF2-40B4-BE49-F238E27FC236}">
                <a16:creationId xmlns:a16="http://schemas.microsoft.com/office/drawing/2014/main" id="{6A0FA685-230F-A877-7B64-C9C266225BE6}"/>
              </a:ext>
            </a:extLst>
          </p:cNvPr>
          <p:cNvPicPr>
            <a:picLocks noChangeAspect="1"/>
          </p:cNvPicPr>
          <p:nvPr/>
        </p:nvPicPr>
        <p:blipFill>
          <a:blip r:embed="rId11"/>
          <a:stretch>
            <a:fillRect/>
          </a:stretch>
        </p:blipFill>
        <p:spPr>
          <a:xfrm>
            <a:off x="0" y="0"/>
            <a:ext cx="6343838" cy="6858000"/>
          </a:xfrm>
          <a:prstGeom prst="rect">
            <a:avLst/>
          </a:prstGeom>
        </p:spPr>
      </p:pic>
    </p:spTree>
    <p:extLst>
      <p:ext uri="{BB962C8B-B14F-4D97-AF65-F5344CB8AC3E}">
        <p14:creationId xmlns:p14="http://schemas.microsoft.com/office/powerpoint/2010/main" val="2158875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E4CC1D67-FBAF-4354-9787-B349DF6F9318}"/>
              </a:ext>
            </a:extLst>
          </p:cNvPr>
          <p:cNvSpPr>
            <a:spLocks noGrp="1"/>
          </p:cNvSpPr>
          <p:nvPr>
            <p:ph type="title"/>
          </p:nvPr>
        </p:nvSpPr>
        <p:spPr/>
        <p:txBody>
          <a:bodyPr>
            <a:normAutofit fontScale="90000"/>
          </a:bodyPr>
          <a:lstStyle/>
          <a:p>
            <a:r>
              <a:rPr lang="hu-HU" b="1" dirty="0">
                <a:solidFill>
                  <a:srgbClr val="9900CC"/>
                </a:solidFill>
              </a:rPr>
              <a:t>Lágymányos campus</a:t>
            </a:r>
          </a:p>
        </p:txBody>
      </p:sp>
      <p:sp>
        <p:nvSpPr>
          <p:cNvPr id="6" name="Szöveg helye 5">
            <a:extLst>
              <a:ext uri="{FF2B5EF4-FFF2-40B4-BE49-F238E27FC236}">
                <a16:creationId xmlns:a16="http://schemas.microsoft.com/office/drawing/2014/main" id="{FC1BE566-5ABB-4E34-B526-1C247000F76A}"/>
              </a:ext>
            </a:extLst>
          </p:cNvPr>
          <p:cNvSpPr>
            <a:spLocks noGrp="1"/>
          </p:cNvSpPr>
          <p:nvPr>
            <p:ph type="body" idx="1"/>
          </p:nvPr>
        </p:nvSpPr>
        <p:spPr>
          <a:xfrm>
            <a:off x="650943" y="1654383"/>
            <a:ext cx="5157717" cy="639763"/>
          </a:xfrm>
        </p:spPr>
        <p:txBody>
          <a:bodyPr>
            <a:normAutofit fontScale="92500" lnSpcReduction="10000"/>
          </a:bodyPr>
          <a:lstStyle/>
          <a:p>
            <a:pPr algn="ctr"/>
            <a:r>
              <a:rPr lang="en-GB" altLang="hu-HU" b="1" dirty="0"/>
              <a:t>Northern building </a:t>
            </a:r>
            <a:br>
              <a:rPr lang="hu-HU" altLang="hu-HU" b="1" dirty="0"/>
            </a:br>
            <a:r>
              <a:rPr lang="en-GB" altLang="hu-HU" b="1" dirty="0"/>
              <a:t>(room codes like: </a:t>
            </a:r>
            <a:r>
              <a:rPr lang="en-GB" altLang="hu-HU" b="1" dirty="0">
                <a:solidFill>
                  <a:srgbClr val="FF0000"/>
                </a:solidFill>
              </a:rPr>
              <a:t>LÉ</a:t>
            </a:r>
            <a:r>
              <a:rPr lang="en-GB" altLang="hu-HU" b="1" dirty="0"/>
              <a:t>-1-22; </a:t>
            </a:r>
            <a:r>
              <a:rPr lang="en-GB" altLang="hu-HU" b="1" dirty="0">
                <a:solidFill>
                  <a:srgbClr val="FF0000"/>
                </a:solidFill>
              </a:rPr>
              <a:t>LK</a:t>
            </a:r>
            <a:r>
              <a:rPr lang="en-GB" altLang="hu-HU" b="1" dirty="0"/>
              <a:t>-3-66)</a:t>
            </a:r>
          </a:p>
          <a:p>
            <a:endParaRPr lang="hu-HU" dirty="0"/>
          </a:p>
        </p:txBody>
      </p:sp>
      <p:sp>
        <p:nvSpPr>
          <p:cNvPr id="8" name="Szöveg helye 7">
            <a:extLst>
              <a:ext uri="{FF2B5EF4-FFF2-40B4-BE49-F238E27FC236}">
                <a16:creationId xmlns:a16="http://schemas.microsoft.com/office/drawing/2014/main" id="{52272762-1651-45D3-A989-FFEF7C67874A}"/>
              </a:ext>
            </a:extLst>
          </p:cNvPr>
          <p:cNvSpPr>
            <a:spLocks noGrp="1"/>
          </p:cNvSpPr>
          <p:nvPr>
            <p:ph type="body" sz="quarter" idx="3"/>
          </p:nvPr>
        </p:nvSpPr>
        <p:spPr>
          <a:xfrm>
            <a:off x="6267681" y="1658871"/>
            <a:ext cx="5389033" cy="639763"/>
          </a:xfrm>
        </p:spPr>
        <p:txBody>
          <a:bodyPr>
            <a:normAutofit fontScale="92500" lnSpcReduction="10000"/>
          </a:bodyPr>
          <a:lstStyle/>
          <a:p>
            <a:pPr algn="ctr"/>
            <a:r>
              <a:rPr lang="en-GB" altLang="hu-HU" b="1" dirty="0"/>
              <a:t>Southern building </a:t>
            </a:r>
            <a:br>
              <a:rPr lang="hu-HU" altLang="hu-HU" b="1" dirty="0"/>
            </a:br>
            <a:r>
              <a:rPr lang="en-GB" altLang="hu-HU" b="1" dirty="0"/>
              <a:t>(room codes like: </a:t>
            </a:r>
            <a:r>
              <a:rPr lang="en-GB" altLang="hu-HU" b="1" dirty="0">
                <a:solidFill>
                  <a:srgbClr val="FF0000"/>
                </a:solidFill>
              </a:rPr>
              <a:t>LD</a:t>
            </a:r>
            <a:r>
              <a:rPr lang="en-GB" altLang="hu-HU" b="1" dirty="0"/>
              <a:t>-0-820)</a:t>
            </a:r>
            <a:endParaRPr lang="en-GB" b="1" dirty="0"/>
          </a:p>
          <a:p>
            <a:endParaRPr lang="hu-HU" dirty="0"/>
          </a:p>
        </p:txBody>
      </p:sp>
      <p:pic>
        <p:nvPicPr>
          <p:cNvPr id="11" name="Picture 4">
            <a:extLst>
              <a:ext uri="{FF2B5EF4-FFF2-40B4-BE49-F238E27FC236}">
                <a16:creationId xmlns:a16="http://schemas.microsoft.com/office/drawing/2014/main" id="{3A56FB04-07A9-4223-A903-D71F35210FCC}"/>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102456" y="2533273"/>
            <a:ext cx="3719484" cy="2789613"/>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482CFA17-D7DE-4522-89D1-E6C28E8738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0060" y="2533274"/>
            <a:ext cx="3719484" cy="2789613"/>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4423528"/>
      </p:ext>
    </p:extLst>
  </p:cSld>
  <p:clrMapOvr>
    <a:masterClrMapping/>
  </p:clrMapOvr>
</p:sld>
</file>

<file path=ppt/theme/theme1.xml><?xml version="1.0" encoding="utf-8"?>
<a:theme xmlns:a="http://schemas.openxmlformats.org/drawingml/2006/main" name="7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11792</TotalTime>
  <Words>2645</Words>
  <Application>Microsoft Office PowerPoint</Application>
  <PresentationFormat>Szélesvásznú</PresentationFormat>
  <Paragraphs>247</Paragraphs>
  <Slides>27</Slides>
  <Notes>8</Notes>
  <HiddenSlides>0</HiddenSlides>
  <MMClips>1</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27</vt:i4>
      </vt:variant>
    </vt:vector>
  </HeadingPairs>
  <TitlesOfParts>
    <vt:vector size="33" baseType="lpstr">
      <vt:lpstr>Calibri</vt:lpstr>
      <vt:lpstr>Arial</vt:lpstr>
      <vt:lpstr>Open Sans</vt:lpstr>
      <vt:lpstr>Wingdings</vt:lpstr>
      <vt:lpstr>Cambria</vt:lpstr>
      <vt:lpstr>7_Office-téma</vt:lpstr>
      <vt:lpstr>PowerPoint-bemutató</vt:lpstr>
      <vt:lpstr>What we will talk about</vt:lpstr>
      <vt:lpstr>Welcome to ELTE!</vt:lpstr>
      <vt:lpstr>ELTE TÁTK (Társadalomtudományi Kar)</vt:lpstr>
      <vt:lpstr>The International Office – international@tatk.elte.hu</vt:lpstr>
      <vt:lpstr>Other Offices and Services</vt:lpstr>
      <vt:lpstr>ARO</vt:lpstr>
      <vt:lpstr>PowerPoint-bemutató</vt:lpstr>
      <vt:lpstr>Lágymányos campus</vt:lpstr>
      <vt:lpstr>To-do’s upon your arrival</vt:lpstr>
      <vt:lpstr>Enrolment, registration, course registration</vt:lpstr>
      <vt:lpstr>Your unified study platform</vt:lpstr>
      <vt:lpstr> Course registration</vt:lpstr>
      <vt:lpstr>Neptun tutorial</vt:lpstr>
      <vt:lpstr>Your legal stay in Hungary</vt:lpstr>
      <vt:lpstr>Residence permit</vt:lpstr>
      <vt:lpstr>Accommodation</vt:lpstr>
      <vt:lpstr>Student ID</vt:lpstr>
      <vt:lpstr>Health Insurance</vt:lpstr>
      <vt:lpstr>Funding and finances </vt:lpstr>
      <vt:lpstr>PowerPoint-bemutató</vt:lpstr>
      <vt:lpstr>PowerPoint-bemutató</vt:lpstr>
      <vt:lpstr>Extra tasks of scholarship holders</vt:lpstr>
      <vt:lpstr>Erasmus+</vt:lpstr>
      <vt:lpstr>PowerPoint-bemutató</vt:lpstr>
      <vt:lpstr>Questions?</vt:lpstr>
      <vt:lpstr>PowerPoint-bemutató</vt:lpstr>
    </vt:vector>
  </TitlesOfParts>
  <Company>Generali Biztosító Zrt.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Vernyik Adrienn</dc:creator>
  <cp:lastModifiedBy>Bagi Eszter Borbála</cp:lastModifiedBy>
  <cp:revision>383</cp:revision>
  <cp:lastPrinted>2023-09-15T10:45:53Z</cp:lastPrinted>
  <dcterms:created xsi:type="dcterms:W3CDTF">2017-09-17T17:48:30Z</dcterms:created>
  <dcterms:modified xsi:type="dcterms:W3CDTF">2024-08-23T12:16:54Z</dcterms:modified>
</cp:coreProperties>
</file>