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5" r:id="rId9"/>
    <p:sldId id="264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Sorozat 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Munka1!$A$2:$A$6</c:f>
              <c:strCache>
                <c:ptCount val="5"/>
                <c:pt idx="0">
                  <c:v>üzleti szféra</c:v>
                </c:pt>
                <c:pt idx="1">
                  <c:v>állami szféra</c:v>
                </c:pt>
                <c:pt idx="2">
                  <c:v>önkormányzat</c:v>
                </c:pt>
                <c:pt idx="3">
                  <c:v>civil szféra</c:v>
                </c:pt>
                <c:pt idx="4">
                  <c:v>egyéb</c:v>
                </c:pt>
              </c:strCache>
            </c:strRef>
          </c:cat>
          <c:val>
            <c:numRef>
              <c:f>Munka1!$B$2:$B$6</c:f>
              <c:numCache>
                <c:formatCode>General</c:formatCode>
                <c:ptCount val="5"/>
                <c:pt idx="0">
                  <c:v>31.3</c:v>
                </c:pt>
                <c:pt idx="1">
                  <c:v>24.3</c:v>
                </c:pt>
                <c:pt idx="2">
                  <c:v>25.2</c:v>
                </c:pt>
                <c:pt idx="3">
                  <c:v>14.8</c:v>
                </c:pt>
                <c:pt idx="4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B5-4A93-84CA-00E033734F4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Értékesítés</c:v>
                </c:pt>
              </c:strCache>
            </c:strRef>
          </c:tx>
          <c:cat>
            <c:strRef>
              <c:f>Munka1!$A$2:$A$11</c:f>
              <c:strCache>
                <c:ptCount val="10"/>
                <c:pt idx="0">
                  <c:v>Építőipar</c:v>
                </c:pt>
                <c:pt idx="1">
                  <c:v>Kereskedelem</c:v>
                </c:pt>
                <c:pt idx="2">
                  <c:v>vendéglátás</c:v>
                </c:pt>
                <c:pt idx="3">
                  <c:v>pénzügyi közvetítés</c:v>
                </c:pt>
                <c:pt idx="4">
                  <c:v>gazdasági szolgáltatás</c:v>
                </c:pt>
                <c:pt idx="5">
                  <c:v>közigazgatás</c:v>
                </c:pt>
                <c:pt idx="6">
                  <c:v>oktatás</c:v>
                </c:pt>
                <c:pt idx="7">
                  <c:v>szociális ellátás</c:v>
                </c:pt>
                <c:pt idx="8">
                  <c:v>közösségi szolgáltatás, egyéb tevékenység</c:v>
                </c:pt>
                <c:pt idx="9">
                  <c:v>egyéb</c:v>
                </c:pt>
              </c:strCache>
            </c:strRef>
          </c:cat>
          <c:val>
            <c:numRef>
              <c:f>Munka1!$B$2:$B$11</c:f>
              <c:numCache>
                <c:formatCode>General</c:formatCode>
                <c:ptCount val="10"/>
                <c:pt idx="0">
                  <c:v>1.7</c:v>
                </c:pt>
                <c:pt idx="1">
                  <c:v>0.9</c:v>
                </c:pt>
                <c:pt idx="2">
                  <c:v>4.3</c:v>
                </c:pt>
                <c:pt idx="3">
                  <c:v>5.2</c:v>
                </c:pt>
                <c:pt idx="4">
                  <c:v>0.9</c:v>
                </c:pt>
                <c:pt idx="5">
                  <c:v>12.9</c:v>
                </c:pt>
                <c:pt idx="6">
                  <c:v>11.2</c:v>
                </c:pt>
                <c:pt idx="7">
                  <c:v>34.5</c:v>
                </c:pt>
                <c:pt idx="8">
                  <c:v>12.1</c:v>
                </c:pt>
                <c:pt idx="9">
                  <c:v>16.3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85-4ADC-AFBA-4B4514A108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err="1"/>
              <a:t>Államilag</a:t>
            </a:r>
            <a:r>
              <a:rPr lang="en-US" dirty="0"/>
              <a:t> </a:t>
            </a:r>
            <a:r>
              <a:rPr lang="en-US" dirty="0" err="1"/>
              <a:t>finanszírozott</a:t>
            </a:r>
            <a:r>
              <a:rPr lang="en-US" dirty="0"/>
              <a:t> </a:t>
            </a:r>
            <a:r>
              <a:rPr lang="en-US" dirty="0" err="1"/>
              <a:t>nappali</a:t>
            </a:r>
            <a:r>
              <a:rPr lang="en-US" dirty="0"/>
              <a:t> </a:t>
            </a:r>
            <a:r>
              <a:rPr lang="en-US" dirty="0" err="1"/>
              <a:t>képzésre</a:t>
            </a:r>
            <a:r>
              <a:rPr lang="en-US" dirty="0"/>
              <a:t> </a:t>
            </a:r>
            <a:r>
              <a:rPr lang="hu-HU" u="sng" dirty="0" smtClean="0"/>
              <a:t>felvettek</a:t>
            </a:r>
            <a:r>
              <a:rPr lang="hu-HU" dirty="0" smtClean="0"/>
              <a:t> </a:t>
            </a:r>
            <a:r>
              <a:rPr lang="en-US" dirty="0" err="1" smtClean="0"/>
              <a:t>száma</a:t>
            </a:r>
            <a:r>
              <a:rPr lang="hu-HU" dirty="0" smtClean="0"/>
              <a:t> a </a:t>
            </a:r>
            <a:r>
              <a:rPr lang="hu-HU" dirty="0" err="1" smtClean="0"/>
              <a:t>TáTK-n</a:t>
            </a:r>
            <a:endParaRPr lang="en-US" dirty="0"/>
          </a:p>
        </c:rich>
      </c:tx>
      <c:layout>
        <c:manualLayout>
          <c:xMode val="edge"/>
          <c:yMode val="edge"/>
          <c:x val="0.14121524739963062"/>
          <c:y val="2.2448261287155911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Államilag finanszírozott nappali képzésre felvettek száma a TáTK-n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Munka1!$A$2:$A$9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Munka1!$B$2:$B$9</c:f>
              <c:numCache>
                <c:formatCode>General</c:formatCode>
                <c:ptCount val="8"/>
                <c:pt idx="0">
                  <c:v>345</c:v>
                </c:pt>
                <c:pt idx="1">
                  <c:v>411</c:v>
                </c:pt>
                <c:pt idx="2">
                  <c:v>284</c:v>
                </c:pt>
                <c:pt idx="3">
                  <c:v>311</c:v>
                </c:pt>
                <c:pt idx="4">
                  <c:v>399</c:v>
                </c:pt>
                <c:pt idx="5">
                  <c:v>656</c:v>
                </c:pt>
                <c:pt idx="6">
                  <c:v>633</c:v>
                </c:pt>
                <c:pt idx="7">
                  <c:v>571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08-4A33-837C-788838C1BA8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7555200"/>
        <c:axId val="77556736"/>
      </c:barChart>
      <c:catAx>
        <c:axId val="77555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7556736"/>
        <c:crosses val="autoZero"/>
        <c:auto val="1"/>
        <c:lblAlgn val="ctr"/>
        <c:lblOffset val="100"/>
        <c:noMultiLvlLbl val="0"/>
      </c:catAx>
      <c:valAx>
        <c:axId val="77556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5552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 u="sng" dirty="0" smtClean="0"/>
              <a:t>Államilag támogatott</a:t>
            </a:r>
            <a:r>
              <a:rPr lang="hu-HU" u="sng" baseline="0" dirty="0" smtClean="0"/>
              <a:t> </a:t>
            </a:r>
            <a:r>
              <a:rPr lang="hu-HU" baseline="0" dirty="0" smtClean="0"/>
              <a:t>t</a:t>
            </a:r>
            <a:r>
              <a:rPr lang="en-US" dirty="0" err="1" smtClean="0"/>
              <a:t>ársadalomtudományi</a:t>
            </a:r>
            <a:r>
              <a:rPr lang="en-US" dirty="0" smtClean="0"/>
              <a:t> </a:t>
            </a:r>
            <a:r>
              <a:rPr lang="en-US" dirty="0" err="1"/>
              <a:t>képzési</a:t>
            </a:r>
            <a:r>
              <a:rPr lang="en-US" dirty="0"/>
              <a:t> </a:t>
            </a:r>
            <a:r>
              <a:rPr lang="en-US" dirty="0" err="1"/>
              <a:t>területre</a:t>
            </a:r>
            <a:r>
              <a:rPr lang="en-US" dirty="0"/>
              <a:t> </a:t>
            </a:r>
            <a:r>
              <a:rPr lang="en-US" dirty="0" err="1"/>
              <a:t>felvettek</a:t>
            </a:r>
            <a:r>
              <a:rPr lang="en-US" dirty="0"/>
              <a:t> </a:t>
            </a:r>
            <a:r>
              <a:rPr lang="en-US" dirty="0" err="1"/>
              <a:t>száma</a:t>
            </a:r>
            <a:r>
              <a:rPr lang="en-US" dirty="0"/>
              <a:t> </a:t>
            </a:r>
            <a:r>
              <a:rPr lang="en-US" dirty="0" err="1"/>
              <a:t>összesen</a:t>
            </a:r>
            <a:endParaRPr lang="en-US" dirty="0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Társadalomtudományi képzési területre felvettek száma összesen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Munka1!$A$2:$A$12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Munka1!$B$2:$B$12</c:f>
              <c:numCache>
                <c:formatCode>General</c:formatCode>
                <c:ptCount val="11"/>
                <c:pt idx="0">
                  <c:v>3332</c:v>
                </c:pt>
                <c:pt idx="1">
                  <c:v>3753</c:v>
                </c:pt>
                <c:pt idx="2">
                  <c:v>4149</c:v>
                </c:pt>
                <c:pt idx="3">
                  <c:v>4540</c:v>
                </c:pt>
                <c:pt idx="4">
                  <c:v>4943</c:v>
                </c:pt>
                <c:pt idx="5">
                  <c:v>4280</c:v>
                </c:pt>
                <c:pt idx="6">
                  <c:v>3217</c:v>
                </c:pt>
                <c:pt idx="7">
                  <c:v>3446</c:v>
                </c:pt>
                <c:pt idx="8">
                  <c:v>4339</c:v>
                </c:pt>
                <c:pt idx="9">
                  <c:v>4336</c:v>
                </c:pt>
                <c:pt idx="10">
                  <c:v>3735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CF-4F68-834C-6DA0FE5126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839360"/>
        <c:axId val="77841152"/>
      </c:barChart>
      <c:catAx>
        <c:axId val="77839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7841152"/>
        <c:crosses val="autoZero"/>
        <c:auto val="1"/>
        <c:lblAlgn val="ctr"/>
        <c:lblOffset val="100"/>
        <c:noMultiLvlLbl val="0"/>
      </c:catAx>
      <c:valAx>
        <c:axId val="778411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839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hu-HU" dirty="0"/>
              <a:t>Társadalomtudományi képzési területre </a:t>
            </a:r>
            <a:r>
              <a:rPr lang="hu-HU" u="sng" dirty="0"/>
              <a:t>jelentkezők</a:t>
            </a:r>
            <a:r>
              <a:rPr lang="hu-HU" dirty="0"/>
              <a:t> száma összesen az országban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621257412267913"/>
          <c:y val="0.16973837605523931"/>
          <c:w val="0.88753751093613287"/>
          <c:h val="0.712684186563117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Munka1!$B$1</c:f>
              <c:strCache>
                <c:ptCount val="1"/>
                <c:pt idx="0">
                  <c:v>Társadalomtudományi képzési területre jelentkezők száma összesen az országban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Munka1!$A$2:$A$12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Munka1!$B$2:$B$12</c:f>
              <c:numCache>
                <c:formatCode>General</c:formatCode>
                <c:ptCount val="11"/>
                <c:pt idx="0">
                  <c:v>16317</c:v>
                </c:pt>
                <c:pt idx="1">
                  <c:v>19171</c:v>
                </c:pt>
                <c:pt idx="2">
                  <c:v>20508</c:v>
                </c:pt>
                <c:pt idx="3">
                  <c:v>22206</c:v>
                </c:pt>
                <c:pt idx="4">
                  <c:v>25529</c:v>
                </c:pt>
                <c:pt idx="5">
                  <c:v>24915</c:v>
                </c:pt>
                <c:pt idx="6">
                  <c:v>20094</c:v>
                </c:pt>
                <c:pt idx="7">
                  <c:v>18823</c:v>
                </c:pt>
                <c:pt idx="8">
                  <c:v>23875</c:v>
                </c:pt>
                <c:pt idx="9">
                  <c:v>24374</c:v>
                </c:pt>
                <c:pt idx="10">
                  <c:v>23196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7C-4C08-A454-768A9C67E5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672064"/>
        <c:axId val="79673600"/>
      </c:barChart>
      <c:catAx>
        <c:axId val="79672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9673600"/>
        <c:crosses val="autoZero"/>
        <c:auto val="1"/>
        <c:lblAlgn val="ctr"/>
        <c:lblOffset val="100"/>
        <c:noMultiLvlLbl val="0"/>
      </c:catAx>
      <c:valAx>
        <c:axId val="79673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96720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hu-H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6772B-B096-4373-901C-25ECA00C4F80}" type="datetimeFigureOut">
              <a:rPr lang="hu-HU" smtClean="0"/>
              <a:pPr/>
              <a:t>2019.03.13.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EA843-FA6F-4183-ADB5-6852EF0E19D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A843-FA6F-4183-ADB5-6852EF0E19DF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A843-FA6F-4183-ADB5-6852EF0E19DF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A843-FA6F-4183-ADB5-6852EF0E19DF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A843-FA6F-4183-ADB5-6852EF0E19DF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A843-FA6F-4183-ADB5-6852EF0E19DF}" type="slidenum">
              <a:rPr lang="hu-HU" smtClean="0"/>
              <a:pPr/>
              <a:t>13</a:t>
            </a:fld>
            <a:endParaRPr 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A843-FA6F-4183-ADB5-6852EF0E19DF}" type="slidenum">
              <a:rPr lang="hu-HU" smtClean="0"/>
              <a:pPr/>
              <a:t>14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A843-FA6F-4183-ADB5-6852EF0E19DF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A843-FA6F-4183-ADB5-6852EF0E19DF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A843-FA6F-4183-ADB5-6852EF0E19DF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A843-FA6F-4183-ADB5-6852EF0E19DF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A843-FA6F-4183-ADB5-6852EF0E19DF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A843-FA6F-4183-ADB5-6852EF0E19DF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A843-FA6F-4183-ADB5-6852EF0E19DF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8EA843-FA6F-4183-ADB5-6852EF0E19DF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29F52-1A5C-4CEB-9659-77788DDDA8C0}" type="datetimeFigureOut">
              <a:rPr lang="hu-HU" smtClean="0"/>
              <a:pPr/>
              <a:t>2019.03.13.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28FC7-D29B-47FA-A03D-C5903F1E91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29F52-1A5C-4CEB-9659-77788DDDA8C0}" type="datetimeFigureOut">
              <a:rPr lang="hu-HU" smtClean="0"/>
              <a:pPr/>
              <a:t>2019.03.13.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28FC7-D29B-47FA-A03D-C5903F1E91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29F52-1A5C-4CEB-9659-77788DDDA8C0}" type="datetimeFigureOut">
              <a:rPr lang="hu-HU" smtClean="0"/>
              <a:pPr/>
              <a:t>2019.03.13.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28FC7-D29B-47FA-A03D-C5903F1E91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29F52-1A5C-4CEB-9659-77788DDDA8C0}" type="datetimeFigureOut">
              <a:rPr lang="hu-HU" smtClean="0"/>
              <a:pPr/>
              <a:t>2019.03.13.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28FC7-D29B-47FA-A03D-C5903F1E91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29F52-1A5C-4CEB-9659-77788DDDA8C0}" type="datetimeFigureOut">
              <a:rPr lang="hu-HU" smtClean="0"/>
              <a:pPr/>
              <a:t>2019.03.13.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28FC7-D29B-47FA-A03D-C5903F1E91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29F52-1A5C-4CEB-9659-77788DDDA8C0}" type="datetimeFigureOut">
              <a:rPr lang="hu-HU" smtClean="0"/>
              <a:pPr/>
              <a:t>2019.03.13.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28FC7-D29B-47FA-A03D-C5903F1E91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29F52-1A5C-4CEB-9659-77788DDDA8C0}" type="datetimeFigureOut">
              <a:rPr lang="hu-HU" smtClean="0"/>
              <a:pPr/>
              <a:t>2019.03.13.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28FC7-D29B-47FA-A03D-C5903F1E91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29F52-1A5C-4CEB-9659-77788DDDA8C0}" type="datetimeFigureOut">
              <a:rPr lang="hu-HU" smtClean="0"/>
              <a:pPr/>
              <a:t>2019.03.13.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28FC7-D29B-47FA-A03D-C5903F1E91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29F52-1A5C-4CEB-9659-77788DDDA8C0}" type="datetimeFigureOut">
              <a:rPr lang="hu-HU" smtClean="0"/>
              <a:pPr/>
              <a:t>2019.03.13.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28FC7-D29B-47FA-A03D-C5903F1E91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29F52-1A5C-4CEB-9659-77788DDDA8C0}" type="datetimeFigureOut">
              <a:rPr lang="hu-HU" smtClean="0"/>
              <a:pPr/>
              <a:t>2019.03.13.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28FC7-D29B-47FA-A03D-C5903F1E91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29F52-1A5C-4CEB-9659-77788DDDA8C0}" type="datetimeFigureOut">
              <a:rPr lang="hu-HU" smtClean="0"/>
              <a:pPr/>
              <a:t>2019.03.13.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28FC7-D29B-47FA-A03D-C5903F1E9150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29F52-1A5C-4CEB-9659-77788DDDA8C0}" type="datetimeFigureOut">
              <a:rPr lang="hu-HU" smtClean="0"/>
              <a:pPr/>
              <a:t>2019.03.13.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28FC7-D29B-47FA-A03D-C5903F1E9150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Statisztikák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185738"/>
            <a:ext cx="9334500" cy="648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14338"/>
            <a:ext cx="92583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9113"/>
            <a:ext cx="9258300" cy="581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0654"/>
            <a:ext cx="9129839" cy="6868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Társadalomtudományi keresetek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hu-HU" dirty="0" smtClean="0"/>
              <a:t>Társadalomtudományi foglalkozások</a:t>
            </a:r>
            <a:br>
              <a:rPr lang="hu-HU" dirty="0" smtClean="0"/>
            </a:br>
            <a:endParaRPr lang="hu-HU" dirty="0" smtClean="0"/>
          </a:p>
          <a:p>
            <a:r>
              <a:rPr lang="hu-HU" dirty="0" smtClean="0"/>
              <a:t>Valamivel az </a:t>
            </a:r>
            <a:r>
              <a:rPr lang="hu-HU" dirty="0" err="1" smtClean="0"/>
              <a:t>összátlag</a:t>
            </a:r>
            <a:r>
              <a:rPr lang="hu-HU" dirty="0" smtClean="0"/>
              <a:t> fölött keresnek az orvosok és gyógyszerészek, a </a:t>
            </a:r>
            <a:r>
              <a:rPr lang="hu-HU" dirty="0" err="1" smtClean="0"/>
              <a:t>felsőiskolai</a:t>
            </a:r>
            <a:r>
              <a:rPr lang="hu-HU" dirty="0" smtClean="0"/>
              <a:t> oktatók és az agrárdiplomások, és némileg az alatt a kulturális és művészeti, illetve a  társadalomtudományi foglalkozásokban dolgozók. </a:t>
            </a:r>
            <a:br>
              <a:rPr lang="hu-HU" dirty="0" smtClean="0"/>
            </a:br>
            <a:r>
              <a:rPr lang="hu-HU" dirty="0" smtClean="0"/>
              <a:t>Az átlagkeresetek 250-300 ezer forint korul mozognak, s a különbségek sem a csoporton belül, sem egy-egy szakmában nem túlzottan nagyok. A csoportban a legjobban kereső 10 százalék átlagban 400-500 ezer forint havi bruttója két-háromszorosa a legalacsonyabb jövedelmű tizedének. (</a:t>
            </a:r>
            <a:r>
              <a:rPr lang="hu-HU" dirty="0" err="1" smtClean="0"/>
              <a:t>eduline.hu</a:t>
            </a:r>
            <a:r>
              <a:rPr lang="hu-HU" dirty="0" smtClean="0"/>
              <a:t> 2010)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TáTK-n</a:t>
            </a:r>
            <a:r>
              <a:rPr lang="hu-HU" dirty="0" smtClean="0"/>
              <a:t> végzettek munkaadó cégformája szerint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4572000" y="6093296"/>
            <a:ext cx="4087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Wingdings" pitchFamily="2" charset="2"/>
              </a:rPr>
              <a:t>(ELTE Diplomás pályakövetés adatai 2010)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TáTK-n</a:t>
            </a:r>
            <a:r>
              <a:rPr lang="hu-HU" dirty="0" smtClean="0"/>
              <a:t> végzettek iparági megoszlás szerint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4572000" y="6093296"/>
            <a:ext cx="4087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Wingdings" pitchFamily="2" charset="2"/>
              </a:rPr>
              <a:t>(ELTE Diplomás pályakövetés adatai 2010)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/>
          </a:bodyPr>
          <a:lstStyle/>
          <a:p>
            <a:r>
              <a:rPr lang="hu-HU" dirty="0" smtClean="0"/>
              <a:t>A frissdiplomásaink 85%-a Budapesten és vonzáskörzetében dolgozik</a:t>
            </a:r>
          </a:p>
          <a:p>
            <a:r>
              <a:rPr lang="hu-HU" b="1" dirty="0" smtClean="0"/>
              <a:t>Frissdiplomásaink 83%-a tud a végzettségéhez kapcsolódó munkahelyen elhelyezkedni</a:t>
            </a:r>
          </a:p>
          <a:p>
            <a:r>
              <a:rPr lang="hu-HU" dirty="0" smtClean="0"/>
              <a:t>Frissen végzettek 19%-a részt vett külföldi ösztöndíjon, gyakorlaton </a:t>
            </a:r>
            <a:r>
              <a:rPr lang="hu-HU" dirty="0" smtClean="0">
                <a:sym typeface="Wingdings" pitchFamily="2" charset="2"/>
              </a:rPr>
              <a:t> Jobban hangzik, nálunk minden ötödik hallgató tanult külföldön</a:t>
            </a:r>
          </a:p>
          <a:p>
            <a:r>
              <a:rPr lang="hu-HU" dirty="0" smtClean="0">
                <a:sym typeface="Wingdings" pitchFamily="2" charset="2"/>
              </a:rPr>
              <a:t>Frissdiplomásaink továbbtanulásuk esetén fizetnének is a képzésükért (57%)</a:t>
            </a:r>
          </a:p>
          <a:p>
            <a:r>
              <a:rPr lang="hu-HU" dirty="0" smtClean="0">
                <a:sym typeface="Wingdings" pitchFamily="2" charset="2"/>
              </a:rPr>
              <a:t>Az ELTE-n végzettek 87%-a szerint az ELTE az ország legjobb egyeteme</a:t>
            </a:r>
          </a:p>
          <a:p>
            <a:endParaRPr lang="hu-HU" dirty="0" smtClean="0">
              <a:sym typeface="Wingdings" pitchFamily="2" charset="2"/>
            </a:endParaRPr>
          </a:p>
          <a:p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4572000" y="6093296"/>
            <a:ext cx="4087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sym typeface="Wingdings" pitchFamily="2" charset="2"/>
              </a:rPr>
              <a:t>(ELTE Diplomás pályakövetés adatai 2010)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Igény a társadalomtudományi képzések iránt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6804248" y="6237312"/>
            <a:ext cx="1572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Forrás: </a:t>
            </a:r>
            <a:r>
              <a:rPr lang="hu-HU" dirty="0" err="1" smtClean="0"/>
              <a:t>felvi.hu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Igény a társadalomtudományi képzések iránt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6804248" y="6237312"/>
            <a:ext cx="1572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Forrás: </a:t>
            </a:r>
            <a:r>
              <a:rPr lang="hu-HU" dirty="0" err="1" smtClean="0"/>
              <a:t>felvi.hu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Igény a társadalomtudományi képzések iránt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0" y="1340768"/>
          <a:ext cx="9144000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7571967" y="1916832"/>
            <a:ext cx="1572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Forrás: </a:t>
            </a:r>
            <a:r>
              <a:rPr lang="hu-HU" dirty="0" err="1" smtClean="0"/>
              <a:t>felvi.hu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TáTK-sok</a:t>
            </a:r>
            <a:r>
              <a:rPr lang="hu-HU" dirty="0" smtClean="0"/>
              <a:t> a munkaerőpiacon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88" y="328613"/>
            <a:ext cx="9176112" cy="6196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166</Words>
  <Application>Microsoft Office PowerPoint</Application>
  <PresentationFormat>Diavetítés a képernyőre (4:3 oldalarány)</PresentationFormat>
  <Paragraphs>39</Paragraphs>
  <Slides>14</Slides>
  <Notes>14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Office-téma</vt:lpstr>
      <vt:lpstr>Statisztikák</vt:lpstr>
      <vt:lpstr>TáTK-n végzettek munkaadó cégformája szerint</vt:lpstr>
      <vt:lpstr>TáTK-n végzettek iparági megoszlás szerint</vt:lpstr>
      <vt:lpstr>PowerPoint-bemutató</vt:lpstr>
      <vt:lpstr>Igény a társadalomtudományi képzések iránt</vt:lpstr>
      <vt:lpstr>Igény a társadalomtudományi képzések iránt</vt:lpstr>
      <vt:lpstr>Igény a társadalomtudományi képzések iránt</vt:lpstr>
      <vt:lpstr>TáTK-sok a munkaerőpiacon</vt:lpstr>
      <vt:lpstr>PowerPoint-bemutató</vt:lpstr>
      <vt:lpstr>PowerPoint-bemutató</vt:lpstr>
      <vt:lpstr>PowerPoint-bemutató</vt:lpstr>
      <vt:lpstr>PowerPoint-bemutató</vt:lpstr>
      <vt:lpstr>PowerPoint-bemutató</vt:lpstr>
      <vt:lpstr>Társadalomtudományi keresetek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Statisztikák felvételihez</dc:title>
  <dc:creator>Pmirko</dc:creator>
  <cp:lastModifiedBy>Táborossy Anna</cp:lastModifiedBy>
  <cp:revision>47</cp:revision>
  <dcterms:created xsi:type="dcterms:W3CDTF">2012-01-06T16:37:51Z</dcterms:created>
  <dcterms:modified xsi:type="dcterms:W3CDTF">2019-03-13T16:08:47Z</dcterms:modified>
</cp:coreProperties>
</file>